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67"/>
  </p:notesMasterIdLst>
  <p:sldIdLst>
    <p:sldId id="256" r:id="rId2"/>
    <p:sldId id="286" r:id="rId3"/>
    <p:sldId id="259" r:id="rId4"/>
    <p:sldId id="288" r:id="rId5"/>
    <p:sldId id="287" r:id="rId6"/>
    <p:sldId id="260" r:id="rId7"/>
    <p:sldId id="261" r:id="rId8"/>
    <p:sldId id="317" r:id="rId9"/>
    <p:sldId id="277" r:id="rId10"/>
    <p:sldId id="262" r:id="rId11"/>
    <p:sldId id="307" r:id="rId12"/>
    <p:sldId id="318" r:id="rId13"/>
    <p:sldId id="342" r:id="rId14"/>
    <p:sldId id="345" r:id="rId15"/>
    <p:sldId id="344" r:id="rId16"/>
    <p:sldId id="353" r:id="rId17"/>
    <p:sldId id="343" r:id="rId18"/>
    <p:sldId id="337" r:id="rId19"/>
    <p:sldId id="350" r:id="rId20"/>
    <p:sldId id="349" r:id="rId21"/>
    <p:sldId id="319" r:id="rId22"/>
    <p:sldId id="308" r:id="rId23"/>
    <p:sldId id="263" r:id="rId24"/>
    <p:sldId id="314" r:id="rId25"/>
    <p:sldId id="306" r:id="rId26"/>
    <p:sldId id="266" r:id="rId27"/>
    <p:sldId id="320" r:id="rId28"/>
    <p:sldId id="354" r:id="rId29"/>
    <p:sldId id="321" r:id="rId30"/>
    <p:sldId id="309" r:id="rId31"/>
    <p:sldId id="270" r:id="rId32"/>
    <p:sldId id="271" r:id="rId33"/>
    <p:sldId id="323" r:id="rId34"/>
    <p:sldId id="322" r:id="rId35"/>
    <p:sldId id="268" r:id="rId36"/>
    <p:sldId id="272" r:id="rId37"/>
    <p:sldId id="339" r:id="rId38"/>
    <p:sldId id="324" r:id="rId39"/>
    <p:sldId id="325" r:id="rId40"/>
    <p:sldId id="316" r:id="rId41"/>
    <p:sldId id="351" r:id="rId42"/>
    <p:sldId id="338" r:id="rId43"/>
    <p:sldId id="278" r:id="rId44"/>
    <p:sldId id="310" r:id="rId45"/>
    <p:sldId id="311" r:id="rId46"/>
    <p:sldId id="279" r:id="rId47"/>
    <p:sldId id="281" r:id="rId48"/>
    <p:sldId id="280" r:id="rId49"/>
    <p:sldId id="282" r:id="rId50"/>
    <p:sldId id="283" r:id="rId51"/>
    <p:sldId id="284" r:id="rId52"/>
    <p:sldId id="352" r:id="rId53"/>
    <p:sldId id="326" r:id="rId54"/>
    <p:sldId id="327" r:id="rId55"/>
    <p:sldId id="328" r:id="rId56"/>
    <p:sldId id="329" r:id="rId57"/>
    <p:sldId id="330" r:id="rId58"/>
    <p:sldId id="331" r:id="rId59"/>
    <p:sldId id="332" r:id="rId60"/>
    <p:sldId id="333" r:id="rId61"/>
    <p:sldId id="341" r:id="rId62"/>
    <p:sldId id="334" r:id="rId63"/>
    <p:sldId id="335" r:id="rId64"/>
    <p:sldId id="336" r:id="rId65"/>
    <p:sldId id="285" r:id="rId6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421" autoAdjust="0"/>
  </p:normalViewPr>
  <p:slideViewPr>
    <p:cSldViewPr>
      <p:cViewPr varScale="1">
        <p:scale>
          <a:sx n="83" d="100"/>
          <a:sy n="83" d="100"/>
        </p:scale>
        <p:origin x="15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5A6E3-732B-4FDD-A02E-EC2FF70E64D0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E9702-2B8F-4440-BC55-B3116BD95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256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E9702-2B8F-4440-BC55-B3116BD95B1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880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317057-AE31-4484-984D-734D7134B7DC}" type="slidenum">
              <a:rPr lang="en-US"/>
              <a:pPr>
                <a:spcBef>
                  <a:spcPct val="0"/>
                </a:spcBef>
              </a:pPr>
              <a:t>28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373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E9702-2B8F-4440-BC55-B3116BD95B1C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30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9313F00-239D-40ED-86A8-A8AFABCB33CA}" type="slidenum">
              <a:rPr lang="en-US" smtClean="0"/>
              <a:pPr>
                <a:spcBef>
                  <a:spcPct val="0"/>
                </a:spcBef>
              </a:pPr>
              <a:t>53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875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9B9F4E0-5E87-49E0-9BEB-FC92A5190B87}" type="slidenum">
              <a:rPr lang="en-US" smtClean="0"/>
              <a:pPr>
                <a:spcBef>
                  <a:spcPct val="0"/>
                </a:spcBef>
              </a:pPr>
              <a:t>55</a:t>
            </a:fld>
            <a:endParaRPr lang="en-US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02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CA12ED7-2188-4CB1-A63A-15C126CA9F4E}" type="slidenum">
              <a:rPr lang="en-US" smtClean="0"/>
              <a:pPr>
                <a:spcBef>
                  <a:spcPct val="0"/>
                </a:spcBef>
              </a:pPr>
              <a:t>59</a:t>
            </a:fld>
            <a:endParaRPr 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602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CBEAF9-9E58-4CC8-A6FF-6DD8A58DEEA4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E9BF75-3DDB-4EB0-9881-FEEA9B63BA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E70F62-04B3-4448-9ED6-B73EC6A23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D2693-F7CF-43B4-82EB-625C3CB05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8A2763-DE11-48BB-9E8C-71BC95038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B2878-6ACB-48AE-9C43-0B5416AFB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D0F89-B1D9-40EF-B531-7D6257695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2B347-DF08-4A95-9E64-D73BAFD3EC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8D806-8DC2-48DB-8C87-DFED142AE1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55F52-D6DD-407B-B985-CE3E28BCB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F5702E-668D-4532-83C4-17DACC626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56C446A-2F9C-48D8-8F5C-01480034BC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8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26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2.wmf"/><Relationship Id="rId12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23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9.pn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1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34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0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19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48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51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60.w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png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485690"/>
            <a:ext cx="8186766" cy="1752600"/>
          </a:xfrm>
        </p:spPr>
        <p:txBody>
          <a:bodyPr/>
          <a:lstStyle/>
          <a:p>
            <a:pPr algn="ctr"/>
            <a:endParaRPr lang="en-US" sz="9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14282" y="2357430"/>
            <a:ext cx="8686800" cy="273847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                                                           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14282" y="2690336"/>
            <a:ext cx="86439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200" dirty="0" smtClean="0"/>
              <a:t>          </a:t>
            </a:r>
          </a:p>
          <a:p>
            <a:pPr algn="r"/>
            <a:r>
              <a:rPr lang="fa-IR" sz="3200" dirty="0" smtClean="0"/>
              <a:t>               </a:t>
            </a:r>
            <a:endParaRPr lang="fa-IR" sz="2800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900608" y="42915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t Orange" pitchFamily="2" charset="0"/>
                <a:cs typeface="Agent Orange" pitchFamily="2" charset="0"/>
              </a:rPr>
              <a:t>GSA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.C.M.E. Explosive" pitchFamily="34" charset="0"/>
              </a:rPr>
              <a:t>Gravitational search algorithm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.C.M.E. Explosive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32727" y="2955996"/>
            <a:ext cx="7010400" cy="2362200"/>
          </a:xfrm>
          <a:prstGeom prst="rect">
            <a:avLst/>
          </a:prstGeom>
        </p:spPr>
        <p:txBody>
          <a:bodyPr tIns="0">
            <a:normAutofit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spcAft>
                <a:spcPts val="0"/>
              </a:spcAft>
            </a:pPr>
            <a:r>
              <a:rPr lang="en-US" sz="3200" dirty="0" err="1" smtClean="0">
                <a:solidFill>
                  <a:schemeClr val="bg1"/>
                </a:solidFill>
              </a:rPr>
              <a:t>Esmat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Rashedi</a:t>
            </a:r>
            <a:endParaRPr lang="en-US" sz="3200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Electrical Eng. Dept.,</a:t>
            </a:r>
          </a:p>
          <a:p>
            <a:pPr fontAlgn="auto">
              <a:spcAft>
                <a:spcPts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KGUT, Kerman, Iran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GSA</a:t>
            </a:r>
            <a:endParaRPr lang="fa-I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214422"/>
            <a:ext cx="7858180" cy="5391151"/>
          </a:xfrm>
        </p:spPr>
        <p:txBody>
          <a:bodyPr>
            <a:normAutofit/>
          </a:bodyPr>
          <a:lstStyle/>
          <a:p>
            <a:pPr algn="just" rtl="1">
              <a:buNone/>
            </a:pPr>
            <a:r>
              <a:rPr lang="fa-IR" dirty="0" smtClean="0">
                <a:latin typeface="Arial" pitchFamily="34" charset="0"/>
                <a:cs typeface="B Nazanin" panose="00000400000000000000" pitchFamily="2" charset="-78"/>
              </a:rPr>
              <a:t>خصوصیات هر جسم در </a:t>
            </a:r>
            <a:r>
              <a:rPr lang="en-US" dirty="0" smtClean="0">
                <a:latin typeface="Arial" pitchFamily="34" charset="0"/>
                <a:cs typeface="B Nazanin" panose="00000400000000000000" pitchFamily="2" charset="-78"/>
              </a:rPr>
              <a:t>GSA</a:t>
            </a:r>
            <a:endParaRPr lang="fa-IR" dirty="0" smtClean="0">
              <a:latin typeface="Arial" pitchFamily="34" charset="0"/>
              <a:cs typeface="B Nazanin" panose="00000400000000000000" pitchFamily="2" charset="-78"/>
            </a:endParaRPr>
          </a:p>
          <a:p>
            <a:pPr algn="just" rtl="1">
              <a:buNone/>
            </a:pPr>
            <a:endParaRPr lang="fa-IR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fa-IR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r>
              <a:rPr lang="fa-IR" dirty="0" smtClean="0">
                <a:latin typeface="Arial" pitchFamily="34" charset="0"/>
                <a:cs typeface="Arial" pitchFamily="34" charset="0"/>
              </a:rPr>
              <a:t>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Position</a:t>
            </a:r>
            <a:r>
              <a:rPr lang="fa-IR" sz="2000" b="1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a-IR" sz="20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                  Mp               Ma                Mi</a:t>
            </a:r>
            <a:endParaRPr lang="fa-IR" sz="2000" b="1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fa-IR" sz="2000" b="1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fa-IR" sz="2000" b="1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r>
              <a:rPr lang="fa-IR" dirty="0" smtClean="0">
                <a:latin typeface="Arial" pitchFamily="34" charset="0"/>
                <a:cs typeface="B Nazanin" pitchFamily="2" charset="-78"/>
              </a:rPr>
              <a:t>  </a:t>
            </a: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جرم های اینرسی، گرانشی فعال و گرانشی غیر فعال توسط تابع هدف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(objective function) 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تعیین می شوند.</a:t>
            </a:r>
          </a:p>
          <a:p>
            <a:pPr algn="just" rtl="1">
              <a:buNone/>
            </a:pPr>
            <a:endParaRPr lang="fa-IR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2928926" y="1857364"/>
            <a:ext cx="2071702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4143372" y="2000240"/>
            <a:ext cx="100013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H="1">
            <a:off x="4786314" y="2071678"/>
            <a:ext cx="100013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000628" y="1857364"/>
            <a:ext cx="2000264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 rot="5400000">
            <a:off x="4125513" y="2232413"/>
            <a:ext cx="250031" cy="264320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7072330" y="3429000"/>
            <a:ext cx="28575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14790" y="3857667"/>
            <a:ext cx="2800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solution for the problem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Gravitational Search Algorithm (GSA)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76B4EB7-6EEB-4F17-984A-559C308E5667}" type="datetime1">
              <a:rPr lang="en-US" smtClean="0"/>
              <a:pPr>
                <a:defRPr/>
              </a:pPr>
              <a:t>12/10/2017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38007C4-383E-42F3-8BC6-C016211217A0}" type="slidenum">
              <a:rPr lang="en-US">
                <a:solidFill>
                  <a:srgbClr val="898989"/>
                </a:solidFill>
              </a:rPr>
              <a:pPr eaLnBrk="1" hangingPunct="1"/>
              <a:t>11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33797" name="Rectangle 49"/>
          <p:cNvSpPr>
            <a:spLocks noChangeArrowheads="1"/>
          </p:cNvSpPr>
          <p:nvPr/>
        </p:nvSpPr>
        <p:spPr bwMode="auto">
          <a:xfrm>
            <a:off x="762000" y="2209800"/>
            <a:ext cx="27241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2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Law of gravity</a:t>
            </a:r>
          </a:p>
          <a:p>
            <a:pPr eaLnBrk="1" hangingPunct="1"/>
            <a:endParaRPr lang="en-US" sz="2800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2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Law of motion</a:t>
            </a:r>
          </a:p>
        </p:txBody>
      </p:sp>
      <p:grpSp>
        <p:nvGrpSpPr>
          <p:cNvPr id="33798" name="Group 80"/>
          <p:cNvGrpSpPr>
            <a:grpSpLocks/>
          </p:cNvGrpSpPr>
          <p:nvPr/>
        </p:nvGrpSpPr>
        <p:grpSpPr bwMode="auto">
          <a:xfrm>
            <a:off x="4648200" y="1600200"/>
            <a:ext cx="3270250" cy="3113088"/>
            <a:chOff x="4803714" y="1752600"/>
            <a:chExt cx="3270372" cy="3112532"/>
          </a:xfrm>
        </p:grpSpPr>
        <p:grpSp>
          <p:nvGrpSpPr>
            <p:cNvPr id="33800" name="Group 59"/>
            <p:cNvGrpSpPr>
              <a:grpSpLocks/>
            </p:cNvGrpSpPr>
            <p:nvPr/>
          </p:nvGrpSpPr>
          <p:grpSpPr bwMode="auto">
            <a:xfrm>
              <a:off x="4953000" y="2057400"/>
              <a:ext cx="2895600" cy="2513806"/>
              <a:chOff x="3962400" y="2591594"/>
              <a:chExt cx="2895600" cy="2513806"/>
            </a:xfrm>
          </p:grpSpPr>
          <p:pic>
            <p:nvPicPr>
              <p:cNvPr id="33807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2400" y="3276601"/>
                <a:ext cx="2133600" cy="1645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53" name="Straight Arrow Connector 52"/>
              <p:cNvCxnSpPr/>
              <p:nvPr/>
            </p:nvCxnSpPr>
            <p:spPr>
              <a:xfrm>
                <a:off x="5029185" y="4115268"/>
                <a:ext cx="1828868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 rot="5400000" flipH="1" flipV="1">
                <a:off x="4267322" y="3351816"/>
                <a:ext cx="1523728" cy="317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 rot="5400000">
                <a:off x="4076756" y="4153262"/>
                <a:ext cx="990423" cy="91443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801" name="TextBox 60"/>
            <p:cNvSpPr txBox="1">
              <a:spLocks noChangeArrowheads="1"/>
            </p:cNvSpPr>
            <p:nvPr/>
          </p:nvSpPr>
          <p:spPr bwMode="auto">
            <a:xfrm>
              <a:off x="4803714" y="3505200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1</a:t>
              </a:r>
            </a:p>
          </p:txBody>
        </p:sp>
        <p:sp>
          <p:nvSpPr>
            <p:cNvPr id="33802" name="TextBox 72"/>
            <p:cNvSpPr txBox="1">
              <a:spLocks noChangeArrowheads="1"/>
            </p:cNvSpPr>
            <p:nvPr/>
          </p:nvSpPr>
          <p:spPr bwMode="auto">
            <a:xfrm>
              <a:off x="4876800" y="2983468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2</a:t>
              </a:r>
            </a:p>
          </p:txBody>
        </p:sp>
        <p:sp>
          <p:nvSpPr>
            <p:cNvPr id="33803" name="TextBox 75"/>
            <p:cNvSpPr txBox="1">
              <a:spLocks noChangeArrowheads="1"/>
            </p:cNvSpPr>
            <p:nvPr/>
          </p:nvSpPr>
          <p:spPr bwMode="auto">
            <a:xfrm>
              <a:off x="6400800" y="2819400"/>
              <a:ext cx="33374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N</a:t>
              </a:r>
            </a:p>
          </p:txBody>
        </p:sp>
        <p:sp>
          <p:nvSpPr>
            <p:cNvPr id="33804" name="TextBox 76"/>
            <p:cNvSpPr txBox="1">
              <a:spLocks noChangeArrowheads="1"/>
            </p:cNvSpPr>
            <p:nvPr/>
          </p:nvSpPr>
          <p:spPr bwMode="auto">
            <a:xfrm>
              <a:off x="4876800" y="4495800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1</a:t>
              </a:r>
            </a:p>
          </p:txBody>
        </p:sp>
        <p:sp>
          <p:nvSpPr>
            <p:cNvPr id="33805" name="TextBox 78"/>
            <p:cNvSpPr txBox="1">
              <a:spLocks noChangeArrowheads="1"/>
            </p:cNvSpPr>
            <p:nvPr/>
          </p:nvSpPr>
          <p:spPr bwMode="auto">
            <a:xfrm>
              <a:off x="7772400" y="3429000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2</a:t>
              </a:r>
            </a:p>
          </p:txBody>
        </p:sp>
        <p:sp>
          <p:nvSpPr>
            <p:cNvPr id="33806" name="TextBox 79"/>
            <p:cNvSpPr txBox="1">
              <a:spLocks noChangeArrowheads="1"/>
            </p:cNvSpPr>
            <p:nvPr/>
          </p:nvSpPr>
          <p:spPr bwMode="auto">
            <a:xfrm>
              <a:off x="5867400" y="1752600"/>
              <a:ext cx="3064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13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GSA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00892" y="1076325"/>
            <a:ext cx="1685908" cy="5567385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707904" y="122265"/>
            <a:ext cx="1359032" cy="49842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perspectiveAbove"/>
              <a:lightRig rig="threePt" dir="t"/>
            </a:scene3d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Start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00364" y="2063698"/>
            <a:ext cx="2928958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Evaluate</a:t>
            </a:r>
            <a:r>
              <a:rPr lang="en-US" sz="1200" dirty="0" smtClean="0">
                <a:solidFill>
                  <a:schemeClr val="tx1"/>
                </a:solidFill>
              </a:rPr>
              <a:t> each agent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00364" y="2711770"/>
            <a:ext cx="2928958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Update G, best, and worst of the population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00364" y="3288404"/>
            <a:ext cx="2928958" cy="428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Calculate mass (M) , forces (F), and acceleration (a) for each agent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00364" y="6240732"/>
            <a:ext cx="3000396" cy="4286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Return best solution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00364" y="4080492"/>
            <a:ext cx="2928958" cy="428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Update velocity (V), and position (X)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Flowchart: Decision 13"/>
          <p:cNvSpPr/>
          <p:nvPr/>
        </p:nvSpPr>
        <p:spPr>
          <a:xfrm>
            <a:off x="3000364" y="4763988"/>
            <a:ext cx="2786082" cy="1041276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Meeting end of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Criterion?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627784" y="487914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No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635286" y="568075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Yes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" name="Down Arrow 27"/>
          <p:cNvSpPr/>
          <p:nvPr/>
        </p:nvSpPr>
        <p:spPr>
          <a:xfrm>
            <a:off x="4286248" y="2423168"/>
            <a:ext cx="214314" cy="28575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4286248" y="3071240"/>
            <a:ext cx="276228" cy="217164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>
            <a:off x="4286248" y="3719882"/>
            <a:ext cx="276228" cy="35719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4286248" y="4511970"/>
            <a:ext cx="276228" cy="35719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4286248" y="5853248"/>
            <a:ext cx="276228" cy="387484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013967" y="844428"/>
            <a:ext cx="2928958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Parameter setting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4283968" y="1847104"/>
            <a:ext cx="214314" cy="28575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195813" y="5292875"/>
            <a:ext cx="184164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011194" y="1487634"/>
            <a:ext cx="2928958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Generate initial population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9" name="Down Arrow 28"/>
          <p:cNvSpPr/>
          <p:nvPr/>
        </p:nvSpPr>
        <p:spPr>
          <a:xfrm>
            <a:off x="4276668" y="1196752"/>
            <a:ext cx="214314" cy="28575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4283968" y="548680"/>
            <a:ext cx="214314" cy="28575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195813" y="2204864"/>
            <a:ext cx="0" cy="308801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195813" y="2204864"/>
            <a:ext cx="180455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22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smtClean="0">
                <a:cs typeface="B Nazanin" panose="00000400000000000000" pitchFamily="2" charset="-78"/>
              </a:rPr>
              <a:t>ويژگی های الگوريتم های جستجوی (بهینه سازی) ابتکاری</a:t>
            </a:r>
            <a:endParaRPr lang="en-US" smtClean="0">
              <a:cs typeface="B Nazanin" panose="00000400000000000000" pitchFamily="2" charset="-78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Optimization algorithm </a:t>
            </a:r>
          </a:p>
          <a:p>
            <a:r>
              <a:rPr lang="en-US" dirty="0" smtClean="0"/>
              <a:t>Search algorithm</a:t>
            </a:r>
          </a:p>
          <a:p>
            <a:r>
              <a:rPr lang="en-US" dirty="0" smtClean="0"/>
              <a:t>Heuristic algorithm</a:t>
            </a:r>
            <a:endParaRPr lang="fa-IR" dirty="0" smtClean="0"/>
          </a:p>
          <a:p>
            <a:r>
              <a:rPr lang="en-US" dirty="0" smtClean="0"/>
              <a:t>Population based (Agents)</a:t>
            </a:r>
            <a:r>
              <a:rPr lang="fa-IR" dirty="0" smtClean="0"/>
              <a:t> </a:t>
            </a:r>
            <a:endParaRPr lang="en-US" dirty="0" smtClean="0"/>
          </a:p>
          <a:p>
            <a:r>
              <a:rPr lang="en-US" dirty="0" smtClean="0"/>
              <a:t>Iterative search</a:t>
            </a:r>
          </a:p>
          <a:p>
            <a:r>
              <a:rPr lang="en-US" dirty="0" smtClean="0"/>
              <a:t>Random search</a:t>
            </a:r>
          </a:p>
          <a:p>
            <a:r>
              <a:rPr lang="en-US" dirty="0" smtClean="0"/>
              <a:t>Parallel search 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B121F8B-0CFE-4073-8347-7B37960E8352}" type="slidenum">
              <a:rPr lang="ar-SA" sz="1200" smtClean="0"/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sz="1200" smtClean="0"/>
          </a:p>
        </p:txBody>
      </p:sp>
    </p:spTree>
    <p:extLst>
      <p:ext uri="{BB962C8B-B14F-4D97-AF65-F5344CB8AC3E}">
        <p14:creationId xmlns:p14="http://schemas.microsoft.com/office/powerpoint/2010/main" val="26746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Population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CDB4D62C-57BD-4A8E-AA7C-2DC2C4BB71BC}" type="slidenum">
              <a:rPr lang="ar-SA" smtClean="0"/>
              <a:pPr/>
              <a:t>14</a:t>
            </a:fld>
            <a:endParaRPr lang="en-US" smtClean="0"/>
          </a:p>
        </p:txBody>
      </p:sp>
      <p:sp>
        <p:nvSpPr>
          <p:cNvPr id="5" name="Oval 4"/>
          <p:cNvSpPr/>
          <p:nvPr/>
        </p:nvSpPr>
        <p:spPr>
          <a:xfrm>
            <a:off x="2627313" y="2960688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855913" y="36464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579813" y="32654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313113" y="3494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617913" y="3494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657600" y="3733800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236913" y="3951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084513" y="32654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313113" y="33416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313113" y="3113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084513" y="3494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779713" y="34178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008313" y="3875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465513" y="37988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236913" y="36464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465513" y="3570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0741" name="TextBox 67"/>
          <p:cNvSpPr txBox="1">
            <a:spLocks noChangeArrowheads="1"/>
          </p:cNvSpPr>
          <p:nvPr/>
        </p:nvSpPr>
        <p:spPr bwMode="auto">
          <a:xfrm>
            <a:off x="3943350" y="2365375"/>
            <a:ext cx="213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>
                <a:cs typeface="B Nazanin" panose="00000400000000000000" pitchFamily="2" charset="-78"/>
              </a:rPr>
              <a:t>فضای جستجوی چند بعدی</a:t>
            </a:r>
            <a:endParaRPr lang="en-US" sz="1800" dirty="0">
              <a:cs typeface="B Nazanin" panose="00000400000000000000" pitchFamily="2" charset="-78"/>
            </a:endParaRPr>
          </a:p>
        </p:txBody>
      </p:sp>
      <p:sp>
        <p:nvSpPr>
          <p:cNvPr id="30742" name="TextBox 67"/>
          <p:cNvSpPr txBox="1">
            <a:spLocks noChangeArrowheads="1"/>
          </p:cNvSpPr>
          <p:nvPr/>
        </p:nvSpPr>
        <p:spPr bwMode="auto">
          <a:xfrm>
            <a:off x="4567238" y="4192588"/>
            <a:ext cx="1390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>
                <a:cs typeface="B Nazanin" panose="00000400000000000000" pitchFamily="2" charset="-78"/>
              </a:rPr>
              <a:t>يک عضو جمعيت</a:t>
            </a:r>
          </a:p>
        </p:txBody>
      </p:sp>
      <p:sp>
        <p:nvSpPr>
          <p:cNvPr id="26" name="TextBox 2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114631" y="4655194"/>
            <a:ext cx="295337" cy="276999"/>
          </a:xfrm>
          <a:prstGeom prst="rect">
            <a:avLst/>
          </a:prstGeom>
          <a:blipFill rotWithShape="0">
            <a:blip r:embed="rId2"/>
            <a:stretch>
              <a:fillRect l="-12500" r="-6250" b="-22222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3530600" y="3865563"/>
            <a:ext cx="1127125" cy="6445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694113" y="2647950"/>
            <a:ext cx="381000" cy="4651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" name="TextBox 67"/>
          <p:cNvSpPr txBox="1">
            <a:spLocks noChangeArrowheads="1"/>
          </p:cNvSpPr>
          <p:nvPr/>
        </p:nvSpPr>
        <p:spPr bwMode="auto">
          <a:xfrm>
            <a:off x="4047618" y="2675731"/>
            <a:ext cx="34339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m dimensional search space</a:t>
            </a:r>
            <a:endParaRPr lang="en-US" sz="1800" dirty="0">
              <a:cs typeface="B Nazanin" panose="00000400000000000000" pitchFamily="2" charset="-78"/>
            </a:endParaRPr>
          </a:p>
        </p:txBody>
      </p:sp>
      <p:sp>
        <p:nvSpPr>
          <p:cNvPr id="30" name="TextBox 67"/>
          <p:cNvSpPr txBox="1">
            <a:spLocks noChangeArrowheads="1"/>
          </p:cNvSpPr>
          <p:nvPr/>
        </p:nvSpPr>
        <p:spPr bwMode="auto">
          <a:xfrm>
            <a:off x="4608142" y="3861048"/>
            <a:ext cx="12266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An agent</a:t>
            </a:r>
            <a:endParaRPr lang="en-US" sz="1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63064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قالب کلی هر الگوريتم بهينه سازی هيوريستيک</a:t>
            </a:r>
            <a:r>
              <a:rPr lang="en-US" dirty="0" smtClean="0">
                <a:cs typeface="B Nazanin" panose="00000400000000000000" pitchFamily="2" charset="-78"/>
              </a:rPr>
              <a:t/>
            </a:r>
            <a:br>
              <a:rPr lang="en-US" dirty="0" smtClean="0">
                <a:cs typeface="B Nazanin" panose="00000400000000000000" pitchFamily="2" charset="-78"/>
              </a:rPr>
            </a:br>
            <a:r>
              <a:rPr lang="en-US" dirty="0" smtClean="0">
                <a:cs typeface="B Nazanin" panose="00000400000000000000" pitchFamily="2" charset="-78"/>
              </a:rPr>
              <a:t>General form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2D59DF2-0444-448B-A345-2A8B23795D0D}" type="slidenum">
              <a:rPr lang="ar-SA" sz="1200" smtClean="0"/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sz="1200" smtClean="0"/>
          </a:p>
        </p:txBody>
      </p:sp>
      <p:sp>
        <p:nvSpPr>
          <p:cNvPr id="5" name="Oval 4"/>
          <p:cNvSpPr/>
          <p:nvPr/>
        </p:nvSpPr>
        <p:spPr>
          <a:xfrm>
            <a:off x="1128464" y="2591643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357064" y="3285381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080964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814264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119064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119064" y="3429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738064" y="3582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509464" y="2820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814264" y="2972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814264" y="2744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585664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280864" y="3048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509464" y="3506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66664" y="3506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738064" y="3353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966664" y="3277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262064" y="2591643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490664" y="3277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214564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947864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252664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252664" y="3429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871664" y="3582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719264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947864" y="2972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947864" y="2744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719264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414464" y="3048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643064" y="3506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4100264" y="3429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871664" y="3277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100264" y="3201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453064" y="2591643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807077" y="3542556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8405564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8291264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8313489" y="3012331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8367464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8215064" y="3048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8215064" y="2972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8291264" y="29345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8224589" y="2964706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0" name="Oval 49"/>
          <p:cNvSpPr/>
          <p:nvPr/>
        </p:nvSpPr>
        <p:spPr>
          <a:xfrm flipV="1">
            <a:off x="8367464" y="3544143"/>
            <a:ext cx="46038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7757864" y="2820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8264277" y="3034556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8367464" y="3048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215064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367464" y="2972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796" name="TextBox 56"/>
          <p:cNvSpPr txBox="1">
            <a:spLocks noChangeArrowheads="1"/>
          </p:cNvSpPr>
          <p:nvPr/>
        </p:nvSpPr>
        <p:spPr bwMode="auto">
          <a:xfrm>
            <a:off x="2195264" y="3429843"/>
            <a:ext cx="1227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>
                <a:cs typeface="B Nazanin" panose="00000400000000000000" pitchFamily="2" charset="-78"/>
              </a:rPr>
              <a:t>ارزيابی اعضاء</a:t>
            </a:r>
          </a:p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>
                <a:cs typeface="B Nazanin" panose="00000400000000000000" pitchFamily="2" charset="-78"/>
              </a:rPr>
              <a:t>اجرای عملگرها</a:t>
            </a:r>
            <a:endParaRPr lang="en-US" sz="1800" dirty="0">
              <a:cs typeface="B Nazanin" panose="00000400000000000000" pitchFamily="2" charset="-78"/>
            </a:endParaRPr>
          </a:p>
        </p:txBody>
      </p:sp>
      <p:sp>
        <p:nvSpPr>
          <p:cNvPr id="31797" name="TextBox 57"/>
          <p:cNvSpPr txBox="1">
            <a:spLocks noChangeArrowheads="1"/>
          </p:cNvSpPr>
          <p:nvPr/>
        </p:nvSpPr>
        <p:spPr bwMode="auto">
          <a:xfrm>
            <a:off x="1316805" y="5181600"/>
            <a:ext cx="752398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marL="285750" indent="-285750" algn="r" rtl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fa-IR" sz="1800" dirty="0" smtClean="0">
                <a:cs typeface="B Nazanin" panose="00000400000000000000" pitchFamily="2" charset="-78"/>
              </a:rPr>
              <a:t>جمعيت اوليه تصادفی توليد می شود.</a:t>
            </a:r>
          </a:p>
          <a:p>
            <a:pPr marL="285750" indent="-285750" algn="r" rtl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fa-IR" sz="1800" dirty="0" smtClean="0">
                <a:cs typeface="B Nazanin" panose="00000400000000000000" pitchFamily="2" charset="-78"/>
              </a:rPr>
              <a:t>توليد </a:t>
            </a:r>
            <a:r>
              <a:rPr lang="fa-IR" sz="1800" dirty="0">
                <a:cs typeface="B Nazanin" panose="00000400000000000000" pitchFamily="2" charset="-78"/>
              </a:rPr>
              <a:t>اعضاء جديد به کمک عملگرهای الگوريتم </a:t>
            </a:r>
            <a:r>
              <a:rPr lang="en-US" sz="1800" dirty="0">
                <a:cs typeface="B Nazanin" panose="00000400000000000000" pitchFamily="2" charset="-78"/>
              </a:rPr>
              <a:t> operators</a:t>
            </a:r>
            <a:r>
              <a:rPr lang="fa-IR" sz="1800" dirty="0">
                <a:cs typeface="B Nazanin" panose="00000400000000000000" pitchFamily="2" charset="-78"/>
              </a:rPr>
              <a:t>انجام می شود.</a:t>
            </a:r>
          </a:p>
          <a:p>
            <a:pPr marL="285750" indent="-285750" algn="r" rtl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fa-IR" sz="1800" dirty="0">
                <a:cs typeface="B Nazanin" panose="00000400000000000000" pitchFamily="2" charset="-78"/>
              </a:rPr>
              <a:t>هر الگوريتم تعدادی عملگر ساده دارد.</a:t>
            </a:r>
          </a:p>
          <a:p>
            <a:pPr marL="285750" indent="-285750" algn="r" rtl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fa-IR" sz="1800" dirty="0">
                <a:cs typeface="B Nazanin" panose="00000400000000000000" pitchFamily="2" charset="-78"/>
              </a:rPr>
              <a:t>الگوريتم تکرارشونده است. هر تکرار يک </a:t>
            </a:r>
            <a:r>
              <a:rPr lang="en-US" sz="1800" dirty="0">
                <a:cs typeface="B Nazanin" panose="00000400000000000000" pitchFamily="2" charset="-78"/>
              </a:rPr>
              <a:t>iteration</a:t>
            </a:r>
            <a:r>
              <a:rPr lang="fa-IR" sz="1800" dirty="0">
                <a:cs typeface="B Nazanin" panose="00000400000000000000" pitchFamily="2" charset="-78"/>
              </a:rPr>
              <a:t> يا يک </a:t>
            </a:r>
            <a:r>
              <a:rPr lang="en-US" sz="1800" dirty="0">
                <a:cs typeface="B Nazanin" panose="00000400000000000000" pitchFamily="2" charset="-78"/>
              </a:rPr>
              <a:t>time</a:t>
            </a:r>
            <a:r>
              <a:rPr lang="fa-IR" sz="1800" dirty="0">
                <a:cs typeface="B Nazanin" panose="00000400000000000000" pitchFamily="2" charset="-78"/>
              </a:rPr>
              <a:t> ناميده می شود. (تکرار يا لحظه)</a:t>
            </a:r>
            <a:endParaRPr lang="en-US" sz="1800" dirty="0">
              <a:cs typeface="B Nazanin" panose="00000400000000000000" pitchFamily="2" charset="-78"/>
            </a:endParaRPr>
          </a:p>
        </p:txBody>
      </p:sp>
      <p:sp>
        <p:nvSpPr>
          <p:cNvPr id="31798" name="TextBox 58"/>
          <p:cNvSpPr txBox="1">
            <a:spLocks noChangeArrowheads="1"/>
          </p:cNvSpPr>
          <p:nvPr/>
        </p:nvSpPr>
        <p:spPr bwMode="auto">
          <a:xfrm>
            <a:off x="4365377" y="3353643"/>
            <a:ext cx="12271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>
                <a:cs typeface="B Nazanin" panose="00000400000000000000" pitchFamily="2" charset="-78"/>
              </a:rPr>
              <a:t>ارزيابی اعضاء</a:t>
            </a:r>
          </a:p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>
                <a:cs typeface="B Nazanin" panose="00000400000000000000" pitchFamily="2" charset="-78"/>
              </a:rPr>
              <a:t>اجرای عملگرها</a:t>
            </a:r>
            <a:endParaRPr lang="en-US" sz="1800">
              <a:cs typeface="B Nazanin" panose="00000400000000000000" pitchFamily="2" charset="-78"/>
            </a:endParaRPr>
          </a:p>
        </p:txBody>
      </p:sp>
      <p:cxnSp>
        <p:nvCxnSpPr>
          <p:cNvPr id="63" name="Straight Arrow Connector 62"/>
          <p:cNvCxnSpPr>
            <a:stCxn id="5" idx="6"/>
            <a:endCxn id="24" idx="2"/>
          </p:cNvCxnSpPr>
          <p:nvPr/>
        </p:nvCxnSpPr>
        <p:spPr>
          <a:xfrm>
            <a:off x="2423864" y="3201243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4557464" y="3201243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6614864" y="3201243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802" name="TextBox 65"/>
          <p:cNvSpPr txBox="1">
            <a:spLocks noChangeArrowheads="1"/>
          </p:cNvSpPr>
          <p:nvPr/>
        </p:nvSpPr>
        <p:spPr bwMode="auto">
          <a:xfrm>
            <a:off x="6310064" y="3334593"/>
            <a:ext cx="12271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>
                <a:cs typeface="B Nazanin" panose="00000400000000000000" pitchFamily="2" charset="-78"/>
              </a:rPr>
              <a:t>ارزيابی اعضاء</a:t>
            </a:r>
          </a:p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>
                <a:cs typeface="B Nazanin" panose="00000400000000000000" pitchFamily="2" charset="-78"/>
              </a:rPr>
              <a:t>اجرای عملگرها</a:t>
            </a:r>
            <a:endParaRPr lang="en-US" sz="1800">
              <a:cs typeface="B Nazanin" panose="00000400000000000000" pitchFamily="2" charset="-78"/>
            </a:endParaRPr>
          </a:p>
        </p:txBody>
      </p:sp>
      <p:sp>
        <p:nvSpPr>
          <p:cNvPr id="31803" name="TextBox 66"/>
          <p:cNvSpPr txBox="1">
            <a:spLocks noChangeArrowheads="1"/>
          </p:cNvSpPr>
          <p:nvPr/>
        </p:nvSpPr>
        <p:spPr bwMode="auto">
          <a:xfrm>
            <a:off x="1509464" y="2210643"/>
            <a:ext cx="612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t=1</a:t>
            </a:r>
          </a:p>
        </p:txBody>
      </p:sp>
      <p:sp>
        <p:nvSpPr>
          <p:cNvPr id="31804" name="TextBox 67"/>
          <p:cNvSpPr txBox="1">
            <a:spLocks noChangeArrowheads="1"/>
          </p:cNvSpPr>
          <p:nvPr/>
        </p:nvSpPr>
        <p:spPr bwMode="auto">
          <a:xfrm>
            <a:off x="3606552" y="2221756"/>
            <a:ext cx="612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t=2</a:t>
            </a:r>
          </a:p>
        </p:txBody>
      </p:sp>
      <p:sp>
        <p:nvSpPr>
          <p:cNvPr id="31805" name="TextBox 68"/>
          <p:cNvSpPr txBox="1">
            <a:spLocks noChangeArrowheads="1"/>
          </p:cNvSpPr>
          <p:nvPr/>
        </p:nvSpPr>
        <p:spPr bwMode="auto">
          <a:xfrm>
            <a:off x="7797552" y="2132856"/>
            <a:ext cx="608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t=T</a:t>
            </a:r>
          </a:p>
        </p:txBody>
      </p:sp>
      <p:sp>
        <p:nvSpPr>
          <p:cNvPr id="62" name="Oval 61"/>
          <p:cNvSpPr/>
          <p:nvPr/>
        </p:nvSpPr>
        <p:spPr>
          <a:xfrm>
            <a:off x="5776664" y="3201243"/>
            <a:ext cx="76200" cy="460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6005264" y="3201243"/>
            <a:ext cx="76200" cy="460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6233864" y="3201243"/>
            <a:ext cx="76200" cy="460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8" name="TextBox 56"/>
          <p:cNvSpPr txBox="1">
            <a:spLocks noChangeArrowheads="1"/>
          </p:cNvSpPr>
          <p:nvPr/>
        </p:nvSpPr>
        <p:spPr bwMode="auto">
          <a:xfrm>
            <a:off x="2068292" y="4136230"/>
            <a:ext cx="13888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Evaluation</a:t>
            </a:r>
            <a:endParaRPr lang="fa-IR" sz="1800" dirty="0">
              <a:cs typeface="B Nazanin" panose="00000400000000000000" pitchFamily="2" charset="-78"/>
            </a:endParaRPr>
          </a:p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Operators</a:t>
            </a:r>
            <a:endParaRPr lang="en-US" sz="1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0417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form of population based heuristic search algorithms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2D59DF2-0444-448B-A345-2A8B23795D0D}" type="slidenum">
              <a:rPr lang="ar-SA" sz="1200" smtClean="0"/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sz="1200" smtClean="0"/>
          </a:p>
        </p:txBody>
      </p:sp>
      <p:sp>
        <p:nvSpPr>
          <p:cNvPr id="2" name="Oval 1"/>
          <p:cNvSpPr/>
          <p:nvPr/>
        </p:nvSpPr>
        <p:spPr>
          <a:xfrm>
            <a:off x="1724278" y="1669192"/>
            <a:ext cx="1224136" cy="85923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3282246" y="1770970"/>
            <a:ext cx="1357185" cy="683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Settings</a:t>
            </a:r>
            <a:endParaRPr lang="en-US" dirty="0"/>
          </a:p>
        </p:txBody>
      </p:sp>
      <p:sp>
        <p:nvSpPr>
          <p:cNvPr id="72" name="Rounded Rectangle 71"/>
          <p:cNvSpPr/>
          <p:nvPr/>
        </p:nvSpPr>
        <p:spPr>
          <a:xfrm>
            <a:off x="5082446" y="1757008"/>
            <a:ext cx="1614698" cy="683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Random initialization</a:t>
            </a:r>
            <a:endParaRPr lang="en-US" dirty="0"/>
          </a:p>
        </p:txBody>
      </p:sp>
      <p:sp>
        <p:nvSpPr>
          <p:cNvPr id="73" name="Rounded Rectangle 72"/>
          <p:cNvSpPr/>
          <p:nvPr/>
        </p:nvSpPr>
        <p:spPr>
          <a:xfrm>
            <a:off x="5220072" y="2708920"/>
            <a:ext cx="1357185" cy="683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74" name="Rounded Rectangle 73"/>
          <p:cNvSpPr/>
          <p:nvPr/>
        </p:nvSpPr>
        <p:spPr>
          <a:xfrm>
            <a:off x="5220072" y="3789040"/>
            <a:ext cx="1357185" cy="683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operators</a:t>
            </a:r>
            <a:endParaRPr lang="en-US" dirty="0"/>
          </a:p>
        </p:txBody>
      </p:sp>
      <p:sp>
        <p:nvSpPr>
          <p:cNvPr id="4" name="Flowchart: Decision 3"/>
          <p:cNvSpPr/>
          <p:nvPr/>
        </p:nvSpPr>
        <p:spPr>
          <a:xfrm>
            <a:off x="4857743" y="4725144"/>
            <a:ext cx="2096911" cy="720080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criteria?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2" idx="6"/>
            <a:endCxn id="3" idx="1"/>
          </p:cNvCxnSpPr>
          <p:nvPr/>
        </p:nvCxnSpPr>
        <p:spPr>
          <a:xfrm>
            <a:off x="2948414" y="2098809"/>
            <a:ext cx="333832" cy="13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endCxn id="72" idx="1"/>
          </p:cNvCxnSpPr>
          <p:nvPr/>
        </p:nvCxnSpPr>
        <p:spPr>
          <a:xfrm>
            <a:off x="4597945" y="2084847"/>
            <a:ext cx="484501" cy="13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72" idx="2"/>
            <a:endCxn id="73" idx="0"/>
          </p:cNvCxnSpPr>
          <p:nvPr/>
        </p:nvCxnSpPr>
        <p:spPr>
          <a:xfrm>
            <a:off x="5889795" y="2440610"/>
            <a:ext cx="8870" cy="268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5855608" y="3394485"/>
            <a:ext cx="0" cy="394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74" idx="2"/>
            <a:endCxn id="4" idx="0"/>
          </p:cNvCxnSpPr>
          <p:nvPr/>
        </p:nvCxnSpPr>
        <p:spPr>
          <a:xfrm>
            <a:off x="5898665" y="4472642"/>
            <a:ext cx="7534" cy="252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4" idx="1"/>
          </p:cNvCxnSpPr>
          <p:nvPr/>
        </p:nvCxnSpPr>
        <p:spPr>
          <a:xfrm flipH="1">
            <a:off x="3930318" y="5085184"/>
            <a:ext cx="9274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3930318" y="3068960"/>
            <a:ext cx="0" cy="20162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73" idx="1"/>
          </p:cNvCxnSpPr>
          <p:nvPr/>
        </p:nvCxnSpPr>
        <p:spPr>
          <a:xfrm flipV="1">
            <a:off x="3930318" y="3050721"/>
            <a:ext cx="1289754" cy="182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>
            <a:off x="5294130" y="5661248"/>
            <a:ext cx="1224136" cy="85923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Print best result</a:t>
            </a:r>
            <a:endParaRPr lang="en-US" dirty="0"/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5898664" y="5434415"/>
            <a:ext cx="7534" cy="252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744" name="TextBox 31743"/>
          <p:cNvSpPr txBox="1"/>
          <p:nvPr/>
        </p:nvSpPr>
        <p:spPr>
          <a:xfrm>
            <a:off x="4434874" y="472514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5094419" y="5373216"/>
            <a:ext cx="56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37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Convergence</a:t>
            </a:r>
          </a:p>
          <a:p>
            <a:r>
              <a:rPr lang="en-US" sz="2400" dirty="0" smtClean="0"/>
              <a:t>Exploration / diversification</a:t>
            </a:r>
            <a:endParaRPr lang="fa-IR" sz="2400" dirty="0" smtClean="0"/>
          </a:p>
          <a:p>
            <a:pPr marL="82296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توانايی کاوش نقاط مختلف فضای جستجو</a:t>
            </a:r>
            <a:endParaRPr lang="en-US" sz="2400" dirty="0" smtClean="0">
              <a:cs typeface="B Nazanin" panose="00000400000000000000" pitchFamily="2" charset="-78"/>
            </a:endParaRPr>
          </a:p>
          <a:p>
            <a:r>
              <a:rPr lang="en-US" sz="2400" dirty="0" smtClean="0"/>
              <a:t>Exploitation / intensification</a:t>
            </a:r>
          </a:p>
          <a:p>
            <a:pPr marL="82296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توانايی </a:t>
            </a:r>
            <a:r>
              <a:rPr lang="fa-IR" sz="2400" dirty="0" smtClean="0">
                <a:cs typeface="B Nazanin" panose="00000400000000000000" pitchFamily="2" charset="-78"/>
              </a:rPr>
              <a:t>يافتن جواب دقيق در يک منطقه شبه بهينه</a:t>
            </a:r>
            <a:endParaRPr lang="en-US" sz="2400" dirty="0">
              <a:cs typeface="B Nazanin" panose="00000400000000000000" pitchFamily="2" charset="-78"/>
            </a:endParaRPr>
          </a:p>
          <a:p>
            <a:endParaRPr lang="en-US" sz="2400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53ADD9E-7FF4-4589-A050-D2AFC997A1CA}" type="slidenum">
              <a:rPr lang="ar-SA" sz="1200" smtClean="0"/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sz="1200" smtClean="0"/>
          </a:p>
        </p:txBody>
      </p:sp>
      <p:sp>
        <p:nvSpPr>
          <p:cNvPr id="5" name="Oval 4"/>
          <p:cNvSpPr/>
          <p:nvPr/>
        </p:nvSpPr>
        <p:spPr>
          <a:xfrm>
            <a:off x="762000" y="4306888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90600" y="5000625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14500" y="46116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447800" y="4840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52600" y="4840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752600" y="5145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371600" y="52974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143000" y="45354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447800" y="46878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447800" y="4459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219200" y="4840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914400" y="4764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143000" y="5221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600200" y="5221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371600" y="50688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600200" y="49926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895600" y="4306888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124200" y="49926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848100" y="46116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581400" y="4840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886200" y="4840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886200" y="5145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505200" y="52974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52800" y="46116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581400" y="46878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581400" y="4459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352800" y="4840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048000" y="4764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276600" y="5221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733800" y="5145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505200" y="49926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733800" y="49164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772400" y="4306888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8126413" y="5257800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686800" y="46116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610600" y="46116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8632825" y="4727575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8686800" y="4800600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8534400" y="4764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8534400" y="4724400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8610600" y="46497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8543925" y="4679950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7" name="Oval 46"/>
          <p:cNvSpPr/>
          <p:nvPr/>
        </p:nvSpPr>
        <p:spPr>
          <a:xfrm flipV="1">
            <a:off x="8686800" y="5259388"/>
            <a:ext cx="46038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8583613" y="4749800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8686800" y="4764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8534400" y="4800600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8686800" y="46878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55" name="Straight Arrow Connector 54"/>
          <p:cNvCxnSpPr>
            <a:stCxn id="5" idx="6"/>
            <a:endCxn id="21" idx="2"/>
          </p:cNvCxnSpPr>
          <p:nvPr/>
        </p:nvCxnSpPr>
        <p:spPr>
          <a:xfrm>
            <a:off x="2057400" y="4916488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191000" y="4916488"/>
            <a:ext cx="3841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7239000" y="4916488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3847" name="TextBox 66"/>
          <p:cNvSpPr txBox="1">
            <a:spLocks noChangeArrowheads="1"/>
          </p:cNvSpPr>
          <p:nvPr/>
        </p:nvSpPr>
        <p:spPr bwMode="auto">
          <a:xfrm>
            <a:off x="1143000" y="3925888"/>
            <a:ext cx="612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t=1</a:t>
            </a:r>
          </a:p>
        </p:txBody>
      </p:sp>
      <p:sp>
        <p:nvSpPr>
          <p:cNvPr id="33848" name="TextBox 67"/>
          <p:cNvSpPr txBox="1">
            <a:spLocks noChangeArrowheads="1"/>
          </p:cNvSpPr>
          <p:nvPr/>
        </p:nvSpPr>
        <p:spPr bwMode="auto">
          <a:xfrm>
            <a:off x="3240088" y="3937000"/>
            <a:ext cx="612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t=2</a:t>
            </a:r>
          </a:p>
        </p:txBody>
      </p:sp>
      <p:sp>
        <p:nvSpPr>
          <p:cNvPr id="33849" name="TextBox 68"/>
          <p:cNvSpPr txBox="1">
            <a:spLocks noChangeArrowheads="1"/>
          </p:cNvSpPr>
          <p:nvPr/>
        </p:nvSpPr>
        <p:spPr bwMode="auto">
          <a:xfrm>
            <a:off x="8116888" y="3848100"/>
            <a:ext cx="608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t=T</a:t>
            </a:r>
          </a:p>
        </p:txBody>
      </p:sp>
      <p:sp>
        <p:nvSpPr>
          <p:cNvPr id="62" name="Oval 61"/>
          <p:cNvSpPr/>
          <p:nvPr/>
        </p:nvSpPr>
        <p:spPr>
          <a:xfrm>
            <a:off x="4800600" y="4916488"/>
            <a:ext cx="76200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5029200" y="4916488"/>
            <a:ext cx="76200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5257800" y="4916488"/>
            <a:ext cx="76200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5943600" y="4306888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6297613" y="5105400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6896100" y="46116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6781800" y="46116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6804025" y="4727575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6858000" y="4840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6705600" y="4764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705600" y="46878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6781800" y="46497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6715125" y="4679950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4" name="Oval 93"/>
          <p:cNvSpPr/>
          <p:nvPr/>
        </p:nvSpPr>
        <p:spPr>
          <a:xfrm flipV="1">
            <a:off x="6781800" y="5181600"/>
            <a:ext cx="46038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6248400" y="45354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6754813" y="4749800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6858000" y="47640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6705600" y="4840288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7010400" y="4724400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3869" name="TextBox 68"/>
          <p:cNvSpPr txBox="1">
            <a:spLocks noChangeArrowheads="1"/>
          </p:cNvSpPr>
          <p:nvPr/>
        </p:nvSpPr>
        <p:spPr bwMode="auto">
          <a:xfrm>
            <a:off x="6288088" y="3848100"/>
            <a:ext cx="8429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t=T-1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5410200" y="4953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9" name="Oval 108"/>
          <p:cNvSpPr/>
          <p:nvPr/>
        </p:nvSpPr>
        <p:spPr>
          <a:xfrm>
            <a:off x="8153400" y="4800600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53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999" y="210716"/>
            <a:ext cx="7498080" cy="1143000"/>
          </a:xfrm>
        </p:spPr>
        <p:txBody>
          <a:bodyPr/>
          <a:lstStyle/>
          <a:p>
            <a:r>
              <a:rPr lang="en-US" dirty="0" smtClean="0"/>
              <a:t>GSA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16632"/>
            <a:ext cx="5184575" cy="655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3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cs typeface="B Nazanin" panose="00000400000000000000" pitchFamily="2" charset="-78"/>
              </a:rPr>
              <a:t>GSA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2D59DF2-0444-448B-A345-2A8B23795D0D}" type="slidenum">
              <a:rPr lang="ar-SA" sz="1200" smtClean="0"/>
              <a:pPr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sz="1200" smtClean="0"/>
          </a:p>
        </p:txBody>
      </p:sp>
      <p:sp>
        <p:nvSpPr>
          <p:cNvPr id="5" name="Oval 4"/>
          <p:cNvSpPr/>
          <p:nvPr/>
        </p:nvSpPr>
        <p:spPr>
          <a:xfrm>
            <a:off x="971600" y="2591643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200200" y="3285381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924100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657400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962200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962200" y="3429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581200" y="3582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52600" y="2820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57400" y="2972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57400" y="2744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428800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124000" y="3048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352600" y="3506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809800" y="3506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581200" y="3353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809800" y="3277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105200" y="2591643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333800" y="3277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057700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791000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095800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095800" y="3429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714800" y="3582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562400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791000" y="2972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791000" y="2744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562400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257600" y="3048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486200" y="3506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943400" y="3429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714800" y="3277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943400" y="3201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741096" y="2591643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8095109" y="3542556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8693596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8579296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8601521" y="3012331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8655496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8503096" y="3048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8503096" y="2972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8579296" y="29345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8512621" y="2964706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0" name="Oval 49"/>
          <p:cNvSpPr/>
          <p:nvPr/>
        </p:nvSpPr>
        <p:spPr>
          <a:xfrm flipV="1">
            <a:off x="8655496" y="3544143"/>
            <a:ext cx="46038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8045896" y="2820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8552309" y="3034556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8655496" y="3048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503096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655496" y="2972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796" name="TextBox 56"/>
          <p:cNvSpPr txBox="1">
            <a:spLocks noChangeArrowheads="1"/>
          </p:cNvSpPr>
          <p:nvPr/>
        </p:nvSpPr>
        <p:spPr bwMode="auto">
          <a:xfrm>
            <a:off x="1938027" y="3563878"/>
            <a:ext cx="21531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.Evaluation</a:t>
            </a:r>
          </a:p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.Mass calculation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.</a:t>
            </a:r>
            <a:r>
              <a:rPr lang="en-US" sz="1800" dirty="0">
                <a:cs typeface="B Nazanin" panose="00000400000000000000" pitchFamily="2" charset="-78"/>
              </a:rPr>
              <a:t>F, a, V</a:t>
            </a:r>
            <a:endParaRPr lang="en-US" sz="1800" dirty="0" smtClean="0">
              <a:cs typeface="B Nazanin" panose="00000400000000000000" pitchFamily="2" charset="-78"/>
            </a:endParaRPr>
          </a:p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.X=X+V</a:t>
            </a:r>
            <a:endParaRPr lang="en-US" sz="1800" dirty="0">
              <a:cs typeface="B Nazanin" panose="00000400000000000000" pitchFamily="2" charset="-78"/>
            </a:endParaRPr>
          </a:p>
        </p:txBody>
      </p:sp>
      <p:cxnSp>
        <p:nvCxnSpPr>
          <p:cNvPr id="63" name="Straight Arrow Connector 62"/>
          <p:cNvCxnSpPr>
            <a:stCxn id="5" idx="6"/>
            <a:endCxn id="24" idx="2"/>
          </p:cNvCxnSpPr>
          <p:nvPr/>
        </p:nvCxnSpPr>
        <p:spPr>
          <a:xfrm>
            <a:off x="2267000" y="3201243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4400600" y="3201243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6902896" y="3201243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803" name="TextBox 66"/>
          <p:cNvSpPr txBox="1">
            <a:spLocks noChangeArrowheads="1"/>
          </p:cNvSpPr>
          <p:nvPr/>
        </p:nvSpPr>
        <p:spPr bwMode="auto">
          <a:xfrm>
            <a:off x="1352600" y="2210643"/>
            <a:ext cx="612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t=1</a:t>
            </a:r>
          </a:p>
        </p:txBody>
      </p:sp>
      <p:sp>
        <p:nvSpPr>
          <p:cNvPr id="31804" name="TextBox 67"/>
          <p:cNvSpPr txBox="1">
            <a:spLocks noChangeArrowheads="1"/>
          </p:cNvSpPr>
          <p:nvPr/>
        </p:nvSpPr>
        <p:spPr bwMode="auto">
          <a:xfrm>
            <a:off x="3449688" y="2221756"/>
            <a:ext cx="612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t=2</a:t>
            </a:r>
          </a:p>
        </p:txBody>
      </p:sp>
      <p:sp>
        <p:nvSpPr>
          <p:cNvPr id="31805" name="TextBox 68"/>
          <p:cNvSpPr txBox="1">
            <a:spLocks noChangeArrowheads="1"/>
          </p:cNvSpPr>
          <p:nvPr/>
        </p:nvSpPr>
        <p:spPr bwMode="auto">
          <a:xfrm>
            <a:off x="8085584" y="2132856"/>
            <a:ext cx="608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t=T</a:t>
            </a:r>
          </a:p>
        </p:txBody>
      </p:sp>
      <p:sp>
        <p:nvSpPr>
          <p:cNvPr id="62" name="Oval 61"/>
          <p:cNvSpPr/>
          <p:nvPr/>
        </p:nvSpPr>
        <p:spPr>
          <a:xfrm>
            <a:off x="5704656" y="3201243"/>
            <a:ext cx="76200" cy="460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6221288" y="3201243"/>
            <a:ext cx="76200" cy="460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6521896" y="3201243"/>
            <a:ext cx="76200" cy="460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0" name="TextBox 56"/>
          <p:cNvSpPr txBox="1">
            <a:spLocks noChangeArrowheads="1"/>
          </p:cNvSpPr>
          <p:nvPr/>
        </p:nvSpPr>
        <p:spPr bwMode="auto">
          <a:xfrm>
            <a:off x="4243581" y="3467943"/>
            <a:ext cx="21531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.Evaluation</a:t>
            </a:r>
          </a:p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.Mass calculation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.</a:t>
            </a:r>
            <a:r>
              <a:rPr lang="en-US" sz="1800" dirty="0">
                <a:cs typeface="B Nazanin" panose="00000400000000000000" pitchFamily="2" charset="-78"/>
              </a:rPr>
              <a:t>F, a, V</a:t>
            </a:r>
            <a:endParaRPr lang="en-US" sz="1800" dirty="0" smtClean="0">
              <a:cs typeface="B Nazanin" panose="00000400000000000000" pitchFamily="2" charset="-78"/>
            </a:endParaRPr>
          </a:p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.X=X+V</a:t>
            </a:r>
            <a:endParaRPr lang="en-US" sz="1800" dirty="0">
              <a:cs typeface="B Nazanin" panose="00000400000000000000" pitchFamily="2" charset="-78"/>
            </a:endParaRPr>
          </a:p>
        </p:txBody>
      </p:sp>
      <p:sp>
        <p:nvSpPr>
          <p:cNvPr id="71" name="TextBox 56"/>
          <p:cNvSpPr txBox="1">
            <a:spLocks noChangeArrowheads="1"/>
          </p:cNvSpPr>
          <p:nvPr/>
        </p:nvSpPr>
        <p:spPr bwMode="auto">
          <a:xfrm>
            <a:off x="6521896" y="3452807"/>
            <a:ext cx="21531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.Evaluation</a:t>
            </a:r>
          </a:p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.Mass calculation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.</a:t>
            </a:r>
            <a:r>
              <a:rPr lang="en-US" sz="1800" dirty="0">
                <a:cs typeface="B Nazanin" panose="00000400000000000000" pitchFamily="2" charset="-78"/>
              </a:rPr>
              <a:t>F, a, V</a:t>
            </a:r>
            <a:endParaRPr lang="en-US" sz="1800" dirty="0" smtClean="0">
              <a:cs typeface="B Nazanin" panose="00000400000000000000" pitchFamily="2" charset="-78"/>
            </a:endParaRPr>
          </a:p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 dirty="0" smtClean="0">
                <a:cs typeface="B Nazanin" panose="00000400000000000000" pitchFamily="2" charset="-78"/>
              </a:rPr>
              <a:t>.X=X+V</a:t>
            </a:r>
            <a:endParaRPr lang="en-US" sz="1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831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b="1" dirty="0" smtClean="0">
                <a:cs typeface="B Nazanin" pitchFamily="2" charset="-78"/>
              </a:rPr>
              <a:t>مقدمه:</a:t>
            </a:r>
            <a:endParaRPr lang="en-US" sz="4400" b="1" dirty="0">
              <a:latin typeface="Agent Orange" pitchFamily="2" charset="0"/>
              <a:cs typeface="Agent Orang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52" y="1428736"/>
            <a:ext cx="7647836" cy="5072098"/>
          </a:xfrm>
        </p:spPr>
        <p:txBody>
          <a:bodyPr>
            <a:normAutofit lnSpcReduction="10000"/>
          </a:bodyPr>
          <a:lstStyle/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</a:t>
            </a:r>
            <a:endParaRPr lang="fa-IR" dirty="0" smtClean="0">
              <a:cs typeface="B Nazanin" pitchFamily="2" charset="-78"/>
            </a:endParaRPr>
          </a:p>
          <a:p>
            <a:pPr algn="just" rtl="1">
              <a:buNone/>
            </a:pPr>
            <a:r>
              <a:rPr lang="fa-IR" dirty="0" smtClean="0">
                <a:cs typeface="B Nazanin" pitchFamily="2" charset="-78"/>
              </a:rPr>
              <a:t>1- </a:t>
            </a:r>
            <a:r>
              <a:rPr lang="fa-IR" sz="2400" dirty="0" smtClean="0">
                <a:cs typeface="B Nazanin" pitchFamily="2" charset="-78"/>
              </a:rPr>
              <a:t>روش های کلاسیک         در بعضی مسایل جوابگو نمی باشند.</a:t>
            </a:r>
          </a:p>
          <a:p>
            <a:pPr algn="just" rtl="1">
              <a:buNone/>
            </a:pPr>
            <a:r>
              <a:rPr lang="fa-IR" sz="2400" dirty="0" smtClean="0">
                <a:cs typeface="B Nazanin" pitchFamily="2" charset="-78"/>
              </a:rPr>
              <a:t>2- الگوریتم های جستجوی هیوریستیک (ابتکاری)       با الهام از فرآیند های فیزیکی یا رفتارهای موجودات زنده.</a:t>
            </a:r>
          </a:p>
          <a:p>
            <a:pPr algn="just" rtl="1">
              <a:buNone/>
            </a:pPr>
            <a:endParaRPr lang="fa-IR" sz="2400" dirty="0" smtClean="0">
              <a:cs typeface="B Nazanin" pitchFamily="2" charset="-78"/>
            </a:endParaRPr>
          </a:p>
          <a:p>
            <a:pPr algn="just" rtl="1"/>
            <a:r>
              <a:rPr lang="fa-IR" sz="2400" dirty="0" smtClean="0">
                <a:cs typeface="B Nazanin" pitchFamily="2" charset="-78"/>
              </a:rPr>
              <a:t>  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الگوریتم بهینه سازی گرانشی با الهام از قانون جاذبه و مفهوم جرم شکل یافته است.</a:t>
            </a: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عامل های جستجوگر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(agents)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، مجموعه ای از اجسام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(Objects)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می باشد.</a:t>
            </a:r>
            <a:r>
              <a:rPr lang="fa-IR" dirty="0" smtClean="0">
                <a:latin typeface="Arial" pitchFamily="34" charset="0"/>
                <a:cs typeface="B Nazanin" pitchFamily="2" charset="-78"/>
              </a:rPr>
              <a:t> </a:t>
            </a: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با توجه به محدوده وسيع گرانش در علم فيزيک، منبع الهام بزرگی برای بهبود الگوريتم وجود دارد. (گرانش نيوتن، نسبيت، کوانتوم، حرکات ستاره ها و سيارات، ...)</a:t>
            </a:r>
            <a:endParaRPr lang="fa-IR" sz="2400" dirty="0" smtClean="0">
              <a:cs typeface="B Nazanin" pitchFamily="2" charset="-78"/>
            </a:endParaRPr>
          </a:p>
          <a:p>
            <a:pPr algn="just" rtl="1"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6072198" y="1988840"/>
            <a:ext cx="357190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3571868" y="2420888"/>
            <a:ext cx="357190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الگوريتم جستجوی گرانشی</a:t>
            </a:r>
            <a:endParaRPr lang="en-US" dirty="0" smtClean="0">
              <a:cs typeface="B Nazanin" panose="00000400000000000000" pitchFamily="2" charset="-78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2D59DF2-0444-448B-A345-2A8B23795D0D}" type="slidenum">
              <a:rPr lang="ar-SA" sz="1200" smtClean="0"/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sz="1200" smtClean="0"/>
          </a:p>
        </p:txBody>
      </p:sp>
      <p:sp>
        <p:nvSpPr>
          <p:cNvPr id="5" name="Oval 4"/>
          <p:cNvSpPr/>
          <p:nvPr/>
        </p:nvSpPr>
        <p:spPr>
          <a:xfrm>
            <a:off x="1043608" y="2591643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272208" y="3285381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996108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29408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034208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034208" y="3429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653208" y="3582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424608" y="2820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729408" y="2972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729408" y="2744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500808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196008" y="3048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424608" y="3506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881808" y="3506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653208" y="3353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881808" y="3277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177208" y="2591643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405808" y="3277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129708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863008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167808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167808" y="3429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786808" y="3582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634408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863008" y="2972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863008" y="2744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634408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329608" y="3048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558208" y="3506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4015408" y="3429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786808" y="3277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015408" y="3201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741096" y="2591643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8095109" y="3542556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8693596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8579296" y="28964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8601521" y="3012331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8655496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8503096" y="3048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8503096" y="2972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8579296" y="29345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8512621" y="2964706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0" name="Oval 49"/>
          <p:cNvSpPr/>
          <p:nvPr/>
        </p:nvSpPr>
        <p:spPr>
          <a:xfrm flipV="1">
            <a:off x="8655496" y="3544143"/>
            <a:ext cx="46038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8045896" y="28202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8552309" y="3034556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8655496" y="30488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503096" y="31250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655496" y="2972643"/>
            <a:ext cx="76200" cy="76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796" name="TextBox 56"/>
          <p:cNvSpPr txBox="1">
            <a:spLocks noChangeArrowheads="1"/>
          </p:cNvSpPr>
          <p:nvPr/>
        </p:nvSpPr>
        <p:spPr bwMode="auto">
          <a:xfrm>
            <a:off x="1115616" y="3429843"/>
            <a:ext cx="210673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>
                <a:cs typeface="B Nazanin" panose="00000400000000000000" pitchFamily="2" charset="-78"/>
              </a:rPr>
              <a:t>ارزيابی اعضاء</a:t>
            </a:r>
          </a:p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 smtClean="0">
                <a:cs typeface="B Nazanin" panose="00000400000000000000" pitchFamily="2" charset="-78"/>
              </a:rPr>
              <a:t>محاسبه جرم</a:t>
            </a:r>
          </a:p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 smtClean="0">
                <a:cs typeface="B Nazanin" panose="00000400000000000000" pitchFamily="2" charset="-78"/>
              </a:rPr>
              <a:t>محاسبه نيرو، شتاب، سرعت</a:t>
            </a:r>
          </a:p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 smtClean="0">
                <a:cs typeface="B Nazanin" panose="00000400000000000000" pitchFamily="2" charset="-78"/>
              </a:rPr>
              <a:t>به روز رسانی موقعيت</a:t>
            </a:r>
            <a:endParaRPr lang="en-US" sz="1800" dirty="0">
              <a:cs typeface="B Nazanin" panose="00000400000000000000" pitchFamily="2" charset="-78"/>
            </a:endParaRPr>
          </a:p>
        </p:txBody>
      </p:sp>
      <p:cxnSp>
        <p:nvCxnSpPr>
          <p:cNvPr id="63" name="Straight Arrow Connector 62"/>
          <p:cNvCxnSpPr>
            <a:stCxn id="5" idx="6"/>
            <a:endCxn id="24" idx="2"/>
          </p:cNvCxnSpPr>
          <p:nvPr/>
        </p:nvCxnSpPr>
        <p:spPr>
          <a:xfrm>
            <a:off x="2339008" y="3201243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4472608" y="3201243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6902896" y="3201243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803" name="TextBox 66"/>
          <p:cNvSpPr txBox="1">
            <a:spLocks noChangeArrowheads="1"/>
          </p:cNvSpPr>
          <p:nvPr/>
        </p:nvSpPr>
        <p:spPr bwMode="auto">
          <a:xfrm>
            <a:off x="1424608" y="2210643"/>
            <a:ext cx="612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t=1</a:t>
            </a:r>
          </a:p>
        </p:txBody>
      </p:sp>
      <p:sp>
        <p:nvSpPr>
          <p:cNvPr id="31804" name="TextBox 67"/>
          <p:cNvSpPr txBox="1">
            <a:spLocks noChangeArrowheads="1"/>
          </p:cNvSpPr>
          <p:nvPr/>
        </p:nvSpPr>
        <p:spPr bwMode="auto">
          <a:xfrm>
            <a:off x="3521696" y="2221756"/>
            <a:ext cx="612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t=2</a:t>
            </a:r>
          </a:p>
        </p:txBody>
      </p:sp>
      <p:sp>
        <p:nvSpPr>
          <p:cNvPr id="31805" name="TextBox 68"/>
          <p:cNvSpPr txBox="1">
            <a:spLocks noChangeArrowheads="1"/>
          </p:cNvSpPr>
          <p:nvPr/>
        </p:nvSpPr>
        <p:spPr bwMode="auto">
          <a:xfrm>
            <a:off x="8085584" y="2132856"/>
            <a:ext cx="608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/>
              <a:t>t=T</a:t>
            </a:r>
          </a:p>
        </p:txBody>
      </p:sp>
      <p:sp>
        <p:nvSpPr>
          <p:cNvPr id="62" name="Oval 61"/>
          <p:cNvSpPr/>
          <p:nvPr/>
        </p:nvSpPr>
        <p:spPr>
          <a:xfrm>
            <a:off x="5776664" y="3201243"/>
            <a:ext cx="76200" cy="460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6293296" y="3201243"/>
            <a:ext cx="76200" cy="460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6521896" y="3201243"/>
            <a:ext cx="76200" cy="460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8" name="TextBox 56"/>
          <p:cNvSpPr txBox="1">
            <a:spLocks noChangeArrowheads="1"/>
          </p:cNvSpPr>
          <p:nvPr/>
        </p:nvSpPr>
        <p:spPr bwMode="auto">
          <a:xfrm>
            <a:off x="3474863" y="3452807"/>
            <a:ext cx="210673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>
                <a:cs typeface="B Nazanin" panose="00000400000000000000" pitchFamily="2" charset="-78"/>
              </a:rPr>
              <a:t>ارزيابی اعضاء</a:t>
            </a:r>
          </a:p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 smtClean="0">
                <a:cs typeface="B Nazanin" panose="00000400000000000000" pitchFamily="2" charset="-78"/>
              </a:rPr>
              <a:t>محاسبه جرم</a:t>
            </a:r>
          </a:p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 smtClean="0">
                <a:cs typeface="B Nazanin" panose="00000400000000000000" pitchFamily="2" charset="-78"/>
              </a:rPr>
              <a:t>محاسبه نيرو، شتاب، سرعت</a:t>
            </a:r>
          </a:p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 smtClean="0">
                <a:cs typeface="B Nazanin" panose="00000400000000000000" pitchFamily="2" charset="-78"/>
              </a:rPr>
              <a:t>به روز رسانی موقعيت</a:t>
            </a:r>
            <a:endParaRPr lang="en-US" sz="1800" dirty="0">
              <a:cs typeface="B Nazanin" panose="00000400000000000000" pitchFamily="2" charset="-78"/>
            </a:endParaRPr>
          </a:p>
        </p:txBody>
      </p:sp>
      <p:sp>
        <p:nvSpPr>
          <p:cNvPr id="69" name="TextBox 56"/>
          <p:cNvSpPr txBox="1">
            <a:spLocks noChangeArrowheads="1"/>
          </p:cNvSpPr>
          <p:nvPr/>
        </p:nvSpPr>
        <p:spPr bwMode="auto">
          <a:xfrm>
            <a:off x="5777637" y="3452807"/>
            <a:ext cx="210673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>
                <a:cs typeface="B Nazanin" panose="00000400000000000000" pitchFamily="2" charset="-78"/>
              </a:rPr>
              <a:t>ارزيابی اعضاء</a:t>
            </a:r>
          </a:p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 smtClean="0">
                <a:cs typeface="B Nazanin" panose="00000400000000000000" pitchFamily="2" charset="-78"/>
              </a:rPr>
              <a:t>محاسبه جرم</a:t>
            </a:r>
          </a:p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 smtClean="0">
                <a:cs typeface="B Nazanin" panose="00000400000000000000" pitchFamily="2" charset="-78"/>
              </a:rPr>
              <a:t>محاسبه نيرو، شتاب، سرعت</a:t>
            </a:r>
          </a:p>
          <a:p>
            <a:pPr algn="r" rtl="1" eaLnBrk="1" hangingPunct="1">
              <a:spcBef>
                <a:spcPct val="0"/>
              </a:spcBef>
              <a:buClrTx/>
              <a:buFontTx/>
              <a:buNone/>
            </a:pPr>
            <a:r>
              <a:rPr lang="fa-IR" sz="1800" dirty="0" smtClean="0">
                <a:cs typeface="B Nazanin" panose="00000400000000000000" pitchFamily="2" charset="-78"/>
              </a:rPr>
              <a:t>به روز رسانی موقعيت</a:t>
            </a:r>
            <a:endParaRPr lang="en-US" sz="1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8694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Agent Orange" pitchFamily="2" charset="0"/>
                <a:cs typeface="Agent Orange" pitchFamily="2" charset="0"/>
              </a:rPr>
              <a:t>GSA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126624"/>
            <a:ext cx="4464496" cy="645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38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331640" y="2245537"/>
                <a:ext cx="3185744" cy="16818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eqArrPr>
                                <m:e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  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……..</m:t>
                                  </m:r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𝑚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  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……..</m:t>
                                  </m:r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𝑚</m:t>
                                      </m:r>
                                    </m:sup>
                                  </m:sSubSup>
                                </m:e>
                              </m:eqAr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 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……..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𝑚</m:t>
                                  </m:r>
                                </m:sup>
                              </m:sSubSup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245537"/>
                <a:ext cx="3185744" cy="168187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094416" y="2241017"/>
                <a:ext cx="3519232" cy="15604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eqArr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0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.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8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  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3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     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0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.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… ..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10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.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 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.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9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 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0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.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3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… ..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8</m:t>
                                  </m:r>
                                </m:e>
                              </m:eqAr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7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… ..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11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4416" y="2241017"/>
                <a:ext cx="3519232" cy="15604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5608" y="4755307"/>
            <a:ext cx="6543675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6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</a:rPr>
              <a:t>Population</a:t>
            </a:r>
            <a:endParaRPr lang="fa-I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410200"/>
          </a:xfrm>
        </p:spPr>
        <p:txBody>
          <a:bodyPr>
            <a:normAutofit/>
          </a:bodyPr>
          <a:lstStyle/>
          <a:p>
            <a:pPr algn="just" rtl="1">
              <a:buNone/>
            </a:pPr>
            <a:r>
              <a:rPr lang="fa-IR" sz="2800" dirty="0" smtClean="0">
                <a:latin typeface="Arial" pitchFamily="34" charset="0"/>
                <a:cs typeface="B Nazanin" pitchFamily="2" charset="-78"/>
              </a:rPr>
              <a:t>سیستم را به صورت مجموعه ای از </a:t>
            </a:r>
            <a:r>
              <a:rPr lang="en-US" sz="2800" dirty="0" smtClean="0">
                <a:latin typeface="Arial" pitchFamily="34" charset="0"/>
                <a:cs typeface="B Nazanin" pitchFamily="2" charset="-78"/>
              </a:rPr>
              <a:t>N</a:t>
            </a: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جسم دارای جرم تصور کنید </a:t>
            </a:r>
          </a:p>
          <a:p>
            <a:pPr algn="just" rtl="1">
              <a:buNone/>
            </a:pPr>
            <a:endParaRPr lang="fa-IR" sz="28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8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8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موقعیت جسم </a:t>
            </a:r>
            <a:r>
              <a:rPr lang="en-US" sz="2400" dirty="0" err="1" smtClean="0">
                <a:latin typeface="Arial" pitchFamily="34" charset="0"/>
                <a:cs typeface="B Nazanin" pitchFamily="2" charset="-78"/>
              </a:rPr>
              <a:t>i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ام</a:t>
            </a: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موقعیت بعد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d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از جسم </a:t>
            </a:r>
            <a:r>
              <a:rPr lang="en-US" sz="2400" dirty="0" err="1" smtClean="0">
                <a:latin typeface="Arial" pitchFamily="34" charset="0"/>
                <a:cs typeface="B Nazanin" pitchFamily="2" charset="-78"/>
              </a:rPr>
              <a:t>i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با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 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نشان داده می شود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8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800" dirty="0"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18" name="Group 80"/>
          <p:cNvGrpSpPr>
            <a:grpSpLocks/>
          </p:cNvGrpSpPr>
          <p:nvPr/>
        </p:nvGrpSpPr>
        <p:grpSpPr bwMode="auto">
          <a:xfrm>
            <a:off x="1142976" y="1915318"/>
            <a:ext cx="2071702" cy="1900238"/>
            <a:chOff x="4803714" y="1527052"/>
            <a:chExt cx="3270372" cy="3338080"/>
          </a:xfrm>
        </p:grpSpPr>
        <p:grpSp>
          <p:nvGrpSpPr>
            <p:cNvPr id="19" name="Group 59"/>
            <p:cNvGrpSpPr>
              <a:grpSpLocks/>
            </p:cNvGrpSpPr>
            <p:nvPr/>
          </p:nvGrpSpPr>
          <p:grpSpPr bwMode="auto">
            <a:xfrm>
              <a:off x="4953001" y="2057346"/>
              <a:ext cx="2895653" cy="2514150"/>
              <a:chOff x="3962401" y="2591540"/>
              <a:chExt cx="2895653" cy="2514150"/>
            </a:xfrm>
          </p:grpSpPr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962401" y="3276601"/>
                <a:ext cx="2133600" cy="16459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7" name="Straight Arrow Connector 26"/>
              <p:cNvCxnSpPr/>
              <p:nvPr/>
            </p:nvCxnSpPr>
            <p:spPr>
              <a:xfrm>
                <a:off x="5029185" y="4115269"/>
                <a:ext cx="1828869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rot="5400000" flipH="1" flipV="1">
                <a:off x="4267322" y="3351816"/>
                <a:ext cx="1523728" cy="317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rot="5400000">
                <a:off x="4076756" y="4153262"/>
                <a:ext cx="990423" cy="91443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60"/>
            <p:cNvSpPr txBox="1">
              <a:spLocks noChangeArrowheads="1"/>
            </p:cNvSpPr>
            <p:nvPr/>
          </p:nvSpPr>
          <p:spPr bwMode="auto">
            <a:xfrm>
              <a:off x="4803714" y="3505200"/>
              <a:ext cx="3016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21" name="TextBox 72"/>
            <p:cNvSpPr txBox="1">
              <a:spLocks noChangeArrowheads="1"/>
            </p:cNvSpPr>
            <p:nvPr/>
          </p:nvSpPr>
          <p:spPr bwMode="auto">
            <a:xfrm>
              <a:off x="4876800" y="2983468"/>
              <a:ext cx="3016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22" name="TextBox 75"/>
            <p:cNvSpPr txBox="1">
              <a:spLocks noChangeArrowheads="1"/>
            </p:cNvSpPr>
            <p:nvPr/>
          </p:nvSpPr>
          <p:spPr bwMode="auto">
            <a:xfrm>
              <a:off x="6400801" y="2819400"/>
              <a:ext cx="554682" cy="648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N</a:t>
              </a:r>
              <a:endParaRPr lang="en-US" dirty="0"/>
            </a:p>
          </p:txBody>
        </p:sp>
        <p:sp>
          <p:nvSpPr>
            <p:cNvPr id="23" name="TextBox 76"/>
            <p:cNvSpPr txBox="1">
              <a:spLocks noChangeArrowheads="1"/>
            </p:cNvSpPr>
            <p:nvPr/>
          </p:nvSpPr>
          <p:spPr bwMode="auto">
            <a:xfrm>
              <a:off x="4876800" y="4495800"/>
              <a:ext cx="3016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24" name="TextBox 78"/>
            <p:cNvSpPr txBox="1">
              <a:spLocks noChangeArrowheads="1"/>
            </p:cNvSpPr>
            <p:nvPr/>
          </p:nvSpPr>
          <p:spPr bwMode="auto">
            <a:xfrm>
              <a:off x="7772400" y="3429000"/>
              <a:ext cx="3016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25" name="TextBox 79"/>
            <p:cNvSpPr txBox="1">
              <a:spLocks noChangeArrowheads="1"/>
            </p:cNvSpPr>
            <p:nvPr/>
          </p:nvSpPr>
          <p:spPr bwMode="auto">
            <a:xfrm>
              <a:off x="5833506" y="1527052"/>
              <a:ext cx="306495" cy="369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</p:grp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929066"/>
            <a:ext cx="368620" cy="354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9317282"/>
              </p:ext>
            </p:extLst>
          </p:nvPr>
        </p:nvGraphicFramePr>
        <p:xfrm>
          <a:off x="1063625" y="4646613"/>
          <a:ext cx="7196138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49" name="Equation" r:id="rId5" imgW="2387520" imgH="342720" progId="Equation.3">
                  <p:embed/>
                </p:oleObj>
              </mc:Choice>
              <mc:Fallback>
                <p:oleObj name="Equation" r:id="rId5" imgW="2387520" imgH="3427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625" y="4646613"/>
                        <a:ext cx="7196138" cy="1022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79912" y="2504923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m=3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98441"/>
            <a:ext cx="5762625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47342" y="1531323"/>
            <a:ext cx="24673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m=2</a:t>
            </a:r>
          </a:p>
          <a:p>
            <a:r>
              <a:rPr lang="en-US" dirty="0" smtClean="0"/>
              <a:t>N=10</a:t>
            </a:r>
          </a:p>
          <a:p>
            <a:r>
              <a:rPr lang="en-US" dirty="0" smtClean="0"/>
              <a:t>Maximization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13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2543" y="1377157"/>
            <a:ext cx="7498080" cy="4800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5" name="Group 59"/>
          <p:cNvGrpSpPr>
            <a:grpSpLocks/>
          </p:cNvGrpSpPr>
          <p:nvPr/>
        </p:nvGrpSpPr>
        <p:grpSpPr bwMode="auto">
          <a:xfrm>
            <a:off x="2195736" y="1872457"/>
            <a:ext cx="4953000" cy="3810000"/>
            <a:chOff x="1219200" y="2209800"/>
            <a:chExt cx="4953000" cy="3810000"/>
          </a:xfrm>
        </p:grpSpPr>
        <p:grpSp>
          <p:nvGrpSpPr>
            <p:cNvPr id="6" name="Group 57"/>
            <p:cNvGrpSpPr>
              <a:grpSpLocks/>
            </p:cNvGrpSpPr>
            <p:nvPr/>
          </p:nvGrpSpPr>
          <p:grpSpPr bwMode="auto">
            <a:xfrm>
              <a:off x="1219200" y="2209800"/>
              <a:ext cx="4953000" cy="3810000"/>
              <a:chOff x="1219200" y="2209800"/>
              <a:chExt cx="4953000" cy="3810000"/>
            </a:xfrm>
          </p:grpSpPr>
          <p:grpSp>
            <p:nvGrpSpPr>
              <p:cNvPr id="8" name="Group 9"/>
              <p:cNvGrpSpPr>
                <a:grpSpLocks/>
              </p:cNvGrpSpPr>
              <p:nvPr/>
            </p:nvGrpSpPr>
            <p:grpSpPr bwMode="auto">
              <a:xfrm>
                <a:off x="1219200" y="2209800"/>
                <a:ext cx="4953000" cy="3810000"/>
                <a:chOff x="5562600" y="2819400"/>
                <a:chExt cx="1295400" cy="1066800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5638995" y="3124327"/>
                  <a:ext cx="75980" cy="760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5943747" y="3428810"/>
                  <a:ext cx="117084" cy="11601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6096122" y="2819400"/>
                  <a:ext cx="223789" cy="23469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6400873" y="3047873"/>
                  <a:ext cx="141165" cy="15246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5562600" y="3505264"/>
                  <a:ext cx="76395" cy="7600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5867351" y="3810191"/>
                  <a:ext cx="76395" cy="7600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6019727" y="3200337"/>
                  <a:ext cx="76395" cy="7645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6324478" y="3505264"/>
                  <a:ext cx="76395" cy="7600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6476853" y="3352800"/>
                  <a:ext cx="76395" cy="760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6781605" y="3657727"/>
                  <a:ext cx="76395" cy="760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6400873" y="3733737"/>
                  <a:ext cx="75980" cy="7645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</p:grpSp>
          <p:cxnSp>
            <p:nvCxnSpPr>
              <p:cNvPr id="9" name="Straight Arrow Connector 8"/>
              <p:cNvCxnSpPr>
                <a:stCxn id="17" idx="7"/>
              </p:cNvCxnSpPr>
              <p:nvPr/>
            </p:nvCxnSpPr>
            <p:spPr>
              <a:xfrm rot="5400000" flipH="1" flipV="1">
                <a:off x="1953418" y="2929732"/>
                <a:ext cx="214313" cy="60325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rot="10800000" flipV="1">
                <a:off x="2743200" y="2743200"/>
                <a:ext cx="533400" cy="228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>
                <a:stCxn id="17" idx="4"/>
              </p:cNvCxnSpPr>
              <p:nvPr/>
            </p:nvCxnSpPr>
            <p:spPr>
              <a:xfrm rot="5400000">
                <a:off x="1431926" y="3738562"/>
                <a:ext cx="392112" cy="5556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>
                <a:stCxn id="21" idx="0"/>
              </p:cNvCxnSpPr>
              <p:nvPr/>
            </p:nvCxnSpPr>
            <p:spPr>
              <a:xfrm rot="5400000" flipH="1" flipV="1">
                <a:off x="1248568" y="4383882"/>
                <a:ext cx="392113" cy="15875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rot="16200000" flipH="1">
                <a:off x="4038600" y="2819400"/>
                <a:ext cx="228600" cy="228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rot="16200000" flipV="1">
                <a:off x="4267200" y="3048000"/>
                <a:ext cx="1524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22" idx="6"/>
              </p:cNvCxnSpPr>
              <p:nvPr/>
            </p:nvCxnSpPr>
            <p:spPr>
              <a:xfrm flipV="1">
                <a:off x="2676525" y="5791200"/>
                <a:ext cx="523875" cy="92075"/>
              </a:xfrm>
              <a:prstGeom prst="straightConnector1">
                <a:avLst/>
              </a:prstGeom>
              <a:ln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>
                <a:stCxn id="26" idx="2"/>
              </p:cNvCxnSpPr>
              <p:nvPr/>
            </p:nvCxnSpPr>
            <p:spPr>
              <a:xfrm rot="10800000" flipV="1">
                <a:off x="5410200" y="5338763"/>
                <a:ext cx="469900" cy="147637"/>
              </a:xfrm>
              <a:prstGeom prst="straightConnector1">
                <a:avLst/>
              </a:prstGeom>
              <a:ln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58"/>
            <p:cNvSpPr txBox="1">
              <a:spLocks noChangeArrowheads="1"/>
            </p:cNvSpPr>
            <p:nvPr/>
          </p:nvSpPr>
          <p:spPr bwMode="auto">
            <a:xfrm>
              <a:off x="1752600" y="2209800"/>
              <a:ext cx="86273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/>
                <a:t>objects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801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GSA</a:t>
            </a:r>
            <a:endParaRPr lang="fa-I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52" y="1285860"/>
            <a:ext cx="7647836" cy="4962540"/>
          </a:xfrm>
        </p:spPr>
        <p:txBody>
          <a:bodyPr>
            <a:normAutofit fontScale="92500" lnSpcReduction="10000"/>
          </a:bodyPr>
          <a:lstStyle/>
          <a:p>
            <a:pPr algn="just" rtl="1">
              <a:buNone/>
            </a:pPr>
            <a:r>
              <a:rPr lang="fa-IR" dirty="0" smtClean="0">
                <a:latin typeface="Arial" pitchFamily="34" charset="0"/>
                <a:cs typeface="B Nazanin" panose="00000400000000000000" pitchFamily="2" charset="-78"/>
              </a:rPr>
              <a:t>اجسام در الگوریتم گرانشی از دو قانون پیروی می کنند</a:t>
            </a:r>
            <a:r>
              <a:rPr lang="en-US" dirty="0" smtClean="0">
                <a:latin typeface="Arial" pitchFamily="34" charset="0"/>
                <a:cs typeface="B Nazanin" panose="00000400000000000000" pitchFamily="2" charset="-78"/>
              </a:rPr>
              <a:t>:</a:t>
            </a:r>
            <a:endParaRPr lang="fa-IR" dirty="0" smtClean="0">
              <a:latin typeface="Arial" pitchFamily="34" charset="0"/>
              <a:cs typeface="B Nazanin" panose="00000400000000000000" pitchFamily="2" charset="-78"/>
            </a:endParaRPr>
          </a:p>
          <a:p>
            <a:pPr algn="just" rtl="1">
              <a:buNone/>
            </a:pPr>
            <a:endParaRPr lang="fa-IR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600" dirty="0" smtClean="0">
                <a:latin typeface="Arial" pitchFamily="34" charset="0"/>
                <a:cs typeface="B Nazanin" pitchFamily="2" charset="-78"/>
              </a:rPr>
              <a:t>1- قانون گرانش </a:t>
            </a:r>
            <a:r>
              <a:rPr lang="en-US" sz="2600" dirty="0" smtClean="0">
                <a:latin typeface="Arial" pitchFamily="34" charset="0"/>
                <a:cs typeface="B Nazanin" pitchFamily="2" charset="-78"/>
              </a:rPr>
              <a:t>(law of gravity)</a:t>
            </a:r>
            <a:r>
              <a:rPr lang="fa-IR" sz="2600" dirty="0" smtClean="0">
                <a:latin typeface="Arial" pitchFamily="34" charset="0"/>
                <a:cs typeface="B Nazanin" pitchFamily="2" charset="-78"/>
              </a:rPr>
              <a:t>: هر ذره، ذرات دیگر را با اعمال نیروی که نسبت مستقیم با جرم ذرات و نسبت عکس با مجذور فاصله بین آنها دارد به سوی خود می کشد.</a:t>
            </a:r>
          </a:p>
          <a:p>
            <a:pPr algn="just" rtl="1">
              <a:buNone/>
            </a:pPr>
            <a:endParaRPr lang="fa-IR" sz="26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6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600" dirty="0" smtClean="0">
                <a:latin typeface="Arial" pitchFamily="34" charset="0"/>
                <a:cs typeface="B Nazanin" pitchFamily="2" charset="-78"/>
              </a:rPr>
              <a:t>2- قانون حرکت </a:t>
            </a:r>
            <a:r>
              <a:rPr lang="en-US" sz="2600" dirty="0" smtClean="0">
                <a:latin typeface="Arial" pitchFamily="34" charset="0"/>
                <a:cs typeface="B Nazanin" pitchFamily="2" charset="-78"/>
              </a:rPr>
              <a:t>(law of motion)</a:t>
            </a:r>
            <a:r>
              <a:rPr lang="fa-IR" sz="2600" dirty="0" smtClean="0">
                <a:latin typeface="Arial" pitchFamily="34" charset="0"/>
                <a:cs typeface="B Nazanin" pitchFamily="2" charset="-78"/>
              </a:rPr>
              <a:t> : سرعت فعلی هر جسم برابر مجموع ضریبی از سرعت قبلی و تغییرات آن است. شتاب هر جسم برابر است با نیروی اعمال شده بر سیستم تقسیم بر جرم اینرسی.</a:t>
            </a:r>
          </a:p>
          <a:p>
            <a:pPr algn="just" rtl="1">
              <a:buNone/>
            </a:pPr>
            <a:endParaRPr lang="fa-IR" sz="2000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r>
              <a:rPr lang="fa-IR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 rtl="1">
              <a:buNone/>
            </a:pPr>
            <a:endParaRPr lang="fa-I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Agent Orange" pitchFamily="2" charset="0"/>
                <a:cs typeface="Agent Orange" pitchFamily="2" charset="0"/>
              </a:rPr>
              <a:t>GSA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219286"/>
            <a:ext cx="4234430" cy="612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57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672248"/>
            <a:ext cx="8001000" cy="682625"/>
          </a:xfrm>
        </p:spPr>
        <p:txBody>
          <a:bodyPr/>
          <a:lstStyle/>
          <a:p>
            <a:pPr eaLnBrk="1" hangingPunct="1"/>
            <a:r>
              <a:rPr lang="en-US" sz="2400" dirty="0" smtClean="0"/>
              <a:t>Optimization problem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752600"/>
            <a:ext cx="8001000" cy="4648200"/>
          </a:xfrm>
        </p:spPr>
        <p:txBody>
          <a:bodyPr/>
          <a:lstStyle/>
          <a:p>
            <a:pPr algn="r" rtl="1"/>
            <a:r>
              <a:rPr lang="fa-IR" sz="2000" smtClean="0"/>
              <a:t>فرض کنيد که هدف از بهينه­سازي، پيدا کردن بيشينه تابع </a:t>
            </a:r>
            <a:r>
              <a:rPr lang="en-US" sz="2000" smtClean="0"/>
              <a:t>f</a:t>
            </a:r>
            <a:r>
              <a:rPr lang="fa-IR" sz="2000" smtClean="0"/>
              <a:t> در يک دامنه مشخص باشد:</a:t>
            </a:r>
            <a:endParaRPr lang="en-US" sz="2000" smtClean="0"/>
          </a:p>
          <a:p>
            <a:pPr algn="r" rtl="1"/>
            <a:endParaRPr lang="en-US" sz="2000" smtClean="0"/>
          </a:p>
          <a:p>
            <a:pPr algn="r" rtl="1"/>
            <a:endParaRPr lang="en-US" sz="2000" smtClean="0"/>
          </a:p>
          <a:p>
            <a:pPr algn="r" rtl="1"/>
            <a:endParaRPr lang="en-US" sz="2000" smtClean="0"/>
          </a:p>
          <a:p>
            <a:pPr algn="r" rtl="1"/>
            <a:endParaRPr lang="en-US" sz="2000" smtClean="0"/>
          </a:p>
          <a:p>
            <a:pPr algn="r" rtl="1"/>
            <a:r>
              <a:rPr lang="fa-IR" sz="2000" smtClean="0"/>
              <a:t>در اين وضعيت، پيدا کردن مقاديري براي متغيرهاي        تا</a:t>
            </a:r>
            <a:r>
              <a:rPr lang="en-US" sz="2000" smtClean="0"/>
              <a:t> </a:t>
            </a:r>
            <a:r>
              <a:rPr lang="fa-IR" sz="2000" smtClean="0"/>
              <a:t>       مد نظر است که تابع </a:t>
            </a:r>
            <a:r>
              <a:rPr lang="en-US" sz="2000" smtClean="0"/>
              <a:t>f</a:t>
            </a:r>
            <a:r>
              <a:rPr lang="fa-IR" sz="2000" smtClean="0"/>
              <a:t>، به ازاي آنها بيشترين مقدار را به خود بگيرد.</a:t>
            </a:r>
          </a:p>
          <a:p>
            <a:pPr algn="r" rtl="1"/>
            <a:endParaRPr lang="fa-IR" sz="2000" smtClean="0"/>
          </a:p>
          <a:p>
            <a:pPr algn="r" rtl="1"/>
            <a:r>
              <a:rPr lang="fa-IR" sz="2000" smtClean="0"/>
              <a:t>به عبارتي هدف از بيشنه­سازي، يافتن         </a:t>
            </a:r>
            <a:r>
              <a:rPr lang="en-US" sz="2000" smtClean="0"/>
              <a:t> </a:t>
            </a:r>
            <a:r>
              <a:rPr lang="fa-IR" sz="2000" smtClean="0"/>
              <a:t>است به گونه­اي که </a:t>
            </a:r>
            <a:endParaRPr lang="en-US" sz="2000" smtClean="0"/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p:sp>
        <p:nvSpPr>
          <p:cNvPr id="615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p:graphicFrame>
        <p:nvGraphicFramePr>
          <p:cNvPr id="615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4561481"/>
              </p:ext>
            </p:extLst>
          </p:nvPr>
        </p:nvGraphicFramePr>
        <p:xfrm>
          <a:off x="3491880" y="3584892"/>
          <a:ext cx="304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66" name="Equation" r:id="rId4" imgW="139639" imgH="190417" progId="Equation.3">
                  <p:embed/>
                </p:oleObj>
              </mc:Choice>
              <mc:Fallback>
                <p:oleObj name="Equation" r:id="rId4" imgW="139639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3584892"/>
                        <a:ext cx="304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p:graphicFrame>
        <p:nvGraphicFramePr>
          <p:cNvPr id="615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0672153"/>
              </p:ext>
            </p:extLst>
          </p:nvPr>
        </p:nvGraphicFramePr>
        <p:xfrm>
          <a:off x="2743200" y="3538854"/>
          <a:ext cx="415925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67" name="Equation" r:id="rId6" imgW="190500" imgH="228600" progId="Equation.3">
                  <p:embed/>
                </p:oleObj>
              </mc:Choice>
              <mc:Fallback>
                <p:oleObj name="Equation" r:id="rId6" imgW="190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538854"/>
                        <a:ext cx="415925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p:sp>
        <p:nvSpPr>
          <p:cNvPr id="6159" name="Rectangle 16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p:graphicFrame>
        <p:nvGraphicFramePr>
          <p:cNvPr id="6160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6123285"/>
              </p:ext>
            </p:extLst>
          </p:nvPr>
        </p:nvGraphicFramePr>
        <p:xfrm>
          <a:off x="4468495" y="4623853"/>
          <a:ext cx="4794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68" name="Equation" r:id="rId8" imgW="203112" imgH="190417" progId="Equation.3">
                  <p:embed/>
                </p:oleObj>
              </mc:Choice>
              <mc:Fallback>
                <p:oleObj name="Equation" r:id="rId8" imgW="203112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8495" y="4623853"/>
                        <a:ext cx="4794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p:graphicFrame>
        <p:nvGraphicFramePr>
          <p:cNvPr id="6162" name="Object 18"/>
          <p:cNvGraphicFramePr>
            <a:graphicFrameLocks noChangeAspect="1"/>
          </p:cNvGraphicFramePr>
          <p:nvPr/>
        </p:nvGraphicFramePr>
        <p:xfrm>
          <a:off x="2743200" y="5105400"/>
          <a:ext cx="37020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69" name="Equation" r:id="rId10" imgW="1562100" imgH="254000" progId="Equation.3">
                  <p:embed/>
                </p:oleObj>
              </mc:Choice>
              <mc:Fallback>
                <p:oleObj name="Equation" r:id="rId10" imgW="15621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5105400"/>
                        <a:ext cx="37020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3" name="Rectangle 20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222871" y="3135193"/>
                <a:ext cx="4485336" cy="4735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𝑙𝑜</m:t>
                          </m:r>
                        </m:sup>
                      </m:sSup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871" y="3135193"/>
                <a:ext cx="4485336" cy="473591"/>
              </a:xfrm>
              <a:prstGeom prst="rect">
                <a:avLst/>
              </a:prstGeom>
              <a:blipFill rotWithShape="0">
                <a:blip r:embed="rId12"/>
                <a:stretch>
                  <a:fillRect b="-1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1259632" y="2386567"/>
                <a:ext cx="425402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𝑓𝑜𝑏𝑗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800" dirty="0" smtClean="0"/>
                  <a:t>,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/>
                  <a:t>,</a:t>
                </a:r>
                <a:r>
                  <a:rPr lang="en-US" sz="2800" dirty="0"/>
                  <a:t> </a:t>
                </a:r>
                <a:r>
                  <a:rPr lang="en-US" sz="2800" dirty="0" smtClean="0"/>
                  <a:t>…,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sz="2800" dirty="0" smtClean="0"/>
                  <a:t>)</a:t>
                </a:r>
                <a:endParaRPr lang="en-US" sz="2800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386567"/>
                <a:ext cx="4254028" cy="430887"/>
              </a:xfrm>
              <a:prstGeom prst="rect">
                <a:avLst/>
              </a:prstGeom>
              <a:blipFill rotWithShape="0">
                <a:blip r:embed="rId13"/>
                <a:stretch>
                  <a:fillRect l="-143" t="-25352" b="-49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701177" y="3173969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i</a:t>
            </a:r>
            <a:r>
              <a:rPr lang="en-US" i="1" dirty="0" smtClean="0"/>
              <a:t>=1,2,…,m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4662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>
          <a:xfrm>
            <a:off x="323850" y="1417638"/>
            <a:ext cx="8229600" cy="4525962"/>
          </a:xfrm>
        </p:spPr>
        <p:txBody>
          <a:bodyPr/>
          <a:lstStyle/>
          <a:p>
            <a:pPr algn="r" rtl="1" eaLnBrk="1" hangingPunct="1"/>
            <a:r>
              <a:rPr lang="fa-IR" dirty="0" smtClean="0">
                <a:cs typeface="B Nazanin" panose="00000400000000000000" pitchFamily="2" charset="-78"/>
              </a:rPr>
              <a:t>موقعيت اوليه اجسام</a:t>
            </a:r>
            <a:endParaRPr lang="en-US" dirty="0" smtClean="0">
              <a:cs typeface="B Nazanin" panose="00000400000000000000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Initialization</a:t>
            </a:r>
            <a:endParaRPr lang="en-US" dirty="0">
              <a:ea typeface="+mj-ea"/>
            </a:endParaRP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755650" y="1887538"/>
            <a:ext cx="7921625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Lucida Sans Unicode" panose="020B0602030504020204" pitchFamily="34" charset="0"/>
                <a:ea typeface="PMingLiU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Lucida Sans Unicode" panose="020B0602030504020204" pitchFamily="34" charset="0"/>
                <a:ea typeface="PMingLiU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Lucida Sans Unicode" panose="020B0602030504020204" pitchFamily="34" charset="0"/>
                <a:ea typeface="PMingLiU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Lucida Sans Unicode" panose="020B0602030504020204" pitchFamily="34" charset="0"/>
                <a:ea typeface="PMingLiU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Lucida Sans Unicode" panose="020B0602030504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Sans Unicode" panose="020B0602030504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Sans Unicode" panose="020B0602030504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Sans Unicode" panose="020B0602030504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Sans Unicode" panose="020B0602030504020204" pitchFamily="34" charset="0"/>
                <a:ea typeface="PMingLiU" panose="02020500000000000000" pitchFamily="18" charset="-120"/>
              </a:defRPr>
            </a:lvl9pPr>
          </a:lstStyle>
          <a:p>
            <a:pPr algn="justLow" rtl="1" eaLnBrk="1" hangingPunct="1"/>
            <a:r>
              <a:rPr kumimoji="0" lang="fa-IR" altLang="zh-TW" sz="2000" dirty="0">
                <a:ea typeface="Microsoft JhengHei" panose="020B0604030504040204" pitchFamily="34" charset="-120"/>
                <a:cs typeface="B Nazanin" panose="00000400000000000000" pitchFamily="2" charset="-78"/>
              </a:rPr>
              <a:t>موقعيت اوليه هر </a:t>
            </a:r>
            <a:r>
              <a:rPr kumimoji="0" lang="fa-IR" altLang="zh-TW" sz="2000" dirty="0" smtClean="0">
                <a:ea typeface="Microsoft JhengHei" panose="020B0604030504040204" pitchFamily="34" charset="-120"/>
                <a:cs typeface="B Nazanin" panose="00000400000000000000" pitchFamily="2" charset="-78"/>
              </a:rPr>
              <a:t>جسم </a:t>
            </a:r>
            <a:r>
              <a:rPr kumimoji="0" lang="fa-IR" altLang="zh-TW" sz="2000" dirty="0">
                <a:ea typeface="Microsoft JhengHei" panose="020B0604030504040204" pitchFamily="34" charset="-120"/>
                <a:cs typeface="B Nazanin" panose="00000400000000000000" pitchFamily="2" charset="-78"/>
              </a:rPr>
              <a:t>به صورت تصادفی در فضای جستجو با يک توزيع يکنواخت در محدوده تعريف مسئله تعيين ﻣﯽشود </a:t>
            </a:r>
          </a:p>
          <a:p>
            <a:pPr algn="justLow" rtl="1" eaLnBrk="1" hangingPunct="1"/>
            <a:r>
              <a:rPr kumimoji="0" lang="en-US" altLang="zh-TW" sz="2000" dirty="0" err="1" smtClean="0">
                <a:ea typeface="Microsoft JhengHei" panose="020B0604030504040204" pitchFamily="34" charset="-120"/>
                <a:cs typeface="B Nazanin" panose="00000400000000000000" pitchFamily="2" charset="-78"/>
              </a:rPr>
              <a:t>x</a:t>
            </a:r>
            <a:r>
              <a:rPr kumimoji="0" lang="en-US" altLang="zh-TW" sz="2000" baseline="30000" dirty="0" err="1" smtClean="0">
                <a:ea typeface="Microsoft JhengHei" panose="020B0604030504040204" pitchFamily="34" charset="-120"/>
                <a:cs typeface="B Nazanin" panose="00000400000000000000" pitchFamily="2" charset="-78"/>
              </a:rPr>
              <a:t>d,hi</a:t>
            </a:r>
            <a:r>
              <a:rPr kumimoji="0" lang="fa-IR" altLang="zh-TW" sz="2000" dirty="0" smtClean="0">
                <a:ea typeface="Microsoft JhengHei" panose="020B0604030504040204" pitchFamily="34" charset="-120"/>
                <a:cs typeface="B Nazanin" panose="00000400000000000000" pitchFamily="2" charset="-78"/>
              </a:rPr>
              <a:t> </a:t>
            </a:r>
            <a:r>
              <a:rPr kumimoji="0" lang="fa-IR" altLang="zh-TW" sz="2000" dirty="0">
                <a:ea typeface="Microsoft JhengHei" panose="020B0604030504040204" pitchFamily="34" charset="-120"/>
                <a:cs typeface="B Nazanin" panose="00000400000000000000" pitchFamily="2" charset="-78"/>
              </a:rPr>
              <a:t>و </a:t>
            </a:r>
            <a:r>
              <a:rPr kumimoji="0" lang="en-US" altLang="zh-TW" sz="2000" dirty="0" err="1" smtClean="0">
                <a:ea typeface="Microsoft JhengHei" panose="020B0604030504040204" pitchFamily="34" charset="-120"/>
                <a:cs typeface="B Nazanin" panose="00000400000000000000" pitchFamily="2" charset="-78"/>
              </a:rPr>
              <a:t>x</a:t>
            </a:r>
            <a:r>
              <a:rPr kumimoji="0" lang="en-US" altLang="zh-TW" sz="2000" baseline="30000" dirty="0" err="1" smtClean="0">
                <a:ea typeface="Microsoft JhengHei" panose="020B0604030504040204" pitchFamily="34" charset="-120"/>
                <a:cs typeface="B Nazanin" panose="00000400000000000000" pitchFamily="2" charset="-78"/>
              </a:rPr>
              <a:t>d,low</a:t>
            </a:r>
            <a:r>
              <a:rPr kumimoji="0" lang="fa-IR" altLang="zh-TW" sz="2000" dirty="0" smtClean="0">
                <a:ea typeface="Microsoft JhengHei" panose="020B0604030504040204" pitchFamily="34" charset="-120"/>
                <a:cs typeface="B Nazanin" panose="00000400000000000000" pitchFamily="2" charset="-78"/>
              </a:rPr>
              <a:t> </a:t>
            </a:r>
            <a:r>
              <a:rPr kumimoji="0" lang="fa-IR" altLang="zh-TW" sz="2000" dirty="0">
                <a:ea typeface="Microsoft JhengHei" panose="020B0604030504040204" pitchFamily="34" charset="-120"/>
                <a:cs typeface="B Nazanin" panose="00000400000000000000" pitchFamily="2" charset="-78"/>
              </a:rPr>
              <a:t>به ترتيب حد پايين و حد بالا از بعد </a:t>
            </a:r>
            <a:r>
              <a:rPr kumimoji="0" lang="en-US" altLang="zh-TW" sz="2000" dirty="0" smtClean="0">
                <a:ea typeface="Microsoft JhengHei" panose="020B0604030504040204" pitchFamily="34" charset="-120"/>
                <a:cs typeface="B Nazanin" panose="00000400000000000000" pitchFamily="2" charset="-78"/>
              </a:rPr>
              <a:t>d</a:t>
            </a:r>
            <a:r>
              <a:rPr kumimoji="0" lang="fa-IR" altLang="zh-TW" sz="2000" dirty="0" smtClean="0">
                <a:ea typeface="Microsoft JhengHei" panose="020B0604030504040204" pitchFamily="34" charset="-120"/>
                <a:cs typeface="B Nazanin" panose="00000400000000000000" pitchFamily="2" charset="-78"/>
              </a:rPr>
              <a:t> </a:t>
            </a:r>
            <a:r>
              <a:rPr kumimoji="0" lang="fa-IR" altLang="zh-TW" sz="2000" dirty="0">
                <a:ea typeface="Microsoft JhengHei" panose="020B0604030504040204" pitchFamily="34" charset="-120"/>
                <a:cs typeface="B Nazanin" panose="00000400000000000000" pitchFamily="2" charset="-78"/>
              </a:rPr>
              <a:t>ام فضای جستجو ﻣﯽباشند.</a:t>
            </a:r>
            <a:endParaRPr kumimoji="0" lang="en-US" altLang="zh-TW" sz="2000" dirty="0">
              <a:ea typeface="Microsoft JhengHei" panose="020B0604030504040204" pitchFamily="34" charset="-120"/>
            </a:endParaRPr>
          </a:p>
        </p:txBody>
      </p:sp>
      <p:sp>
        <p:nvSpPr>
          <p:cNvPr id="2" name="Rectangle 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38184" y="4509120"/>
            <a:ext cx="3185744" cy="1681871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  <a:ea typeface="新細明體" pitchFamily="18" charset="-120"/>
              </a:rPr>
              <a:t> </a:t>
            </a:r>
          </a:p>
        </p:txBody>
      </p:sp>
      <p:sp>
        <p:nvSpPr>
          <p:cNvPr id="8" name="Rectangle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716462" y="4600574"/>
            <a:ext cx="3519232" cy="1560492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  <a:ea typeface="新細明體" pitchFamily="18" charset="-120"/>
              </a:rPr>
              <a:t> </a:t>
            </a: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456488"/>
              </p:ext>
            </p:extLst>
          </p:nvPr>
        </p:nvGraphicFramePr>
        <p:xfrm>
          <a:off x="1073150" y="2852738"/>
          <a:ext cx="4208463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18" name="Equation" r:id="rId5" imgW="1295280" imgH="253800" progId="Equation.3">
                  <p:embed/>
                </p:oleObj>
              </mc:Choice>
              <mc:Fallback>
                <p:oleObj name="Equation" r:id="rId5" imgW="12952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3150" y="2852738"/>
                        <a:ext cx="4208463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1"/>
          <p:cNvGraphicFramePr>
            <a:graphicFrameLocks noChangeAspect="1"/>
          </p:cNvGraphicFramePr>
          <p:nvPr>
            <p:extLst/>
          </p:nvPr>
        </p:nvGraphicFramePr>
        <p:xfrm>
          <a:off x="976313" y="3560763"/>
          <a:ext cx="6510337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19" name="Equation" r:id="rId7" imgW="2438280" imgH="380880" progId="Equation.3">
                  <p:embed/>
                </p:oleObj>
              </mc:Choice>
              <mc:Fallback>
                <p:oleObj name="Equation" r:id="rId7" imgW="243828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6313" y="3560763"/>
                        <a:ext cx="6510337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693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642918"/>
            <a:ext cx="7500990" cy="857256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b="1" dirty="0" smtClean="0">
                <a:latin typeface="Arial" pitchFamily="34" charset="0"/>
                <a:cs typeface="B Nazanin" pitchFamily="2" charset="-78"/>
              </a:rPr>
              <a:t>نیروی گرانش در طبیعت</a:t>
            </a:r>
            <a:br>
              <a:rPr lang="fa-IR" b="1" dirty="0" smtClean="0">
                <a:latin typeface="Arial" pitchFamily="34" charset="0"/>
                <a:cs typeface="B Nazanin" pitchFamily="2" charset="-78"/>
              </a:rPr>
            </a:br>
            <a:r>
              <a:rPr lang="fa-IR" dirty="0" smtClean="0">
                <a:latin typeface="Agent Orange" pitchFamily="2" charset="0"/>
                <a:cs typeface="Agent Orange" pitchFamily="2" charset="0"/>
              </a:rPr>
              <a:t>         </a:t>
            </a:r>
            <a:endParaRPr lang="fa-IR" dirty="0">
              <a:latin typeface="Agent Orang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85860"/>
            <a:ext cx="7498080" cy="496254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fa-IR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b="1" dirty="0" smtClean="0">
                <a:latin typeface="Arial" pitchFamily="34" charset="0"/>
                <a:cs typeface="B Nazanin" pitchFamily="2" charset="-78"/>
              </a:rPr>
              <a:t>قانون گرانش</a:t>
            </a:r>
          </a:p>
          <a:p>
            <a:pPr algn="just" rtl="1">
              <a:buNone/>
            </a:pPr>
            <a:r>
              <a:rPr lang="en-US" dirty="0" smtClean="0">
                <a:latin typeface="Arial" pitchFamily="34" charset="0"/>
                <a:cs typeface="B Nazanin" pitchFamily="2" charset="-78"/>
              </a:rPr>
              <a:t> 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G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ثابت گرانشی</a:t>
            </a:r>
          </a:p>
          <a:p>
            <a:pPr algn="just" rtl="1">
              <a:buNone/>
            </a:pPr>
            <a:r>
              <a:rPr lang="en-US" sz="2400" dirty="0" smtClean="0">
                <a:latin typeface="Arial" pitchFamily="34" charset="0"/>
                <a:cs typeface="B Nazanin" pitchFamily="2" charset="-78"/>
              </a:rPr>
              <a:t>M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جرم ذره</a:t>
            </a:r>
          </a:p>
          <a:p>
            <a:pPr algn="just" rtl="1">
              <a:buNone/>
            </a:pPr>
            <a:r>
              <a:rPr lang="en-US" sz="2400" dirty="0" smtClean="0">
                <a:latin typeface="Arial" pitchFamily="34" charset="0"/>
                <a:cs typeface="B Nazanin" pitchFamily="2" charset="-78"/>
              </a:rPr>
              <a:t>R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فاصله بین ذرات</a:t>
            </a:r>
          </a:p>
          <a:p>
            <a:pPr algn="just" rtl="1">
              <a:buNone/>
            </a:pPr>
            <a:endParaRPr lang="fa-IR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b="1" dirty="0" smtClean="0">
                <a:latin typeface="Arial" pitchFamily="34" charset="0"/>
                <a:cs typeface="B Nazanin" pitchFamily="2" charset="-78"/>
              </a:rPr>
              <a:t>قانون دوم نیوتن                             </a:t>
            </a:r>
          </a:p>
          <a:p>
            <a:pPr algn="just" rtl="1">
              <a:buNone/>
            </a:pPr>
            <a:endParaRPr lang="fa-IR" sz="2400" dirty="0" smtClean="0"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643050"/>
            <a:ext cx="222556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 descr="H:\GSA\earth\untitled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928934"/>
            <a:ext cx="2357454" cy="1143008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4643446"/>
            <a:ext cx="115701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 eaLnBrk="1" hangingPunct="1"/>
            <a:r>
              <a:rPr lang="fa-IR" dirty="0" smtClean="0">
                <a:ea typeface="微軟正黑體" panose="020B0604030504040204" pitchFamily="34" charset="-120"/>
                <a:cs typeface="B Nazanin" panose="00000400000000000000" pitchFamily="2" charset="-78"/>
              </a:rPr>
              <a:t>در هر تکرار، به ازای هر عضو يکبار مساله حل می شود.</a:t>
            </a:r>
          </a:p>
          <a:p>
            <a:pPr algn="r" rtl="1" eaLnBrk="1" hangingPunct="1"/>
            <a:r>
              <a:rPr lang="fa-IR" dirty="0" smtClean="0">
                <a:ea typeface="微軟正黑體" panose="020B0604030504040204" pitchFamily="34" charset="-120"/>
                <a:cs typeface="B Nazanin" panose="00000400000000000000" pitchFamily="2" charset="-78"/>
              </a:rPr>
              <a:t>برای حل مساله، غالبا مساله در کامپيوتر شبیه سازی می شود.</a:t>
            </a:r>
            <a:endParaRPr lang="en-US" dirty="0" smtClean="0">
              <a:ea typeface="微軟正黑體" panose="020B0604030504040204" pitchFamily="34" charset="-120"/>
              <a:cs typeface="B Nazanin" panose="00000400000000000000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Evaluation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187624" y="3164652"/>
                <a:ext cx="1155124" cy="15604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3164652"/>
                <a:ext cx="1155124" cy="156049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275856" y="3164652"/>
                <a:ext cx="853246" cy="15604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𝐹𝑖𝑡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𝐹𝑖𝑡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𝐹𝑖𝑡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3164652"/>
                <a:ext cx="853246" cy="156049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>
            <a:off x="2195736" y="3380676"/>
            <a:ext cx="12114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87471" y="2970695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حل مساله</a:t>
            </a:r>
            <a:endParaRPr lang="en-US" dirty="0">
              <a:cs typeface="B Nazanin" panose="00000400000000000000" pitchFamily="2" charset="-78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195736" y="3668708"/>
            <a:ext cx="12114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95736" y="4532806"/>
            <a:ext cx="1211430" cy="3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384204" y="5026476"/>
            <a:ext cx="76008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400" dirty="0">
                <a:cs typeface="B Nazanin" panose="00000400000000000000" pitchFamily="2" charset="-78"/>
              </a:rPr>
              <a:t>تعداد کل ارزيابی ها</a:t>
            </a:r>
          </a:p>
          <a:p>
            <a:r>
              <a:rPr lang="en-US" dirty="0"/>
              <a:t>Total Number of fitness evaluations (FEs)</a:t>
            </a:r>
          </a:p>
        </p:txBody>
      </p:sp>
    </p:spTree>
    <p:extLst>
      <p:ext uri="{BB962C8B-B14F-4D97-AF65-F5344CB8AC3E}">
        <p14:creationId xmlns:p14="http://schemas.microsoft.com/office/powerpoint/2010/main" val="231516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Mass calculation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1500174"/>
            <a:ext cx="7719274" cy="5033978"/>
          </a:xfrm>
        </p:spPr>
        <p:txBody>
          <a:bodyPr/>
          <a:lstStyle/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اجرام اینرسی و گرانشی با ارزیابی برازندگی قابل محاسبه هستند. جرم سنگین تر به معنی کارآیی بیشتر جرم است. این بدین معنا است که جسم بهتر دارای قدرت جذب بیشتر و حرکت کندتر است.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با فرض برابری جرم اینرسی و گرانشی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، مقدار اجرام می تواند با استفاده از نگاشت تابع هدف محاسبه شود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.</a:t>
            </a:r>
          </a:p>
          <a:p>
            <a:pPr algn="just" rtl="1">
              <a:buNone/>
            </a:pP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(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t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)</a:t>
            </a:r>
            <a:r>
              <a:rPr lang="en-US" sz="2400" dirty="0" err="1" smtClean="0">
                <a:latin typeface="Arial" pitchFamily="34" charset="0"/>
                <a:cs typeface="B Nazanin" pitchFamily="2" charset="-78"/>
              </a:rPr>
              <a:t>fobj</a:t>
            </a:r>
            <a:r>
              <a:rPr lang="en-US" sz="2400" baseline="-25000" dirty="0" err="1" smtClean="0">
                <a:latin typeface="Arial" pitchFamily="34" charset="0"/>
                <a:cs typeface="B Nazanin" pitchFamily="2" charset="-78"/>
              </a:rPr>
              <a:t>i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مقدار تابع هدف جسم </a:t>
            </a:r>
            <a:r>
              <a:rPr lang="en-US" sz="2400" dirty="0" err="1" smtClean="0">
                <a:latin typeface="Arial" pitchFamily="34" charset="0"/>
                <a:cs typeface="B Nazanin" pitchFamily="2" charset="-78"/>
              </a:rPr>
              <a:t>i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در زمان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t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است. 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0680683"/>
              </p:ext>
            </p:extLst>
          </p:nvPr>
        </p:nvGraphicFramePr>
        <p:xfrm>
          <a:off x="1112700" y="4366457"/>
          <a:ext cx="1944216" cy="1248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01" name="Equation" r:id="rId3" imgW="901309" imgH="583947" progId="Equation.3">
                  <p:embed/>
                </p:oleObj>
              </mc:Choice>
              <mc:Fallback>
                <p:oleObj name="Equation" r:id="rId3" imgW="901309" imgH="58394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2700" y="4366457"/>
                        <a:ext cx="1944216" cy="12483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585390"/>
              </p:ext>
            </p:extLst>
          </p:nvPr>
        </p:nvGraphicFramePr>
        <p:xfrm>
          <a:off x="4211960" y="4581128"/>
          <a:ext cx="4656137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02" name="Equation" r:id="rId5" imgW="2158920" imgH="304560" progId="Equation.3">
                  <p:embed/>
                </p:oleObj>
              </mc:Choice>
              <mc:Fallback>
                <p:oleObj name="Equation" r:id="rId5" imgW="2158920" imgH="3045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4581128"/>
                        <a:ext cx="4656137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04"/>
          <p:cNvSpPr>
            <a:spLocks noChangeArrowheads="1"/>
          </p:cNvSpPr>
          <p:nvPr/>
        </p:nvSpPr>
        <p:spPr bwMode="auto">
          <a:xfrm>
            <a:off x="1435608" y="35730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159027"/>
              </p:ext>
            </p:extLst>
          </p:nvPr>
        </p:nvGraphicFramePr>
        <p:xfrm>
          <a:off x="1112700" y="3318509"/>
          <a:ext cx="2776352" cy="801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03" name="Equation" r:id="rId7" imgW="1409088" imgH="406224" progId="Equation.3">
                  <p:embed/>
                </p:oleObj>
              </mc:Choice>
              <mc:Fallback>
                <p:oleObj name="Equation" r:id="rId7" imgW="1409088" imgH="406224" progId="Equation.3">
                  <p:embed/>
                  <p:pic>
                    <p:nvPicPr>
                      <p:cNvPr id="0" name="Object 4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2700" y="3318509"/>
                        <a:ext cx="2776352" cy="8012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gent Orange" pitchFamily="2" charset="0"/>
                <a:cs typeface="Agent Orange" pitchFamily="2" charset="0"/>
              </a:rPr>
              <a:t>Mass calculation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در مسائل کمینه یابی می توان برای محاسبه بهترین و بدترین مقدار شایستگی از روابط زیر استفاده کرد.</a:t>
            </a:r>
          </a:p>
          <a:p>
            <a:pPr algn="just" rtl="1">
              <a:buNone/>
            </a:pPr>
            <a:endParaRPr lang="fa-IR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در مسائل بیشینه یابی، روابط به صورت زیر تعريف می شود.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032034"/>
              </p:ext>
            </p:extLst>
          </p:nvPr>
        </p:nvGraphicFramePr>
        <p:xfrm>
          <a:off x="1506282" y="4823366"/>
          <a:ext cx="3641781" cy="746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6" name="Equation" r:id="rId3" imgW="1548728" imgH="317362" progId="Equation.3">
                  <p:embed/>
                </p:oleObj>
              </mc:Choice>
              <mc:Fallback>
                <p:oleObj name="Equation" r:id="rId3" imgW="1548728" imgH="317362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282" y="4823366"/>
                        <a:ext cx="3641781" cy="7464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912227"/>
              </p:ext>
            </p:extLst>
          </p:nvPr>
        </p:nvGraphicFramePr>
        <p:xfrm>
          <a:off x="1435608" y="5805264"/>
          <a:ext cx="3808216" cy="722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7" name="Equation" r:id="rId5" imgW="1637589" imgH="317362" progId="Equation.3">
                  <p:embed/>
                </p:oleObj>
              </mc:Choice>
              <mc:Fallback>
                <p:oleObj name="Equation" r:id="rId5" imgW="1637589" imgH="31736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608" y="5805264"/>
                        <a:ext cx="3808216" cy="7222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644008" y="448396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644008" y="556981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</a:t>
            </a: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2474" y="2294220"/>
            <a:ext cx="3601574" cy="1580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G constant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fa-IR" b="1" dirty="0" smtClean="0">
                <a:latin typeface="Arial" pitchFamily="34" charset="0"/>
                <a:cs typeface="B Nazanin" pitchFamily="2" charset="-78"/>
              </a:rPr>
              <a:t>ثابت گرانش </a:t>
            </a:r>
            <a:r>
              <a:rPr lang="en-US" b="1" dirty="0" smtClean="0">
                <a:latin typeface="Arial" pitchFamily="34" charset="0"/>
                <a:cs typeface="B Nazanin" pitchFamily="2" charset="-78"/>
              </a:rPr>
              <a:t>G</a:t>
            </a:r>
          </a:p>
          <a:p>
            <a:pPr algn="just" rtl="1">
              <a:buNone/>
            </a:pPr>
            <a:r>
              <a:rPr lang="fa-IR" sz="20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یک تابع از مقدار اولیه (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G0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) و زمان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t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است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 ثابت گرانشی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G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با یک مقدار اولیه در ابتدا شروع می شود و با زمان کاهش می یابد.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از این روش برای کنترل دقت جستجوی الگوریتم استفاده می شود.</a:t>
            </a:r>
          </a:p>
          <a:p>
            <a:pPr algn="just" rtl="1">
              <a:buNone/>
            </a:pPr>
            <a:r>
              <a:rPr lang="en-US" sz="2400" dirty="0" smtClean="0">
                <a:latin typeface="Arial" pitchFamily="34" charset="0"/>
                <a:cs typeface="B Nazanin" pitchFamily="2" charset="-78"/>
              </a:rPr>
              <a:t>T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تعداد کل تکرار ها است.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33</a:t>
            </a:fld>
            <a:endParaRPr lang="en-US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0" y="0"/>
          <a:ext cx="1143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8" name="Equation" r:id="rId3" imgW="114151" imgH="215619" progId="Equation.3">
                  <p:embed/>
                </p:oleObj>
              </mc:Choice>
              <mc:Fallback>
                <p:oleObj name="Equation" r:id="rId3" imgW="114151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43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219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>
            <p:extLst/>
          </p:nvPr>
        </p:nvGraphicFramePr>
        <p:xfrm>
          <a:off x="1547664" y="4293096"/>
          <a:ext cx="2071701" cy="8586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9" name="Equation" r:id="rId5" imgW="914003" imgH="355446" progId="Equation.3">
                  <p:embed/>
                </p:oleObj>
              </mc:Choice>
              <mc:Fallback>
                <p:oleObj name="Equation" r:id="rId5" imgW="914003" imgH="3554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4293096"/>
                        <a:ext cx="2071701" cy="8586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444176"/>
              </p:ext>
            </p:extLst>
          </p:nvPr>
        </p:nvGraphicFramePr>
        <p:xfrm>
          <a:off x="1343866" y="1902196"/>
          <a:ext cx="2479296" cy="639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70" name="Equation" r:id="rId7" imgW="736560" imgH="177480" progId="Equation.3">
                  <p:embed/>
                </p:oleObj>
              </mc:Choice>
              <mc:Fallback>
                <p:oleObj name="Equation" r:id="rId7" imgW="7365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866" y="1902196"/>
                        <a:ext cx="2479296" cy="63928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591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Force calculation</a:t>
            </a:r>
            <a:endParaRPr lang="fa-I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410200"/>
          </a:xfrm>
        </p:spPr>
        <p:txBody>
          <a:bodyPr>
            <a:normAutofit/>
          </a:bodyPr>
          <a:lstStyle/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در زمان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t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، نیروی وارد بر جسم </a:t>
            </a:r>
            <a:r>
              <a:rPr lang="en-US" sz="2400" dirty="0" err="1" smtClean="0">
                <a:latin typeface="Arial" pitchFamily="34" charset="0"/>
                <a:cs typeface="B Nazanin" pitchFamily="2" charset="-78"/>
              </a:rPr>
              <a:t>i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از سوی جسم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j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در بعد </a:t>
            </a:r>
            <a:r>
              <a:rPr lang="en-US" sz="2400" dirty="0">
                <a:latin typeface="Arial" pitchFamily="34" charset="0"/>
                <a:cs typeface="B Nazanin" pitchFamily="2" charset="-78"/>
              </a:rPr>
              <a:t>d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بصورت رابطه زیر بیان می شود</a:t>
            </a:r>
          </a:p>
          <a:p>
            <a:pPr algn="just" rtl="1">
              <a:buNone/>
            </a:pPr>
            <a:endParaRPr lang="fa-IR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 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 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فاصله اقلیدسی (نرم 2) بین دو جسم </a:t>
            </a:r>
            <a:r>
              <a:rPr lang="en-US" sz="2400" dirty="0" err="1" smtClean="0">
                <a:latin typeface="Arial" pitchFamily="34" charset="0"/>
                <a:cs typeface="B Nazanin" pitchFamily="2" charset="-78"/>
              </a:rPr>
              <a:t>i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و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j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است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.</a:t>
            </a:r>
            <a:endParaRPr lang="fa-IR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en-US" sz="2400" dirty="0" smtClean="0">
                <a:latin typeface="Arial" pitchFamily="34" charset="0"/>
                <a:cs typeface="B Nazanin" pitchFamily="2" charset="-78"/>
              </a:rPr>
              <a:t>p=1</a:t>
            </a:r>
          </a:p>
          <a:p>
            <a:pPr algn="just" rtl="1">
              <a:buNone/>
            </a:pPr>
            <a:endParaRPr lang="fa-IR" sz="28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800" dirty="0"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5335134"/>
            <a:ext cx="2571768" cy="56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474817" y="2204864"/>
          <a:ext cx="5296989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5" name="Equation" r:id="rId4" imgW="2857320" imgH="812520" progId="Equation.3">
                  <p:embed/>
                </p:oleObj>
              </mc:Choice>
              <mc:Fallback>
                <p:oleObj name="Equation" r:id="rId4" imgW="285732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4817" y="2204864"/>
                        <a:ext cx="5296989" cy="15121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726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gent Orange" pitchFamily="2" charset="0"/>
                <a:cs typeface="Agent Orange" pitchFamily="2" charset="0"/>
              </a:rPr>
              <a:t>Force calculation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214422"/>
            <a:ext cx="7790712" cy="5410200"/>
          </a:xfrm>
        </p:spPr>
        <p:txBody>
          <a:bodyPr>
            <a:normAutofit/>
          </a:bodyPr>
          <a:lstStyle/>
          <a:p>
            <a:pPr algn="just" rtl="1">
              <a:buNone/>
            </a:pPr>
            <a:endParaRPr lang="fa-IR" sz="2000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r>
              <a:rPr lang="fa-IR" sz="2600" dirty="0" smtClean="0">
                <a:latin typeface="Arial" pitchFamily="34" charset="0"/>
                <a:cs typeface="B Nazanin" pitchFamily="2" charset="-78"/>
              </a:rPr>
              <a:t>نیروی مجموع که بر جسم </a:t>
            </a:r>
            <a:r>
              <a:rPr lang="en-US" sz="2600" dirty="0" err="1" smtClean="0">
                <a:latin typeface="Arial" pitchFamily="34" charset="0"/>
                <a:cs typeface="B Nazanin" pitchFamily="2" charset="-78"/>
              </a:rPr>
              <a:t>i</a:t>
            </a:r>
            <a:r>
              <a:rPr lang="fa-IR" sz="2600" dirty="0" smtClean="0">
                <a:latin typeface="Arial" pitchFamily="34" charset="0"/>
                <a:cs typeface="B Nazanin" pitchFamily="2" charset="-78"/>
              </a:rPr>
              <a:t> در بعد </a:t>
            </a:r>
            <a:r>
              <a:rPr lang="en-US" sz="2600" dirty="0" smtClean="0">
                <a:latin typeface="Arial" pitchFamily="34" charset="0"/>
                <a:cs typeface="B Nazanin" pitchFamily="2" charset="-78"/>
              </a:rPr>
              <a:t>d</a:t>
            </a:r>
            <a:r>
              <a:rPr lang="fa-IR" sz="2600" dirty="0" smtClean="0">
                <a:latin typeface="Arial" pitchFamily="34" charset="0"/>
                <a:cs typeface="B Nazanin" pitchFamily="2" charset="-78"/>
              </a:rPr>
              <a:t> اعمال می شود</a:t>
            </a:r>
            <a:r>
              <a:rPr lang="en-US" sz="2600" dirty="0" smtClean="0">
                <a:latin typeface="Arial" pitchFamily="34" charset="0"/>
                <a:cs typeface="B Nazanin" pitchFamily="2" charset="-78"/>
              </a:rPr>
              <a:t>:</a:t>
            </a:r>
            <a:r>
              <a:rPr lang="fa-IR" sz="2600" dirty="0" smtClean="0">
                <a:latin typeface="Arial" pitchFamily="34" charset="0"/>
                <a:cs typeface="B Nazanin" pitchFamily="2" charset="-78"/>
              </a:rPr>
              <a:t> </a:t>
            </a:r>
          </a:p>
          <a:p>
            <a:pPr algn="just" rtl="1">
              <a:buNone/>
            </a:pPr>
            <a:endParaRPr lang="fa-IR" sz="26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lnSpc>
                <a:spcPct val="120000"/>
              </a:lnSpc>
              <a:buNone/>
            </a:pPr>
            <a:endParaRPr lang="en-US" sz="26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lnSpc>
                <a:spcPct val="120000"/>
              </a:lnSpc>
              <a:buNone/>
            </a:pPr>
            <a:endParaRPr lang="en-US" sz="2600" dirty="0">
              <a:latin typeface="Arial" pitchFamily="34" charset="0"/>
              <a:cs typeface="B Nazanin" pitchFamily="2" charset="-78"/>
            </a:endParaRPr>
          </a:p>
          <a:p>
            <a:pPr algn="just">
              <a:lnSpc>
                <a:spcPct val="120000"/>
              </a:lnSpc>
              <a:buNone/>
            </a:pPr>
            <a:r>
              <a:rPr lang="en-US" sz="2600" dirty="0" err="1" smtClean="0">
                <a:latin typeface="Arial" pitchFamily="34" charset="0"/>
                <a:cs typeface="B Nazanin" pitchFamily="2" charset="-78"/>
              </a:rPr>
              <a:t>i</a:t>
            </a:r>
            <a:r>
              <a:rPr lang="en-US" sz="2600" dirty="0" smtClean="0">
                <a:latin typeface="Arial" pitchFamily="34" charset="0"/>
                <a:cs typeface="B Nazanin" pitchFamily="2" charset="-78"/>
              </a:rPr>
              <a:t>=1,…,N                          d=1,…,m</a:t>
            </a:r>
          </a:p>
          <a:p>
            <a:pPr algn="just" rtl="1">
              <a:lnSpc>
                <a:spcPct val="120000"/>
              </a:lnSpc>
              <a:buNone/>
            </a:pPr>
            <a:r>
              <a:rPr lang="fa-IR" sz="2600" dirty="0" smtClean="0">
                <a:latin typeface="Arial" pitchFamily="34" charset="0"/>
                <a:cs typeface="B Nazanin" pitchFamily="2" charset="-78"/>
              </a:rPr>
              <a:t>ضریب </a:t>
            </a:r>
            <a:r>
              <a:rPr lang="en-US" sz="2600" dirty="0" smtClean="0">
                <a:latin typeface="Arial" pitchFamily="34" charset="0"/>
                <a:cs typeface="B Nazanin" pitchFamily="2" charset="-78"/>
              </a:rPr>
              <a:t>rand</a:t>
            </a:r>
            <a:r>
              <a:rPr lang="fa-IR" sz="2600" dirty="0" smtClean="0">
                <a:latin typeface="Arial" pitchFamily="34" charset="0"/>
                <a:cs typeface="B Nazanin" pitchFamily="2" charset="-78"/>
              </a:rPr>
              <a:t> تصادفی بودن الگوریتم را تضمین می کند.</a:t>
            </a:r>
          </a:p>
          <a:p>
            <a:pPr algn="just" rtl="1">
              <a:lnSpc>
                <a:spcPct val="120000"/>
              </a:lnSpc>
              <a:buNone/>
            </a:pPr>
            <a:r>
              <a:rPr lang="en-US" sz="2600" dirty="0" err="1" smtClean="0">
                <a:latin typeface="Arial" pitchFamily="34" charset="0"/>
                <a:cs typeface="B Nazanin" pitchFamily="2" charset="-78"/>
              </a:rPr>
              <a:t>Randj</a:t>
            </a:r>
            <a:r>
              <a:rPr lang="fa-IR" sz="2600" dirty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600" dirty="0" smtClean="0">
                <a:latin typeface="Arial" pitchFamily="34" charset="0"/>
                <a:cs typeface="B Nazanin" pitchFamily="2" charset="-78"/>
              </a:rPr>
              <a:t>یک عدد تصادفی با توزیع یکنواخت دربارۀ [1و0] است</a:t>
            </a:r>
          </a:p>
          <a:p>
            <a:pPr algn="just" rtl="1">
              <a:buNone/>
            </a:pPr>
            <a:endParaRPr lang="fa-IR" sz="2600" dirty="0" smtClean="0"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583754"/>
            <a:ext cx="3214710" cy="852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Force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1071546"/>
            <a:ext cx="7472386" cy="5395930"/>
          </a:xfrm>
        </p:spPr>
        <p:txBody>
          <a:bodyPr>
            <a:normAutofit/>
          </a:bodyPr>
          <a:lstStyle/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یک راه برای مصالحه بین کاوش و بهره گیری اینست  که  تعداد عامل هايی که به سايرین نيرو وارد می کنند را به مرور زمان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کاهش دهیم .</a:t>
            </a: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حجم محاسبات نيز کاهش مي یابد.</a:t>
            </a: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en-US" sz="2400" dirty="0" err="1">
                <a:latin typeface="Arial" pitchFamily="34" charset="0"/>
                <a:cs typeface="B Nazanin" pitchFamily="2" charset="-78"/>
              </a:rPr>
              <a:t>kbest</a:t>
            </a:r>
            <a:r>
              <a:rPr lang="fa-IR" sz="2400" dirty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تعداد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k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عضو برتر (سنگینتر) جمعيت است. مقدار آن در ابتدا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N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است و با  گذشت زمان  به 2 تا کاهش می یابد. </a:t>
            </a:r>
            <a:endParaRPr lang="en-US" sz="2400" dirty="0"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9212" y="3243323"/>
            <a:ext cx="3214710" cy="852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1029212" y="4205288"/>
            <a:ext cx="4953000" cy="2419350"/>
            <a:chOff x="1447800" y="3429000"/>
            <a:chExt cx="4953000" cy="2419350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7800" y="3429000"/>
              <a:ext cx="4953000" cy="241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9"/>
            <p:cNvSpPr>
              <a:spLocks noChangeArrowheads="1"/>
            </p:cNvSpPr>
            <p:nvPr/>
          </p:nvSpPr>
          <p:spPr bwMode="auto">
            <a:xfrm>
              <a:off x="4419600" y="3581400"/>
              <a:ext cx="135165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exploitation</a:t>
              </a:r>
            </a:p>
          </p:txBody>
        </p:sp>
        <p:sp>
          <p:nvSpPr>
            <p:cNvPr id="9" name="Rectangle 20"/>
            <p:cNvSpPr>
              <a:spLocks noChangeArrowheads="1"/>
            </p:cNvSpPr>
            <p:nvPr/>
          </p:nvSpPr>
          <p:spPr bwMode="auto">
            <a:xfrm>
              <a:off x="1828800" y="3505200"/>
              <a:ext cx="13131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exploration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m=2</a:t>
            </a:r>
          </a:p>
          <a:p>
            <a:r>
              <a:rPr lang="en-US" dirty="0" err="1" smtClean="0"/>
              <a:t>Kbest</a:t>
            </a:r>
            <a:r>
              <a:rPr lang="en-US" dirty="0" smtClean="0"/>
              <a:t>=2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126302"/>
            <a:ext cx="4595986" cy="318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02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Acceleration and velocity calculation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214422"/>
            <a:ext cx="7790712" cy="5410200"/>
          </a:xfrm>
        </p:spPr>
        <p:txBody>
          <a:bodyPr>
            <a:normAutofit lnSpcReduction="10000"/>
          </a:bodyPr>
          <a:lstStyle/>
          <a:p>
            <a:pPr algn="just" rtl="1">
              <a:buNone/>
            </a:pPr>
            <a:endParaRPr lang="fa-IR" sz="2000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fa-IR" sz="2600" dirty="0" smtClean="0">
              <a:latin typeface="Arial" pitchFamily="34" charset="0"/>
              <a:cs typeface="B Nazanin" pitchFamily="2" charset="-78"/>
            </a:endParaRPr>
          </a:p>
          <a:p>
            <a:pPr algn="just" rtl="1"/>
            <a:r>
              <a:rPr lang="fa-IR" sz="2600" dirty="0" smtClean="0">
                <a:latin typeface="Arial" pitchFamily="34" charset="0"/>
                <a:cs typeface="B Nazanin" pitchFamily="2" charset="-78"/>
              </a:rPr>
              <a:t>شتاب جسم </a:t>
            </a:r>
            <a:r>
              <a:rPr lang="en-US" sz="2600" dirty="0" err="1" smtClean="0">
                <a:latin typeface="Arial" pitchFamily="34" charset="0"/>
                <a:cs typeface="B Nazanin" pitchFamily="2" charset="-78"/>
              </a:rPr>
              <a:t>i</a:t>
            </a:r>
            <a:r>
              <a:rPr lang="fa-IR" sz="2600" dirty="0" smtClean="0">
                <a:latin typeface="Arial" pitchFamily="34" charset="0"/>
                <a:cs typeface="B Nazanin" pitchFamily="2" charset="-78"/>
              </a:rPr>
              <a:t> در جهت بعد </a:t>
            </a:r>
            <a:r>
              <a:rPr lang="en-US" sz="2600" dirty="0" smtClean="0">
                <a:latin typeface="Arial" pitchFamily="34" charset="0"/>
                <a:cs typeface="B Nazanin" pitchFamily="2" charset="-78"/>
              </a:rPr>
              <a:t>d</a:t>
            </a:r>
            <a:r>
              <a:rPr lang="fa-IR" sz="2600" dirty="0" smtClean="0">
                <a:latin typeface="Arial" pitchFamily="34" charset="0"/>
                <a:cs typeface="B Nazanin" pitchFamily="2" charset="-78"/>
              </a:rPr>
              <a:t> در زمان </a:t>
            </a:r>
            <a:r>
              <a:rPr lang="en-US" sz="2600" dirty="0" smtClean="0">
                <a:latin typeface="Arial" pitchFamily="34" charset="0"/>
                <a:cs typeface="B Nazanin" pitchFamily="2" charset="-78"/>
              </a:rPr>
              <a:t>t</a:t>
            </a:r>
            <a:r>
              <a:rPr lang="fa-IR" sz="2600" dirty="0" smtClean="0">
                <a:latin typeface="Arial" pitchFamily="34" charset="0"/>
                <a:cs typeface="B Nazanin" pitchFamily="2" charset="-78"/>
              </a:rPr>
              <a:t> با </a:t>
            </a:r>
          </a:p>
          <a:p>
            <a:pPr algn="just" rtl="1">
              <a:buNone/>
            </a:pPr>
            <a:endParaRPr lang="fa-IR" sz="26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600" dirty="0" smtClean="0">
              <a:latin typeface="Arial" pitchFamily="34" charset="0"/>
              <a:cs typeface="B Nazanin" pitchFamily="2" charset="-78"/>
            </a:endParaRPr>
          </a:p>
          <a:p>
            <a:pPr algn="just" rtl="1"/>
            <a:r>
              <a:rPr lang="fa-IR" sz="2600" dirty="0" smtClean="0">
                <a:latin typeface="Arial" pitchFamily="34" charset="0"/>
                <a:cs typeface="B Nazanin" pitchFamily="2" charset="-78"/>
              </a:rPr>
              <a:t>سرعت جسم را می توان بصورت زیر محاسبه کرد</a:t>
            </a:r>
            <a:r>
              <a:rPr lang="en-US" sz="2600" dirty="0" smtClean="0">
                <a:latin typeface="Arial" pitchFamily="34" charset="0"/>
                <a:cs typeface="B Nazanin" pitchFamily="2" charset="-78"/>
              </a:rPr>
              <a:t>:</a:t>
            </a:r>
          </a:p>
          <a:p>
            <a:pPr algn="just" rtl="1">
              <a:buNone/>
            </a:pPr>
            <a:endParaRPr lang="en-US" sz="26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6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6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6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en-US" sz="2600" dirty="0" smtClean="0">
                <a:latin typeface="Arial" pitchFamily="34" charset="0"/>
                <a:cs typeface="B Nazanin" pitchFamily="2" charset="-78"/>
              </a:rPr>
              <a:t>Randi</a:t>
            </a:r>
            <a:r>
              <a:rPr lang="fa-IR" sz="2600" dirty="0" smtClean="0">
                <a:latin typeface="Arial" pitchFamily="34" charset="0"/>
                <a:cs typeface="B Nazanin" pitchFamily="2" charset="-78"/>
              </a:rPr>
              <a:t> متغیر تصادفی یکنواخت</a:t>
            </a:r>
            <a:endParaRPr lang="en-US" sz="26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600" dirty="0" smtClean="0">
                <a:latin typeface="Arial" pitchFamily="34" charset="0"/>
                <a:cs typeface="B Nazanin" pitchFamily="2" charset="-78"/>
              </a:rPr>
              <a:t> در محدودۀ [1-0] است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081631"/>
            <a:ext cx="57150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5608" y="2472466"/>
            <a:ext cx="164307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595946"/>
              </p:ext>
            </p:extLst>
          </p:nvPr>
        </p:nvGraphicFramePr>
        <p:xfrm>
          <a:off x="1313239" y="4307661"/>
          <a:ext cx="314531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79" name="Equation" r:id="rId5" imgW="1485900" imgH="241300" progId="Equation.3">
                  <p:embed/>
                </p:oleObj>
              </mc:Choice>
              <mc:Fallback>
                <p:oleObj name="Equation" r:id="rId5" imgW="14859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3239" y="4307661"/>
                        <a:ext cx="314531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8556" y="5121034"/>
            <a:ext cx="3114675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50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Position updating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214422"/>
            <a:ext cx="7790712" cy="5410200"/>
          </a:xfrm>
        </p:spPr>
        <p:txBody>
          <a:bodyPr>
            <a:normAutofit/>
          </a:bodyPr>
          <a:lstStyle/>
          <a:p>
            <a:pPr algn="just" rtl="1">
              <a:buNone/>
            </a:pPr>
            <a:endParaRPr lang="fa-IR" sz="2000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fa-IR" sz="2600" dirty="0" smtClean="0">
              <a:latin typeface="Arial" pitchFamily="34" charset="0"/>
              <a:cs typeface="B Nazanin" pitchFamily="2" charset="-78"/>
            </a:endParaRPr>
          </a:p>
          <a:p>
            <a:pPr algn="just" rtl="1"/>
            <a:r>
              <a:rPr lang="fa-IR" sz="2600" dirty="0" smtClean="0">
                <a:latin typeface="Arial" pitchFamily="34" charset="0"/>
                <a:cs typeface="B Nazanin" pitchFamily="2" charset="-78"/>
              </a:rPr>
              <a:t>موقعیت جديد جسم را می توان بصورت زیر محاسبه کرد</a:t>
            </a:r>
            <a:r>
              <a:rPr lang="en-US" sz="2600" dirty="0" smtClean="0">
                <a:latin typeface="Arial" pitchFamily="34" charset="0"/>
                <a:cs typeface="B Nazanin" pitchFamily="2" charset="-78"/>
              </a:rPr>
              <a:t>:</a:t>
            </a:r>
          </a:p>
          <a:p>
            <a:pPr algn="just" rtl="1">
              <a:buNone/>
            </a:pPr>
            <a:endParaRPr lang="en-US" sz="26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600" dirty="0" smtClean="0"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5754721"/>
              </p:ext>
            </p:extLst>
          </p:nvPr>
        </p:nvGraphicFramePr>
        <p:xfrm>
          <a:off x="2771800" y="3517074"/>
          <a:ext cx="2742065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90" name="Equation" r:id="rId3" imgW="1295400" imgH="241300" progId="Equation.3">
                  <p:embed/>
                </p:oleObj>
              </mc:Choice>
              <mc:Fallback>
                <p:oleObj name="Equation" r:id="rId3" imgW="12954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517074"/>
                        <a:ext cx="2742065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00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4000" b="1" dirty="0">
                <a:latin typeface="Arial" pitchFamily="34" charset="0"/>
                <a:cs typeface="B Nazanin" pitchFamily="2" charset="-78"/>
              </a:rPr>
              <a:t>نیروی گرانش در طبیعت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290" y="1428736"/>
            <a:ext cx="7498080" cy="4800600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fa-IR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 algn="r" rtl="1">
              <a:buNone/>
            </a:pPr>
            <a:endParaRPr lang="fa-IR" dirty="0" smtClean="0">
              <a:latin typeface="Arial" pitchFamily="34" charset="0"/>
              <a:cs typeface="B Nazanin" pitchFamily="2" charset="-78"/>
            </a:endParaRPr>
          </a:p>
          <a:p>
            <a:pPr algn="r" rtl="1">
              <a:buNone/>
            </a:pPr>
            <a:r>
              <a:rPr lang="fa-IR" dirty="0" smtClean="0">
                <a:latin typeface="Arial" pitchFamily="34" charset="0"/>
                <a:cs typeface="B Nazanin" pitchFamily="2" charset="-78"/>
              </a:rPr>
              <a:t>   </a:t>
            </a:r>
            <a:endParaRPr lang="fa-IR" sz="3500" dirty="0" smtClean="0">
              <a:latin typeface="Arial" pitchFamily="34" charset="0"/>
              <a:cs typeface="B Nazanin" pitchFamily="2" charset="-78"/>
            </a:endParaRPr>
          </a:p>
          <a:p>
            <a:pPr algn="r" rtl="1">
              <a:buNone/>
            </a:pPr>
            <a:r>
              <a:rPr lang="fa-IR" sz="3500" dirty="0" smtClean="0">
                <a:latin typeface="Arial" pitchFamily="34" charset="0"/>
                <a:cs typeface="B Nazanin" pitchFamily="2" charset="-78"/>
              </a:rPr>
              <a:t>    </a:t>
            </a:r>
          </a:p>
          <a:p>
            <a:pPr algn="just" rtl="1">
              <a:buNone/>
            </a:pPr>
            <a:r>
              <a:rPr lang="fa-IR" sz="3500" dirty="0" smtClean="0">
                <a:latin typeface="Arial" pitchFamily="34" charset="0"/>
                <a:cs typeface="B Nazanin" pitchFamily="2" charset="-78"/>
              </a:rPr>
              <a:t>  </a:t>
            </a:r>
            <a:endParaRPr lang="en-US" sz="3500" dirty="0"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00166" y="1571612"/>
            <a:ext cx="72152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fa-IR" sz="2800" dirty="0" smtClean="0">
                <a:cs typeface="B Nazanin" pitchFamily="2" charset="-78"/>
              </a:rPr>
              <a:t>هر جسم به واسطه نیروی جاذبه، محل و جرم سایر اجسام را درک می کند.</a:t>
            </a: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fa-IR" sz="2800" dirty="0" smtClean="0">
                <a:cs typeface="B Nazanin" pitchFamily="2" charset="-78"/>
              </a:rPr>
              <a:t>هر جسم به نسبت میزان جرمش و فاصله ای که با دیگر اجسام دارد، به آنها نیرو وارد می کند.</a:t>
            </a: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fa-IR" sz="2800" dirty="0" smtClean="0">
                <a:cs typeface="B Nazanin" pitchFamily="2" charset="-78"/>
              </a:rPr>
              <a:t>نیروی جاذبه گرانشی بین تمام ذرات وجود دارد.</a:t>
            </a: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fa-IR" sz="2800" dirty="0" smtClean="0">
                <a:cs typeface="B Nazanin" pitchFamily="2" charset="-78"/>
              </a:rPr>
              <a:t>اثر جرم بزرگتر و نزدیکتر بیشتر است.</a:t>
            </a:r>
            <a:endParaRPr lang="en-US" sz="2800" dirty="0" smtClean="0">
              <a:cs typeface="B Nazanin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4249268"/>
            <a:ext cx="3345484" cy="2527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7498080" cy="4800600"/>
          </a:xfrm>
        </p:spPr>
        <p:txBody>
          <a:bodyPr/>
          <a:lstStyle/>
          <a:p>
            <a:r>
              <a:rPr lang="en-US" dirty="0" smtClean="0"/>
              <a:t>m=2</a:t>
            </a:r>
          </a:p>
          <a:p>
            <a:r>
              <a:rPr lang="en-US" dirty="0" smtClean="0"/>
              <a:t>N=10</a:t>
            </a:r>
          </a:p>
          <a:p>
            <a:r>
              <a:rPr lang="en-US" dirty="0" smtClean="0"/>
              <a:t>maximization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64904"/>
            <a:ext cx="57150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6247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Versions of GSA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786353"/>
            <a:ext cx="6777952" cy="42672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800" dirty="0" smtClean="0"/>
              <a:t>Single objective  </a:t>
            </a:r>
            <a:r>
              <a:rPr lang="fa-IR" sz="2800" dirty="0" smtClean="0"/>
              <a:t>تک هدفه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Multi-objective</a:t>
            </a:r>
            <a:r>
              <a:rPr lang="fa-IR" sz="2800" dirty="0" smtClean="0"/>
              <a:t> </a:t>
            </a:r>
            <a:r>
              <a:rPr lang="en-US" sz="2800" dirty="0" smtClean="0"/>
              <a:t> </a:t>
            </a:r>
            <a:r>
              <a:rPr lang="fa-IR" sz="2800" dirty="0" smtClean="0"/>
              <a:t>چند هدفه</a:t>
            </a:r>
            <a:endParaRPr lang="en-US" sz="2800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2800" dirty="0" smtClean="0"/>
          </a:p>
          <a:p>
            <a:pPr>
              <a:defRPr/>
            </a:pPr>
            <a:r>
              <a:rPr lang="en-US" sz="2800" dirty="0"/>
              <a:t>U</a:t>
            </a:r>
            <a:r>
              <a:rPr lang="en-US" sz="2800" dirty="0" smtClean="0"/>
              <a:t>n-constraint </a:t>
            </a:r>
            <a:r>
              <a:rPr lang="fa-IR" sz="2800" dirty="0" smtClean="0"/>
              <a:t>نامقيد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Constraint </a:t>
            </a:r>
            <a:r>
              <a:rPr lang="fa-IR" sz="2800" dirty="0" smtClean="0"/>
              <a:t>مقيد</a:t>
            </a:r>
            <a:endParaRPr lang="en-US" sz="2800" dirty="0" smtClean="0"/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Real</a:t>
            </a:r>
            <a:r>
              <a:rPr lang="fa-IR" sz="2800" dirty="0" smtClean="0"/>
              <a:t>  </a:t>
            </a:r>
            <a:r>
              <a:rPr lang="en-US" sz="2800" dirty="0" smtClean="0"/>
              <a:t> </a:t>
            </a:r>
            <a:r>
              <a:rPr lang="fa-IR" sz="2800" dirty="0" smtClean="0"/>
              <a:t>حقيقی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Binary </a:t>
            </a:r>
            <a:r>
              <a:rPr lang="fa-IR" sz="2800" dirty="0" smtClean="0"/>
              <a:t>باينری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Discrete </a:t>
            </a:r>
            <a:r>
              <a:rPr lang="fa-IR" sz="2800" dirty="0" smtClean="0"/>
              <a:t>گسسته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84402A8B-509B-4E11-A274-6F4CAA88C16D}" type="slidenum">
              <a:rPr lang="ar-SA" smtClean="0"/>
              <a:pPr/>
              <a:t>41</a:t>
            </a:fld>
            <a:endParaRPr lang="en-US" smtClean="0"/>
          </a:p>
        </p:txBody>
      </p:sp>
      <p:sp>
        <p:nvSpPr>
          <p:cNvPr id="5" name="Right Brace 4"/>
          <p:cNvSpPr/>
          <p:nvPr/>
        </p:nvSpPr>
        <p:spPr>
          <a:xfrm flipH="1">
            <a:off x="1344142" y="1709738"/>
            <a:ext cx="530225" cy="1143000"/>
          </a:xfrm>
          <a:prstGeom prst="righ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Brace 5"/>
          <p:cNvSpPr/>
          <p:nvPr/>
        </p:nvSpPr>
        <p:spPr>
          <a:xfrm flipH="1">
            <a:off x="1310804" y="3140968"/>
            <a:ext cx="596900" cy="1185862"/>
          </a:xfrm>
          <a:prstGeom prst="righ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ight Brace 7"/>
          <p:cNvSpPr/>
          <p:nvPr/>
        </p:nvSpPr>
        <p:spPr>
          <a:xfrm flipH="1">
            <a:off x="1344142" y="4581128"/>
            <a:ext cx="530225" cy="1447800"/>
          </a:xfrm>
          <a:prstGeom prst="righ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5252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-27384"/>
            <a:ext cx="9257178" cy="68853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60032" y="641422"/>
            <a:ext cx="151996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Agent Orange" pitchFamily="2" charset="0"/>
                <a:cs typeface="Agent Orange" pitchFamily="2" charset="0"/>
              </a:rPr>
              <a:t>BGSA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7013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BGSA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52" y="1285860"/>
            <a:ext cx="7647836" cy="5143536"/>
          </a:xfrm>
        </p:spPr>
        <p:txBody>
          <a:bodyPr>
            <a:normAutofit/>
          </a:bodyPr>
          <a:lstStyle/>
          <a:p>
            <a:pPr algn="just" rtl="1">
              <a:buNone/>
            </a:pPr>
            <a:r>
              <a:rPr lang="fa-IR" sz="3500" b="1" dirty="0" smtClean="0">
                <a:latin typeface="Arial" pitchFamily="34" charset="0"/>
                <a:cs typeface="B Nazanin" pitchFamily="2" charset="-78"/>
              </a:rPr>
              <a:t>الگوریتم جستجوی گرانشی باینری</a:t>
            </a:r>
          </a:p>
          <a:p>
            <a:pPr algn="just" rtl="1">
              <a:buNone/>
            </a:pPr>
            <a:endParaRPr lang="fa-IR" dirty="0" smtClean="0">
              <a:latin typeface="Arial" pitchFamily="34" charset="0"/>
              <a:cs typeface="Arial" pitchFamily="34" charset="0"/>
            </a:endParaRP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بسیاری از مسائل بهینه سازی ماهیت گسسته دارند از این رو نیاز به مدل باینری الگوریتم احساس می شود .</a:t>
            </a: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در فضای باينری، ذرات جستجوگر در یک فضای صفر و یک حرکت می کنند. یک ابر مکعب را در نظر بگیرید که مختصات هر یک از گوشه های آن با صفر و یک مشخص می شود. هر کدام از گوشه های این ابر مکعب یک جواب مسئله است. برای جستجو لازم است اجرام بین گوشه ها حرکت کنند.</a:t>
            </a: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fa-IR" sz="2000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هر </a:t>
            </a:r>
            <a:r>
              <a:rPr lang="en-US" dirty="0" smtClean="0">
                <a:cs typeface="B Nazanin" panose="00000400000000000000" pitchFamily="2" charset="-78"/>
              </a:rPr>
              <a:t>object</a:t>
            </a:r>
            <a:r>
              <a:rPr lang="fa-IR" dirty="0" smtClean="0">
                <a:cs typeface="B Nazanin" panose="00000400000000000000" pitchFamily="2" charset="-78"/>
              </a:rPr>
              <a:t> يک بردار </a:t>
            </a:r>
            <a:r>
              <a:rPr lang="en-US" dirty="0" smtClean="0">
                <a:cs typeface="B Nazanin" panose="00000400000000000000" pitchFamily="2" charset="-78"/>
              </a:rPr>
              <a:t>L</a:t>
            </a:r>
            <a:r>
              <a:rPr lang="fa-IR" dirty="0" smtClean="0">
                <a:cs typeface="B Nazanin" panose="00000400000000000000" pitchFamily="2" charset="-78"/>
              </a:rPr>
              <a:t>  بیتی است. با مقادير 0 و 1</a:t>
            </a:r>
          </a:p>
          <a:p>
            <a:pPr algn="r" rtl="1"/>
            <a:endParaRPr lang="fa-IR" dirty="0">
              <a:cs typeface="B Nazanin" panose="00000400000000000000" pitchFamily="2" charset="-78"/>
            </a:endParaRPr>
          </a:p>
          <a:p>
            <a:pPr algn="r" rtl="1"/>
            <a:endParaRPr lang="fa-IR" dirty="0" smtClean="0">
              <a:cs typeface="B Nazanin" panose="00000400000000000000" pitchFamily="2" charset="-78"/>
            </a:endParaRPr>
          </a:p>
          <a:p>
            <a:pPr algn="r" rtl="1"/>
            <a:endParaRPr lang="fa-IR" dirty="0">
              <a:cs typeface="B Nazanin" panose="00000400000000000000" pitchFamily="2" charset="-78"/>
            </a:endParaRPr>
          </a:p>
          <a:p>
            <a:pPr algn="r" rtl="1"/>
            <a:endParaRPr lang="fa-IR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dirty="0" smtClean="0">
                <a:cs typeface="B Nazanin" panose="00000400000000000000" pitchFamily="2" charset="-78"/>
              </a:rPr>
              <a:t>هر </a:t>
            </a:r>
            <a:r>
              <a:rPr lang="en-US" dirty="0" smtClean="0">
                <a:cs typeface="B Nazanin" panose="00000400000000000000" pitchFamily="2" charset="-78"/>
              </a:rPr>
              <a:t>object</a:t>
            </a:r>
            <a:r>
              <a:rPr lang="fa-IR" dirty="0" smtClean="0">
                <a:cs typeface="B Nazanin" panose="00000400000000000000" pitchFamily="2" charset="-78"/>
              </a:rPr>
              <a:t> يک بردار سرعت </a:t>
            </a:r>
            <a:r>
              <a:rPr lang="en-US" dirty="0" smtClean="0">
                <a:cs typeface="B Nazanin" panose="00000400000000000000" pitchFamily="2" charset="-78"/>
              </a:rPr>
              <a:t>L</a:t>
            </a:r>
            <a:r>
              <a:rPr lang="fa-IR" dirty="0" smtClean="0">
                <a:cs typeface="B Nazanin" panose="00000400000000000000" pitchFamily="2" charset="-78"/>
              </a:rPr>
              <a:t> بعدی دارد. با مقادير حقيقی</a:t>
            </a:r>
            <a:endParaRPr lang="en-US" dirty="0" smtClean="0">
              <a:cs typeface="B Nazanin" panose="00000400000000000000" pitchFamily="2" charset="-78"/>
            </a:endParaRPr>
          </a:p>
          <a:p>
            <a:pPr algn="r" rt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in BGSA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115616" y="2204864"/>
                <a:ext cx="3185744" cy="16818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eqArrPr>
                                <m:e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  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……..</m:t>
                                  </m:r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𝐿</m:t>
                                      </m:r>
                                    </m:sup>
                                  </m:sSubSup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  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……..</m:t>
                                  </m:r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𝐿</m:t>
                                      </m:r>
                                    </m:sup>
                                  </m:sSubSup>
                                </m:e>
                              </m:eqAr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 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……..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𝐿</m:t>
                                  </m:r>
                                </m:sup>
                              </m:sSubSup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2204864"/>
                <a:ext cx="3185744" cy="168187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279314" y="4877706"/>
                <a:ext cx="3022046" cy="16823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ea typeface="微軟正黑體" panose="020B0604030504040204" pitchFamily="34" charset="-120"/>
                  </a:rPr>
                  <a:t>V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微軟正黑體" panose="020B0604030504040204" pitchFamily="34" charset="-12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  <a:ea typeface="微軟正黑體" panose="020B060403050404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微軟正黑體" panose="020B0604030504040204" pitchFamily="34" charset="-120"/>
                              </a:rPr>
                            </m:ctrlPr>
                          </m:eqArrPr>
                          <m:e>
                            <m:eqArr>
                              <m:eqArr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</m:ctrlPr>
                              </m:eqArr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eqAr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微軟正黑體" panose="020B0604030504040204" pitchFamily="34" charset="-120"/>
                              </a:rPr>
                              <m:t>.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微軟正黑體" panose="020B0604030504040204" pitchFamily="34" charset="-120"/>
                              </a:rPr>
                              <m:t>.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微軟正黑體" panose="020B0604030504040204" pitchFamily="34" charset="-120"/>
                              </a:rPr>
                              <m:t>.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𝑁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微軟正黑體" panose="020B0604030504040204" pitchFamily="34" charset="-12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  <a:ea typeface="微軟正黑體" panose="020B060403050404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微軟正黑體" panose="020B0604030504040204" pitchFamily="34" charset="-120"/>
                              </a:rPr>
                            </m:ctrlPr>
                          </m:eqArrPr>
                          <m:e>
                            <m:eqArr>
                              <m:eqArr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</m:ctrlPr>
                              </m:eqArrPr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1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 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……..</m:t>
                                </m:r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𝐿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1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 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……..</m:t>
                                </m:r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微軟正黑體" panose="020B0604030504040204" pitchFamily="34" charset="-120"/>
                                      </a:rPr>
                                      <m:t>𝐿</m:t>
                                    </m:r>
                                  </m:sup>
                                </m:sSubSup>
                              </m:e>
                            </m:eqAr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微軟正黑體" panose="020B0604030504040204" pitchFamily="34" charset="-120"/>
                              </a:rPr>
                              <m:t>.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微軟正黑體" panose="020B0604030504040204" pitchFamily="34" charset="-120"/>
                              </a:rPr>
                              <m:t>.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微軟正黑體" panose="020B0604030504040204" pitchFamily="34" charset="-120"/>
                              </a:rPr>
                              <m:t>.</m:t>
                            </m:r>
                          </m:e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𝑁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 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𝑁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微軟正黑體" panose="020B0604030504040204" pitchFamily="34" charset="-120"/>
                              </a:rPr>
                              <m:t>……..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𝑁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微軟正黑體" panose="020B0604030504040204" pitchFamily="34" charset="-120"/>
                                  </a:rPr>
                                  <m:t>𝐿</m:t>
                                </m:r>
                              </m:sup>
                            </m:sSubSup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9314" y="4877706"/>
                <a:ext cx="3022046" cy="1682320"/>
              </a:xfrm>
              <a:prstGeom prst="rect">
                <a:avLst/>
              </a:prstGeom>
              <a:blipFill rotWithShape="0">
                <a:blip r:embed="rId3"/>
                <a:stretch>
                  <a:fillRect l="-1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572000" y="2179034"/>
                <a:ext cx="3139321" cy="15675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微軟正黑體" panose="020B0604030504040204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微軟正黑體" panose="020B0604030504040204" pitchFamily="34" charset="-12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</m:ctrlPr>
                                </m:eqArr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0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  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 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… ..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 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  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 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0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… ..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0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 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微軟正黑體" panose="020B0604030504040204" pitchFamily="34" charset="-120"/>
                                    </a:rPr>
                                    <m:t>0</m:t>
                                  </m:r>
                                </m:e>
                              </m:eqAr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… ..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微軟正黑體" panose="020B0604030504040204" pitchFamily="34" charset="-120"/>
                                </a:rPr>
                                <m:t>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179034"/>
                <a:ext cx="3139321" cy="156754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211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BGSA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00892" y="1076325"/>
            <a:ext cx="1685908" cy="5567385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29388" y="1988840"/>
            <a:ext cx="246309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>
                <a:latin typeface="Arial" pitchFamily="34" charset="0"/>
                <a:cs typeface="B Nazanin" pitchFamily="2" charset="-78"/>
              </a:rPr>
              <a:t>در الگوریتم جستجوی گرانشی باینری</a:t>
            </a:r>
            <a:r>
              <a:rPr lang="en-US" sz="2000" dirty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000" dirty="0" smtClean="0">
                <a:latin typeface="Arial" pitchFamily="34" charset="0"/>
                <a:cs typeface="B Nazanin" pitchFamily="2" charset="-78"/>
              </a:rPr>
              <a:t>، محاسبه </a:t>
            </a:r>
            <a:r>
              <a:rPr lang="fa-IR" sz="2000" dirty="0">
                <a:latin typeface="Arial" pitchFamily="34" charset="0"/>
                <a:cs typeface="B Nazanin" pitchFamily="2" charset="-78"/>
              </a:rPr>
              <a:t>نیروی وارد بر هر </a:t>
            </a:r>
            <a:r>
              <a:rPr lang="fa-IR" sz="2000" dirty="0" smtClean="0">
                <a:latin typeface="Arial" pitchFamily="34" charset="0"/>
                <a:cs typeface="B Nazanin" pitchFamily="2" charset="-78"/>
              </a:rPr>
              <a:t>جسم </a:t>
            </a:r>
            <a:r>
              <a:rPr lang="fa-IR" sz="2000" dirty="0">
                <a:latin typeface="Arial" pitchFamily="34" charset="0"/>
                <a:cs typeface="B Nazanin" pitchFamily="2" charset="-78"/>
              </a:rPr>
              <a:t>و سرعت هر </a:t>
            </a:r>
            <a:r>
              <a:rPr lang="fa-IR" sz="2000" dirty="0" smtClean="0">
                <a:latin typeface="Arial" pitchFamily="34" charset="0"/>
                <a:cs typeface="B Nazanin" pitchFamily="2" charset="-78"/>
              </a:rPr>
              <a:t>جسم </a:t>
            </a:r>
            <a:r>
              <a:rPr lang="fa-IR" sz="2000" dirty="0">
                <a:latin typeface="Arial" pitchFamily="34" charset="0"/>
                <a:cs typeface="B Nazanin" pitchFamily="2" charset="-78"/>
              </a:rPr>
              <a:t>و روابط بروز رسانی </a:t>
            </a:r>
            <a:r>
              <a:rPr lang="fa-IR" sz="2000" dirty="0" smtClean="0">
                <a:latin typeface="Arial" pitchFamily="34" charset="0"/>
                <a:cs typeface="B Nazanin" pitchFamily="2" charset="-78"/>
              </a:rPr>
              <a:t>اجرام</a:t>
            </a:r>
            <a:r>
              <a:rPr lang="fa-IR" sz="2000" dirty="0">
                <a:latin typeface="Arial" pitchFamily="34" charset="0"/>
                <a:cs typeface="B Nazanin" pitchFamily="2" charset="-78"/>
              </a:rPr>
              <a:t>، مطابق مدل الگوریتم </a:t>
            </a:r>
            <a:r>
              <a:rPr lang="fa-IR" sz="2000" dirty="0" smtClean="0">
                <a:latin typeface="Arial" pitchFamily="34" charset="0"/>
                <a:cs typeface="B Nazanin" pitchFamily="2" charset="-78"/>
              </a:rPr>
              <a:t>حقيقی انجام </a:t>
            </a:r>
            <a:r>
              <a:rPr lang="fa-IR" sz="2000" dirty="0">
                <a:latin typeface="Arial" pitchFamily="34" charset="0"/>
                <a:cs typeface="B Nazanin" pitchFamily="2" charset="-78"/>
              </a:rPr>
              <a:t>می شود</a:t>
            </a:r>
            <a:r>
              <a:rPr lang="fa-IR" sz="2000" dirty="0" smtClean="0">
                <a:latin typeface="Arial" pitchFamily="34" charset="0"/>
                <a:cs typeface="B Nazanin" pitchFamily="2" charset="-78"/>
              </a:rPr>
              <a:t>.</a:t>
            </a:r>
            <a:endParaRPr lang="en-US" sz="2000" dirty="0" smtClean="0">
              <a:latin typeface="Arial" pitchFamily="34" charset="0"/>
              <a:cs typeface="B Nazanin" pitchFamily="2" charset="-78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en-US" sz="2000" dirty="0" smtClean="0">
              <a:latin typeface="Arial" pitchFamily="34" charset="0"/>
              <a:cs typeface="B Nazanin" pitchFamily="2" charset="-78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Arial" pitchFamily="34" charset="0"/>
                <a:cs typeface="B Nazanin" pitchFamily="2" charset="-78"/>
              </a:rPr>
              <a:t>در </a:t>
            </a:r>
            <a:r>
              <a:rPr lang="fa-IR" sz="2000" dirty="0">
                <a:latin typeface="Arial" pitchFamily="34" charset="0"/>
                <a:cs typeface="B Nazanin" pitchFamily="2" charset="-78"/>
              </a:rPr>
              <a:t>این الگوریتم از فاصله همینگ به جای فاصله اقلیدسی استفاده می شود.</a:t>
            </a:r>
            <a:endParaRPr lang="en-US" sz="2000" dirty="0">
              <a:latin typeface="Arial" pitchFamily="34" charset="0"/>
              <a:cs typeface="B Nazanin" pitchFamily="2" charset="-78"/>
            </a:endParaRPr>
          </a:p>
          <a:p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3707904" y="122265"/>
            <a:ext cx="1359032" cy="49842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perspectiveAbove"/>
              <a:lightRig rig="threePt" dir="t"/>
            </a:scene3d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Start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000364" y="2063698"/>
            <a:ext cx="2928958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Decode </a:t>
            </a: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Evaluate</a:t>
            </a:r>
            <a:r>
              <a:rPr lang="en-US" sz="1200" dirty="0" smtClean="0">
                <a:solidFill>
                  <a:schemeClr val="tx1"/>
                </a:solidFill>
              </a:rPr>
              <a:t> each agent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000364" y="2711770"/>
            <a:ext cx="2928958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Update G, best, and worst of the population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000364" y="3288404"/>
            <a:ext cx="2928958" cy="428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Calculate mass (M) , forces (F), and acceleration (a) for each agent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000364" y="6240732"/>
            <a:ext cx="3000396" cy="4286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Return best solution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00364" y="4080492"/>
            <a:ext cx="2928958" cy="428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Update velocity (V), </a:t>
            </a:r>
            <a:r>
              <a:rPr lang="en-US" sz="12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and position (X)</a:t>
            </a:r>
            <a:endParaRPr lang="en-US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Flowchart: Decision 39"/>
          <p:cNvSpPr/>
          <p:nvPr/>
        </p:nvSpPr>
        <p:spPr>
          <a:xfrm>
            <a:off x="3000364" y="4763988"/>
            <a:ext cx="2786082" cy="1041276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Meeting end of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Criterion?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27784" y="487914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No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43438" y="557214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Yes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3" name="Down Arrow 42"/>
          <p:cNvSpPr/>
          <p:nvPr/>
        </p:nvSpPr>
        <p:spPr>
          <a:xfrm>
            <a:off x="4286248" y="2423168"/>
            <a:ext cx="214314" cy="28575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Down Arrow 43"/>
          <p:cNvSpPr/>
          <p:nvPr/>
        </p:nvSpPr>
        <p:spPr>
          <a:xfrm>
            <a:off x="4286248" y="3071240"/>
            <a:ext cx="276228" cy="217164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Down Arrow 44"/>
          <p:cNvSpPr/>
          <p:nvPr/>
        </p:nvSpPr>
        <p:spPr>
          <a:xfrm>
            <a:off x="4286248" y="3719882"/>
            <a:ext cx="276228" cy="35719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own Arrow 45"/>
          <p:cNvSpPr/>
          <p:nvPr/>
        </p:nvSpPr>
        <p:spPr>
          <a:xfrm>
            <a:off x="4286248" y="4511970"/>
            <a:ext cx="276228" cy="35719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Down Arrow 46"/>
          <p:cNvSpPr/>
          <p:nvPr/>
        </p:nvSpPr>
        <p:spPr>
          <a:xfrm>
            <a:off x="4286248" y="5853248"/>
            <a:ext cx="276228" cy="387484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013967" y="844428"/>
            <a:ext cx="2928958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Parameter setting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9" name="Down Arrow 48"/>
          <p:cNvSpPr/>
          <p:nvPr/>
        </p:nvSpPr>
        <p:spPr>
          <a:xfrm>
            <a:off x="4283968" y="1847104"/>
            <a:ext cx="214314" cy="28575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/>
          <p:cNvCxnSpPr/>
          <p:nvPr/>
        </p:nvCxnSpPr>
        <p:spPr>
          <a:xfrm flipH="1">
            <a:off x="1195813" y="5292875"/>
            <a:ext cx="184164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3011194" y="1487634"/>
            <a:ext cx="2928958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Generate initial population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2" name="Down Arrow 51"/>
          <p:cNvSpPr/>
          <p:nvPr/>
        </p:nvSpPr>
        <p:spPr>
          <a:xfrm>
            <a:off x="4276668" y="1196752"/>
            <a:ext cx="214314" cy="28575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Down Arrow 52"/>
          <p:cNvSpPr/>
          <p:nvPr/>
        </p:nvSpPr>
        <p:spPr>
          <a:xfrm>
            <a:off x="4283968" y="548680"/>
            <a:ext cx="214314" cy="28575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1195813" y="2204864"/>
            <a:ext cx="0" cy="308801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1195813" y="2204864"/>
            <a:ext cx="180455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78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BGSA     Gravitational constant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52" y="1447800"/>
            <a:ext cx="7647836" cy="4981596"/>
          </a:xfrm>
        </p:spPr>
        <p:txBody>
          <a:bodyPr/>
          <a:lstStyle/>
          <a:p>
            <a:pPr algn="just" rtl="1">
              <a:buNone/>
            </a:pPr>
            <a:r>
              <a:rPr lang="fa-IR" b="1" dirty="0" smtClean="0">
                <a:latin typeface="Arial" pitchFamily="34" charset="0"/>
                <a:cs typeface="B Nazanin" pitchFamily="2" charset="-78"/>
              </a:rPr>
              <a:t>ثابت گرانش در نسخه باينری</a:t>
            </a:r>
            <a:endParaRPr lang="en-US" b="1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رابطه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G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به فرم رابطه زير به صورت خطی کاهش می يابد. چرا که در فضای باينری ضريب گرانش روی  تغييرات هر بيت اثر می گذارد نه هر بعد و بهتر است آهنگ کند تری داشته باشد. 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46</a:t>
            </a:fld>
            <a:endParaRPr lang="en-US"/>
          </a:p>
        </p:txBody>
      </p:sp>
      <p:graphicFrame>
        <p:nvGraphicFramePr>
          <p:cNvPr id="37891" name="Object 7"/>
          <p:cNvGraphicFramePr>
            <a:graphicFrameLocks noChangeAspect="1"/>
          </p:cNvGraphicFramePr>
          <p:nvPr/>
        </p:nvGraphicFramePr>
        <p:xfrm>
          <a:off x="2947988" y="4429125"/>
          <a:ext cx="3059112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6" name="Equation" r:id="rId3" imgW="1041120" imgH="393480" progId="Equation.3">
                  <p:embed/>
                </p:oleObj>
              </mc:Choice>
              <mc:Fallback>
                <p:oleObj name="Equation" r:id="rId3" imgW="104112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7988" y="4429125"/>
                        <a:ext cx="3059112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BGSA     position updating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142984"/>
            <a:ext cx="7790712" cy="3357586"/>
          </a:xfrm>
        </p:spPr>
        <p:txBody>
          <a:bodyPr>
            <a:normAutofit lnSpcReduction="10000"/>
          </a:bodyPr>
          <a:lstStyle/>
          <a:p>
            <a:pPr algn="just" rtl="1">
              <a:buNone/>
            </a:pPr>
            <a:endParaRPr lang="fa-IR" dirty="0" smtClean="0">
              <a:latin typeface="Arial" pitchFamily="34" charset="0"/>
              <a:cs typeface="Arial" pitchFamily="34" charset="0"/>
            </a:endParaRP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حرکت ذره در هر بعد به معنای تغییر مقدار آن از صفر به یک و بالعکس خواهد بود. 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در این روش اینگونه عمل می شود که سرعت جسم در هر بعد به یک تابع احتمال تبديل می شود و بر مبنای آن، ذره با یک احتمال در آن بعد تغییر موقعیت می دهد. 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در واقع در نسخه باینری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به جای آنکه بیانگر جابجایی ذره باشد، احتمال تغيير موقعيت      را نشان می دهد.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3861048"/>
            <a:ext cx="2381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0793" y="3501008"/>
            <a:ext cx="3333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071546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BGSA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20" y="1071546"/>
            <a:ext cx="7858180" cy="5424509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جهت تعریف تابع انتقال برای نگاشت سرعت به احتمال جابجایی ذره، چند مفهوم مهم الگوریتم جستجوی گرانشی استاندارد را متذکر می شویم: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/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Font typeface="Wingdings 3" panose="05040102010807070707" pitchFamily="18" charset="2"/>
              <a:buNone/>
              <a:defRPr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</a:t>
            </a:r>
            <a:r>
              <a:rPr lang="fa-IR" sz="2400" dirty="0">
                <a:latin typeface="Arial" pitchFamily="34" charset="0"/>
                <a:cs typeface="B Nazanin" pitchFamily="2" charset="-78"/>
              </a:rPr>
              <a:t>مقدار بزرگ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سرعت  </a:t>
            </a:r>
            <a:r>
              <a:rPr lang="fa-IR" sz="2400" dirty="0">
                <a:latin typeface="Arial" pitchFamily="34" charset="0"/>
                <a:cs typeface="B Nazanin" pitchFamily="2" charset="-78"/>
              </a:rPr>
              <a:t>بیان کننده اینست که ذره تمايل بيشتری به جابجايی دارد.</a:t>
            </a:r>
            <a:endParaRPr lang="en-US" sz="2400" dirty="0">
              <a:latin typeface="Arial" pitchFamily="34" charset="0"/>
              <a:cs typeface="B Nazanin" pitchFamily="2" charset="-78"/>
            </a:endParaRPr>
          </a:p>
          <a:p>
            <a:pPr algn="just" rtl="1">
              <a:buFont typeface="Wingdings 3" panose="05040102010807070707" pitchFamily="18" charset="2"/>
              <a:buNone/>
              <a:defRPr/>
            </a:pPr>
            <a:r>
              <a:rPr lang="fa-IR" sz="2400" dirty="0">
                <a:latin typeface="Arial" pitchFamily="34" charset="0"/>
                <a:cs typeface="B Nazanin" pitchFamily="2" charset="-78"/>
              </a:rPr>
              <a:t>   مقدار کوچک سرعت بیانگر اینست که ذره تمايل کمتری به حرکت و تمايل بيشتری به سکون دارد.</a:t>
            </a:r>
            <a:endParaRPr lang="en-US" sz="2400" dirty="0">
              <a:latin typeface="Arial" pitchFamily="34" charset="0"/>
              <a:cs typeface="B Nazanin" pitchFamily="2" charset="-78"/>
            </a:endParaRPr>
          </a:p>
          <a:p>
            <a:pPr algn="just" rtl="1"/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3500" b="1" dirty="0" smtClean="0">
                <a:latin typeface="Arial" pitchFamily="34" charset="0"/>
                <a:cs typeface="B Nazanin" pitchFamily="2" charset="-78"/>
              </a:rPr>
              <a:t>  براساس مفاهیم فوق</a:t>
            </a:r>
            <a:r>
              <a:rPr lang="en-US" sz="3500" b="1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3500" b="1" dirty="0" smtClean="0">
                <a:latin typeface="Arial" pitchFamily="34" charset="0"/>
                <a:cs typeface="B Nazanin" pitchFamily="2" charset="-78"/>
              </a:rPr>
              <a:t>، در </a:t>
            </a:r>
            <a:r>
              <a:rPr lang="en-US" sz="3500" b="1" dirty="0" smtClean="0">
                <a:latin typeface="Arial" pitchFamily="34" charset="0"/>
                <a:cs typeface="B Nazanin" pitchFamily="2" charset="-78"/>
              </a:rPr>
              <a:t>BGSA </a:t>
            </a:r>
            <a:r>
              <a:rPr lang="fa-IR" sz="3500" b="1" dirty="0" smtClean="0">
                <a:latin typeface="Arial" pitchFamily="34" charset="0"/>
                <a:cs typeface="B Nazanin" pitchFamily="2" charset="-78"/>
              </a:rPr>
              <a:t>  </a:t>
            </a:r>
            <a:r>
              <a:rPr lang="en-US" sz="3500" b="1" dirty="0" smtClean="0">
                <a:latin typeface="Arial" pitchFamily="34" charset="0"/>
                <a:cs typeface="B Nazanin" pitchFamily="2" charset="-78"/>
              </a:rPr>
              <a:t>:</a:t>
            </a:r>
            <a:r>
              <a:rPr lang="fa-IR" sz="3500" b="1" dirty="0" smtClean="0">
                <a:latin typeface="Arial" pitchFamily="34" charset="0"/>
                <a:cs typeface="B Nazanin" pitchFamily="2" charset="-78"/>
              </a:rPr>
              <a:t> 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مقدار بزرگ سرعت، باید یک احتمال بزرگ برای تغییرات مکانی جسم ایجاد کند (از صفر به یک و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برعکس).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مقدار کوچک سرعت، باید یک احتمال کوچک برای تغییرات مکانی جسم ایجاد کند.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مقدار صفر سرعت، نشان دهنده تمايل به عدم تغيير است.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r" rtl="1"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BGSA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981596"/>
          </a:xfrm>
        </p:spPr>
        <p:txBody>
          <a:bodyPr/>
          <a:lstStyle/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براساس موارد ذکر شده</a:t>
            </a:r>
            <a:r>
              <a:rPr lang="fa-IR" sz="2400" dirty="0">
                <a:latin typeface="Arial" pitchFamily="34" charset="0"/>
                <a:cs typeface="B Nazanin" pitchFamily="2" charset="-78"/>
              </a:rPr>
              <a:t>،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تابع احتمال مناسب باید طوری تعریف شود که برای یک       کو چک، احتمال تغییر      نزدیک به صفر و برای        بزرگ، احتمال حرکت بزرگ باشد.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تابع        را برای تبدیل      به تابع احتمال تعریف می کنیم. این تابع باید در محدوده [1-0] قرار گیرد و با افزایش      افزایش یابد. </a:t>
            </a: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رابطه زیر نحوه محاسبه  را نشان می دهد.</a:t>
            </a:r>
          </a:p>
          <a:p>
            <a:pPr algn="just" rtl="1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857364"/>
            <a:ext cx="3048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1857364"/>
            <a:ext cx="4095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2643182"/>
            <a:ext cx="5619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2714620"/>
            <a:ext cx="3143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857364"/>
            <a:ext cx="4095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024182"/>
            <a:ext cx="4095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4286256"/>
            <a:ext cx="478513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sz="4400" b="1" dirty="0">
                <a:latin typeface="Arial" pitchFamily="34" charset="0"/>
                <a:cs typeface="B Nazanin" pitchFamily="2" charset="-78"/>
              </a:rPr>
              <a:t>نیروی گرانش در طبیعت</a:t>
            </a: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/>
            </a:r>
            <a:br>
              <a:rPr lang="fa-IR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fa-IR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در یک سیستم با چند جسم، از جانب سایر اجسام نیروهای گرانشی وارد می شود. در نتیجه جسم به سمت برایند این نیروها که با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Fr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نشان داده می شود شتاب می گیرد.</a:t>
            </a:r>
          </a:p>
          <a:p>
            <a:pPr algn="r" rtl="1">
              <a:buNone/>
            </a:pPr>
            <a:endParaRPr lang="en-US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000372"/>
            <a:ext cx="485778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000108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BGSA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785795"/>
            <a:ext cx="7929618" cy="5715040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fa-IR" b="1" dirty="0" smtClean="0">
                <a:latin typeface="Arial" pitchFamily="34" charset="0"/>
                <a:cs typeface="B Nazanin" pitchFamily="2" charset="-78"/>
              </a:rPr>
              <a:t>شکل تابع </a:t>
            </a:r>
            <a:r>
              <a:rPr lang="en-US" b="1" dirty="0" smtClean="0">
                <a:latin typeface="Arial" pitchFamily="34" charset="0"/>
                <a:cs typeface="B Nazanin" pitchFamily="2" charset="-78"/>
              </a:rPr>
              <a:t>S(</a:t>
            </a:r>
            <a:r>
              <a:rPr lang="en-US" b="1" dirty="0" err="1" smtClean="0">
                <a:latin typeface="Arial" pitchFamily="34" charset="0"/>
                <a:cs typeface="B Nazanin" pitchFamily="2" charset="-78"/>
              </a:rPr>
              <a:t>Vid</a:t>
            </a:r>
            <a:r>
              <a:rPr lang="en-US" b="1" dirty="0" smtClean="0">
                <a:latin typeface="Arial" pitchFamily="34" charset="0"/>
                <a:cs typeface="B Nazanin" pitchFamily="2" charset="-78"/>
              </a:rPr>
              <a:t>)</a:t>
            </a:r>
          </a:p>
          <a:p>
            <a:pPr algn="r" rtl="1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r" rtl="1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r" rtl="1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r" rtl="1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r" rtl="1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r" rtl="1">
              <a:buNone/>
            </a:pPr>
            <a:endParaRPr lang="fa-IR" dirty="0" smtClean="0">
              <a:latin typeface="Arial" pitchFamily="34" charset="0"/>
              <a:cs typeface="Arial" pitchFamily="34" charset="0"/>
            </a:endParaRPr>
          </a:p>
          <a:p>
            <a:pPr algn="r" rtl="1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برای همگرایی مناسب الگوریتم،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 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باید به یک بازه مناسب محدود شود. 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مقدار </a:t>
            </a:r>
            <a:r>
              <a:rPr lang="en-US" sz="2400" dirty="0" err="1" smtClean="0">
                <a:latin typeface="Arial" pitchFamily="34" charset="0"/>
                <a:cs typeface="B Nazanin" pitchFamily="2" charset="-78"/>
              </a:rPr>
              <a:t>V</a:t>
            </a:r>
            <a:r>
              <a:rPr lang="en-US" sz="2400" baseline="-25000" dirty="0" err="1" smtClean="0">
                <a:latin typeface="Arial" pitchFamily="34" charset="0"/>
                <a:cs typeface="B Nazanin" pitchFamily="2" charset="-78"/>
              </a:rPr>
              <a:t>max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برابر 6 در نظر گرفته می شود.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r" rtl="1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5" name="Picture 4" descr="C:\Documents and Settings\arshad\Desktop\as3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00175"/>
            <a:ext cx="557216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5429264"/>
            <a:ext cx="3143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465244" y="5906072"/>
                <a:ext cx="1446230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fa-IR" i="1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  <a:cs typeface="Arial" panose="020B0604020202020204" pitchFamily="34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  <a:cs typeface="Arial" panose="020B0604020202020204" pitchFamily="34" charset="0"/>
                            </a:rPr>
                            <m:t>𝑖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  <a:cs typeface="Arial" panose="020B0604020202020204" pitchFamily="34" charset="0"/>
                            </a:rPr>
                            <m:t>𝑑</m:t>
                          </m:r>
                        </m:sup>
                      </m:sSubSup>
                      <m:r>
                        <a:rPr lang="fa-IR" i="1">
                          <a:latin typeface="Cambria Math" panose="02040503050406030204" pitchFamily="18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m:t>|</m:t>
                      </m:r>
                      <m:r>
                        <a:rPr lang="en-US" i="1">
                          <a:latin typeface="Cambria Math" panose="02040503050406030204" pitchFamily="18" charset="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m:t>&lt;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微軟正黑體" panose="020B0604030504040204" pitchFamily="34" charset="-120"/>
                              <a:cs typeface="Arial" panose="020B0604020202020204" pitchFamily="34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5244" y="5906072"/>
                <a:ext cx="1446230" cy="391582"/>
              </a:xfrm>
              <a:prstGeom prst="rect">
                <a:avLst/>
              </a:prstGeom>
              <a:blipFill rotWithShape="0">
                <a:blip r:embed="rId4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BGSA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124472"/>
          </a:xfrm>
        </p:spPr>
        <p:txBody>
          <a:bodyPr>
            <a:normAutofit fontScale="92500" lnSpcReduction="10000"/>
          </a:bodyPr>
          <a:lstStyle/>
          <a:p>
            <a:pPr algn="just" rtl="1">
              <a:buNone/>
            </a:pP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 جسم در هر بعد مطابق رابطه زیر حرکت می کند:</a:t>
            </a:r>
          </a:p>
          <a:p>
            <a:pPr algn="just" rtl="1">
              <a:buNone/>
            </a:pPr>
            <a:endParaRPr lang="fa-IR" sz="28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8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8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8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sz="28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  طبق این رابطه، جسم با یک احتمال تغییر موقعیت می دهد که هرچه سرعت جسم در یک بعد بیشتر باشد، احتمال حرکت جسم در آن بعد بیشتر می شود.</a:t>
            </a:r>
          </a:p>
          <a:p>
            <a:pPr algn="just" rtl="1">
              <a:buNone/>
            </a:pP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  </a:t>
            </a:r>
            <a:r>
              <a:rPr lang="en-US" sz="2800" dirty="0" smtClean="0">
                <a:latin typeface="Arial" pitchFamily="34" charset="0"/>
                <a:cs typeface="B Nazanin" pitchFamily="2" charset="-78"/>
              </a:rPr>
              <a:t>Rand</a:t>
            </a: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یک عدد تصادفی با توزیع یکنواخت در بازه [1 و0] است.</a:t>
            </a:r>
            <a:endParaRPr lang="en-US" sz="2800" dirty="0" smtClean="0">
              <a:latin typeface="Arial" pitchFamily="34" charset="0"/>
              <a:cs typeface="B Nazanin" pitchFamily="2" charset="-78"/>
            </a:endParaRPr>
          </a:p>
          <a:p>
            <a:pPr rtl="1">
              <a:buNone/>
            </a:pPr>
            <a:r>
              <a:rPr lang="fa-IR" dirty="0" smtClean="0"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fa-IR" dirty="0" smtClean="0">
                <a:latin typeface="Arial" pitchFamily="34" charset="0"/>
                <a:cs typeface="Arial" pitchFamily="34" charset="0"/>
              </a:rPr>
              <a:t> 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                                         </a:t>
            </a:r>
            <a:r>
              <a:rPr lang="fa-IR" dirty="0" smtClean="0">
                <a:latin typeface="Arial" pitchFamily="34" charset="0"/>
                <a:cs typeface="Arial" pitchFamily="34" charset="0"/>
              </a:rPr>
              <a:t>        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 rtl="1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51</a:t>
            </a:fld>
            <a:endParaRPr lang="en-US"/>
          </a:p>
        </p:txBody>
      </p:sp>
      <p:graphicFrame>
        <p:nvGraphicFramePr>
          <p:cNvPr id="48131" name="Object 7"/>
          <p:cNvGraphicFramePr>
            <a:graphicFrameLocks noChangeAspect="1"/>
          </p:cNvGraphicFramePr>
          <p:nvPr/>
        </p:nvGraphicFramePr>
        <p:xfrm>
          <a:off x="1214414" y="2000240"/>
          <a:ext cx="5713413" cy="191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86" name="Equation" r:id="rId3" imgW="2197080" imgH="736560" progId="Equation.3">
                  <p:embed/>
                </p:oleObj>
              </mc:Choice>
              <mc:Fallback>
                <p:oleObj name="Equation" r:id="rId3" imgW="2197080" imgH="7365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2000240"/>
                        <a:ext cx="5713413" cy="191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743075"/>
            <a:ext cx="7498080" cy="48006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n-US" sz="6600" dirty="0" smtClean="0"/>
              <a:t>Evaluation and Comparison</a:t>
            </a:r>
            <a:endParaRPr lang="en-US" sz="6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511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889875" cy="762000"/>
          </a:xfrm>
        </p:spPr>
        <p:txBody>
          <a:bodyPr/>
          <a:lstStyle/>
          <a:p>
            <a:pPr algn="r" rtl="1"/>
            <a:r>
              <a:rPr lang="fa-IR" sz="3600" b="1" dirty="0" smtClean="0">
                <a:cs typeface="B Nazanin" panose="00000400000000000000" pitchFamily="2" charset="-78"/>
              </a:rPr>
              <a:t>ارزيابي کارآيي الگوريتم</a:t>
            </a:r>
            <a:endParaRPr lang="en-US" sz="3600" dirty="0" smtClean="0">
              <a:cs typeface="B Nazanin" panose="00000400000000000000" pitchFamily="2" charset="-78"/>
            </a:endParaRPr>
          </a:p>
        </p:txBody>
      </p:sp>
      <p:sp>
        <p:nvSpPr>
          <p:cNvPr id="901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16" name="Rectangle 3"/>
          <p:cNvSpPr>
            <a:spLocks noChangeArrowheads="1"/>
          </p:cNvSpPr>
          <p:nvPr/>
        </p:nvSpPr>
        <p:spPr bwMode="auto">
          <a:xfrm>
            <a:off x="0" y="333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18" name="Rectangle 3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20" name="Rectangle 5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22" name="Rectangle 5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2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24" name="Rectangle 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26" name="Rectangle 3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2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28" name="Rectangle 3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0131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400" dirty="0" smtClean="0">
                <a:cs typeface="B Nazanin" panose="00000400000000000000" pitchFamily="2" charset="-78"/>
              </a:rPr>
              <a:t>ارزيابي کارآيي الگوريتم، از طريق تحليل همگرايي و زمان رسيدن به پاسخ بهينه بررسي مي­شود. براي مشاهده وضعيت پيشرفت الگوريتم و پايش معيارهاي فوق، از روشهاي ترسيمي کمک گرفته مي­شود</a:t>
            </a:r>
            <a:r>
              <a:rPr lang="en-US" sz="2400" dirty="0" smtClean="0">
                <a:cs typeface="B Nazanin" panose="00000400000000000000" pitchFamily="2" charset="-78"/>
              </a:rPr>
              <a:t>.</a:t>
            </a:r>
            <a:endParaRPr lang="fa-IR" sz="2400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sz="2400" dirty="0" smtClean="0">
                <a:cs typeface="B Nazanin" panose="00000400000000000000" pitchFamily="2" charset="-78"/>
              </a:rPr>
              <a:t>متوسط شايستگي جمعيت      </a:t>
            </a:r>
            <a:r>
              <a:rPr lang="en-US" sz="2400" dirty="0" smtClean="0">
                <a:cs typeface="B Nazanin" panose="00000400000000000000" pitchFamily="2" charset="-78"/>
              </a:rPr>
              <a:t>mean-fitness</a:t>
            </a:r>
            <a:endParaRPr lang="fa-IR" sz="2400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sz="2400" dirty="0" smtClean="0">
                <a:cs typeface="B Nazanin" panose="00000400000000000000" pitchFamily="2" charset="-78"/>
              </a:rPr>
              <a:t> بهترين جواب ديده شده تا آن لحظه </a:t>
            </a:r>
            <a:r>
              <a:rPr lang="en-US" sz="2400" dirty="0" smtClean="0">
                <a:cs typeface="B Nazanin" panose="00000400000000000000" pitchFamily="2" charset="-78"/>
              </a:rPr>
              <a:t> best-so-far</a:t>
            </a:r>
          </a:p>
        </p:txBody>
      </p:sp>
      <p:sp>
        <p:nvSpPr>
          <p:cNvPr id="9013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FEEBB6D-241A-4C20-89C9-D071458746D6}" type="slidenum">
              <a:rPr lang="ar-SA" sz="1200" smtClean="0"/>
              <a:pPr>
                <a:spcBef>
                  <a:spcPct val="0"/>
                </a:spcBef>
                <a:buClrTx/>
                <a:buFontTx/>
                <a:buNone/>
              </a:pPr>
              <a:t>53</a:t>
            </a:fld>
            <a:endParaRPr lang="en-US" sz="1200" smtClean="0"/>
          </a:p>
        </p:txBody>
      </p:sp>
    </p:spTree>
    <p:extLst>
      <p:ext uri="{BB962C8B-B14F-4D97-AF65-F5344CB8AC3E}">
        <p14:creationId xmlns:p14="http://schemas.microsoft.com/office/powerpoint/2010/main" val="18715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B Nazanin" panose="00000400000000000000" pitchFamily="2" charset="-78"/>
              </a:rPr>
              <a:t>ارزيابی کارايی الگوريتم</a:t>
            </a:r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6CA46149-E7B9-4E91-A587-1A18B4115C13}" type="slidenum">
              <a:rPr lang="ar-SA" smtClean="0"/>
              <a:pPr/>
              <a:t>54</a:t>
            </a:fld>
            <a:endParaRPr lang="en-US" smtClean="0"/>
          </a:p>
        </p:txBody>
      </p:sp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928351" y="2132465"/>
            <a:ext cx="1194366" cy="2478435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fa-IR">
                <a:noFill/>
              </a:rPr>
              <a:t> </a:t>
            </a:r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888543" y="2132465"/>
            <a:ext cx="1194366" cy="2478435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fa-IR">
                <a:noFill/>
              </a:rPr>
              <a:t> </a:t>
            </a:r>
          </a:p>
        </p:txBody>
      </p:sp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010400" y="2130862"/>
            <a:ext cx="1209049" cy="2480038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fa-IR">
                <a:noFill/>
              </a:rPr>
              <a:t> </a:t>
            </a:r>
          </a:p>
        </p:txBody>
      </p:sp>
      <p:sp>
        <p:nvSpPr>
          <p:cNvPr id="92167" name="TextBox 7"/>
          <p:cNvSpPr txBox="1">
            <a:spLocks noChangeArrowheads="1"/>
          </p:cNvSpPr>
          <p:nvPr/>
        </p:nvSpPr>
        <p:spPr bwMode="auto">
          <a:xfrm>
            <a:off x="1219200" y="1677988"/>
            <a:ext cx="612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/>
              <a:t>t=1</a:t>
            </a:r>
            <a:endParaRPr lang="fa-IR"/>
          </a:p>
        </p:txBody>
      </p:sp>
      <p:sp>
        <p:nvSpPr>
          <p:cNvPr id="92168" name="TextBox 8"/>
          <p:cNvSpPr txBox="1">
            <a:spLocks noChangeArrowheads="1"/>
          </p:cNvSpPr>
          <p:nvPr/>
        </p:nvSpPr>
        <p:spPr bwMode="auto">
          <a:xfrm>
            <a:off x="3048000" y="1676400"/>
            <a:ext cx="612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/>
              <a:t>t=2</a:t>
            </a:r>
            <a:endParaRPr lang="fa-IR"/>
          </a:p>
        </p:txBody>
      </p:sp>
      <p:sp>
        <p:nvSpPr>
          <p:cNvPr id="92169" name="TextBox 9"/>
          <p:cNvSpPr txBox="1">
            <a:spLocks noChangeArrowheads="1"/>
          </p:cNvSpPr>
          <p:nvPr/>
        </p:nvSpPr>
        <p:spPr bwMode="auto">
          <a:xfrm>
            <a:off x="7237413" y="1762125"/>
            <a:ext cx="608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/>
              <a:t>t=T</a:t>
            </a:r>
            <a:endParaRPr lang="fa-IR"/>
          </a:p>
        </p:txBody>
      </p:sp>
      <p:cxnSp>
        <p:nvCxnSpPr>
          <p:cNvPr id="12" name="Straight Connector 11"/>
          <p:cNvCxnSpPr/>
          <p:nvPr/>
        </p:nvCxnSpPr>
        <p:spPr>
          <a:xfrm>
            <a:off x="457200" y="4810125"/>
            <a:ext cx="8077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2171" name="TextBox 12"/>
          <p:cNvSpPr txBox="1">
            <a:spLocks noChangeArrowheads="1"/>
          </p:cNvSpPr>
          <p:nvPr/>
        </p:nvSpPr>
        <p:spPr bwMode="auto">
          <a:xfrm>
            <a:off x="5049838" y="3124200"/>
            <a:ext cx="1130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/>
              <a:t>……………</a:t>
            </a:r>
            <a:endParaRPr lang="fa-IR"/>
          </a:p>
        </p:txBody>
      </p:sp>
      <p:sp>
        <p:nvSpPr>
          <p:cNvPr id="92172" name="TextBox 13"/>
          <p:cNvSpPr txBox="1">
            <a:spLocks noChangeArrowheads="1"/>
          </p:cNvSpPr>
          <p:nvPr/>
        </p:nvSpPr>
        <p:spPr bwMode="auto">
          <a:xfrm>
            <a:off x="36513" y="4881563"/>
            <a:ext cx="7858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/>
              <a:t>mean</a:t>
            </a:r>
          </a:p>
          <a:p>
            <a:r>
              <a:rPr lang="en-US"/>
              <a:t>Fitness=[mf(1)                 mf(2)           ………………………      mf(T)]</a:t>
            </a:r>
            <a:endParaRPr lang="fa-IR"/>
          </a:p>
        </p:txBody>
      </p:sp>
      <p:sp>
        <p:nvSpPr>
          <p:cNvPr id="92173" name="Rectangle 14"/>
          <p:cNvSpPr>
            <a:spLocks noChangeArrowheads="1"/>
          </p:cNvSpPr>
          <p:nvPr/>
        </p:nvSpPr>
        <p:spPr bwMode="auto">
          <a:xfrm>
            <a:off x="8100392" y="5575300"/>
            <a:ext cx="10652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fa-IR" dirty="0">
                <a:cs typeface="B Nazanin" panose="00000400000000000000" pitchFamily="2" charset="-78"/>
              </a:rPr>
              <a:t>بهترين تا هر تکرار</a:t>
            </a:r>
            <a:r>
              <a:rPr lang="en-US" dirty="0">
                <a:cs typeface="B Nazanin" panose="00000400000000000000" pitchFamily="2" charset="-78"/>
              </a:rPr>
              <a:t> </a:t>
            </a:r>
            <a:endParaRPr lang="fa-IR" dirty="0">
              <a:cs typeface="B Nazanin" panose="00000400000000000000" pitchFamily="2" charset="-78"/>
            </a:endParaRPr>
          </a:p>
        </p:txBody>
      </p:sp>
      <p:sp>
        <p:nvSpPr>
          <p:cNvPr id="92174" name="TextBox 15"/>
          <p:cNvSpPr txBox="1">
            <a:spLocks noChangeArrowheads="1"/>
          </p:cNvSpPr>
          <p:nvPr/>
        </p:nvSpPr>
        <p:spPr bwMode="auto">
          <a:xfrm>
            <a:off x="36513" y="5527675"/>
            <a:ext cx="81884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best</a:t>
            </a:r>
          </a:p>
          <a:p>
            <a:r>
              <a:rPr lang="en-US" dirty="0"/>
              <a:t>So far =[</a:t>
            </a:r>
            <a:r>
              <a:rPr lang="en-US" dirty="0" err="1" smtClean="0"/>
              <a:t>bsf</a:t>
            </a:r>
            <a:r>
              <a:rPr lang="en-US" dirty="0" smtClean="0"/>
              <a:t>(1</a:t>
            </a:r>
            <a:r>
              <a:rPr lang="en-US" dirty="0"/>
              <a:t>)               </a:t>
            </a:r>
            <a:r>
              <a:rPr lang="en-US" dirty="0" smtClean="0"/>
              <a:t>  </a:t>
            </a:r>
            <a:r>
              <a:rPr lang="en-US" dirty="0" err="1" smtClean="0"/>
              <a:t>bsf</a:t>
            </a:r>
            <a:r>
              <a:rPr lang="en-US" dirty="0" smtClean="0"/>
              <a:t>(2</a:t>
            </a:r>
            <a:r>
              <a:rPr lang="en-US" dirty="0"/>
              <a:t>)           ………………………      </a:t>
            </a:r>
            <a:r>
              <a:rPr lang="en-US" dirty="0" err="1" smtClean="0"/>
              <a:t>bsf</a:t>
            </a:r>
            <a:r>
              <a:rPr lang="en-US" dirty="0" smtClean="0"/>
              <a:t>(T</a:t>
            </a:r>
            <a:r>
              <a:rPr lang="en-US" dirty="0"/>
              <a:t>)]</a:t>
            </a:r>
            <a:endParaRPr lang="fa-IR" dirty="0"/>
          </a:p>
        </p:txBody>
      </p:sp>
      <p:sp>
        <p:nvSpPr>
          <p:cNvPr id="92175" name="Rectangle 16"/>
          <p:cNvSpPr>
            <a:spLocks noChangeArrowheads="1"/>
          </p:cNvSpPr>
          <p:nvPr/>
        </p:nvSpPr>
        <p:spPr bwMode="auto">
          <a:xfrm>
            <a:off x="8183563" y="4910138"/>
            <a:ext cx="9604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fa-IR" dirty="0">
                <a:cs typeface="B Nazanin" panose="00000400000000000000" pitchFamily="2" charset="-78"/>
              </a:rPr>
              <a:t>ميانگين هر تکرار</a:t>
            </a:r>
            <a:r>
              <a:rPr lang="en-US" dirty="0">
                <a:cs typeface="B Nazanin" panose="00000400000000000000" pitchFamily="2" charset="-78"/>
              </a:rPr>
              <a:t> </a:t>
            </a:r>
            <a:endParaRPr lang="fa-IR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421471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889875" cy="762000"/>
          </a:xfrm>
        </p:spPr>
        <p:txBody>
          <a:bodyPr/>
          <a:lstStyle/>
          <a:p>
            <a:pPr algn="r" rtl="1"/>
            <a:r>
              <a:rPr lang="fa-IR" sz="3600" b="1" dirty="0" smtClean="0">
                <a:cs typeface="B Nazanin" panose="00000400000000000000" pitchFamily="2" charset="-78"/>
              </a:rPr>
              <a:t>ارزيابي کارآيي الگوريتم در يکبار اجرا</a:t>
            </a:r>
            <a:endParaRPr lang="en-US" sz="3600" dirty="0" smtClean="0">
              <a:cs typeface="B Nazanin" panose="00000400000000000000" pitchFamily="2" charset="-78"/>
            </a:endParaRPr>
          </a:p>
        </p:txBody>
      </p:sp>
      <p:sp>
        <p:nvSpPr>
          <p:cNvPr id="9318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188" name="Rectangle 3"/>
          <p:cNvSpPr>
            <a:spLocks noChangeArrowheads="1"/>
          </p:cNvSpPr>
          <p:nvPr/>
        </p:nvSpPr>
        <p:spPr bwMode="auto">
          <a:xfrm>
            <a:off x="0" y="333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18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190" name="Rectangle 3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19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192" name="Rectangle 5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19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194" name="Rectangle 5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19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196" name="Rectangle 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19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198" name="Rectangle 3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19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200" name="Rectangle 3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2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202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3203" name="Content Placeholder 11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1219200"/>
          </a:xfrm>
        </p:spPr>
        <p:txBody>
          <a:bodyPr/>
          <a:lstStyle/>
          <a:p>
            <a:pPr algn="l"/>
            <a:r>
              <a:rPr lang="en-US" sz="2400" dirty="0" smtClean="0"/>
              <a:t>Maximization example</a:t>
            </a:r>
          </a:p>
        </p:txBody>
      </p:sp>
      <p:pic>
        <p:nvPicPr>
          <p:cNvPr id="93204" name="Picture 2" descr="2-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895600"/>
            <a:ext cx="510540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20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39A24C0-60DB-4CA7-812B-CC13B4CEC1FE}" type="slidenum">
              <a:rPr lang="ar-SA" sz="1200" smtClean="0"/>
              <a:pPr>
                <a:spcBef>
                  <a:spcPct val="0"/>
                </a:spcBef>
                <a:buClrTx/>
                <a:buFontTx/>
                <a:buNone/>
              </a:pPr>
              <a:t>55</a:t>
            </a:fld>
            <a:endParaRPr lang="en-US" sz="1200" smtClean="0"/>
          </a:p>
        </p:txBody>
      </p:sp>
      <p:sp>
        <p:nvSpPr>
          <p:cNvPr id="22" name="TextBox 21"/>
          <p:cNvSpPr txBox="1"/>
          <p:nvPr/>
        </p:nvSpPr>
        <p:spPr>
          <a:xfrm>
            <a:off x="6427200" y="3457225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T=100</a:t>
            </a:r>
          </a:p>
        </p:txBody>
      </p:sp>
    </p:spTree>
    <p:extLst>
      <p:ext uri="{BB962C8B-B14F-4D97-AF65-F5344CB8AC3E}">
        <p14:creationId xmlns:p14="http://schemas.microsoft.com/office/powerpoint/2010/main" val="428176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4000" b="1" dirty="0" smtClean="0">
                <a:cs typeface="B Nazanin" panose="00000400000000000000" pitchFamily="2" charset="-78"/>
              </a:rPr>
              <a:t>ارزيابي و مقايسه کارآيي الگوريتم ها</a:t>
            </a:r>
            <a:endParaRPr lang="en-US" dirty="0" smtClean="0">
              <a:cs typeface="B Nazanin" panose="00000400000000000000" pitchFamily="2" charset="-78"/>
            </a:endParaRPr>
          </a:p>
        </p:txBody>
      </p:sp>
      <p:sp>
        <p:nvSpPr>
          <p:cNvPr id="952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Font typeface="Wingdings" panose="05000000000000000000" pitchFamily="2" charset="2"/>
              <a:buNone/>
            </a:pPr>
            <a:r>
              <a:rPr lang="fa-IR" sz="6000" dirty="0" smtClean="0">
                <a:cs typeface="B Nazanin" panose="00000400000000000000" pitchFamily="2" charset="-78"/>
              </a:rPr>
              <a:t>آيا مقايسه الگوريتم ها با يک بار اجرای هر الگوريتم عادلانه است؟</a:t>
            </a:r>
            <a:endParaRPr lang="en-US" sz="6000" dirty="0" smtClean="0">
              <a:cs typeface="B Nazanin" panose="00000400000000000000" pitchFamily="2" charset="-78"/>
            </a:endParaRP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B69009EA-C797-4378-A5C9-F883DAA68F46}" type="slidenum">
              <a:rPr lang="ar-SA" smtClean="0"/>
              <a:pPr/>
              <a:t>56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811192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4000" b="1" dirty="0" smtClean="0">
                <a:cs typeface="B Nazanin" panose="00000400000000000000" pitchFamily="2" charset="-78"/>
              </a:rPr>
              <a:t>ارزيابي و مقايسه کارآيي</a:t>
            </a:r>
            <a:endParaRPr lang="en-US" dirty="0" smtClean="0">
              <a:cs typeface="B Nazanin" panose="00000400000000000000" pitchFamily="2" charset="-78"/>
            </a:endParaRPr>
          </a:p>
        </p:txBody>
      </p:sp>
      <p:sp>
        <p:nvSpPr>
          <p:cNvPr id="962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dirty="0" smtClean="0">
                <a:cs typeface="B Nazanin" panose="00000400000000000000" pitchFamily="2" charset="-78"/>
              </a:rPr>
              <a:t>الگوريتم ها تصادفی هستند. و با هر بار اجرا جواب های متفاوتی می دهند.</a:t>
            </a:r>
          </a:p>
          <a:p>
            <a:pPr algn="r" rtl="1"/>
            <a:r>
              <a:rPr lang="fa-IR" sz="2800" dirty="0" smtClean="0">
                <a:cs typeface="B Nazanin" panose="00000400000000000000" pitchFamily="2" charset="-78"/>
              </a:rPr>
              <a:t>برای مقايسه عادلانه، هر الگوريتم را چند بار اجرا کرده و ميانگين نتايج را گزارش می کنند.</a:t>
            </a:r>
          </a:p>
          <a:p>
            <a:pPr algn="r" rtl="1"/>
            <a:endParaRPr lang="en-US" sz="2800" dirty="0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E8F0A17C-8138-437E-BF74-9D4BB7D191A0}" type="slidenum">
              <a:rPr lang="ar-SA" smtClean="0"/>
              <a:pPr/>
              <a:t>57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0506506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B Nazanin" panose="00000400000000000000" pitchFamily="2" charset="-78"/>
              </a:rPr>
              <a:t>ارزيابی در چند اجرای مستقل الگوريتم</a:t>
            </a:r>
          </a:p>
        </p:txBody>
      </p:sp>
      <p:sp>
        <p:nvSpPr>
          <p:cNvPr id="9728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0C10A93-47E0-4C1A-9538-9053C454A91F}" type="slidenum">
              <a:rPr lang="ar-SA" smtClean="0"/>
              <a:pPr/>
              <a:t>58</a:t>
            </a:fld>
            <a:endParaRPr lang="en-US" smtClean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574675" y="5268913"/>
            <a:ext cx="8077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7286" name="TextBox 15"/>
          <p:cNvSpPr txBox="1">
            <a:spLocks noChangeArrowheads="1"/>
          </p:cNvSpPr>
          <p:nvPr/>
        </p:nvSpPr>
        <p:spPr bwMode="auto">
          <a:xfrm>
            <a:off x="533400" y="5403850"/>
            <a:ext cx="85344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Average best</a:t>
            </a:r>
          </a:p>
          <a:p>
            <a:r>
              <a:rPr lang="en-US" dirty="0"/>
              <a:t>So far =[</a:t>
            </a:r>
            <a:r>
              <a:rPr lang="en-US" dirty="0" err="1" smtClean="0"/>
              <a:t>absf</a:t>
            </a:r>
            <a:r>
              <a:rPr lang="en-US" dirty="0" smtClean="0"/>
              <a:t>(1</a:t>
            </a:r>
            <a:r>
              <a:rPr lang="en-US" dirty="0"/>
              <a:t>)    </a:t>
            </a:r>
            <a:r>
              <a:rPr lang="en-US" dirty="0" smtClean="0"/>
              <a:t>             </a:t>
            </a:r>
            <a:r>
              <a:rPr lang="en-US" dirty="0" err="1" smtClean="0"/>
              <a:t>absf</a:t>
            </a:r>
            <a:r>
              <a:rPr lang="en-US" dirty="0" smtClean="0"/>
              <a:t>(2</a:t>
            </a:r>
            <a:r>
              <a:rPr lang="en-US" dirty="0"/>
              <a:t>)   </a:t>
            </a:r>
            <a:r>
              <a:rPr lang="en-US" dirty="0" smtClean="0"/>
              <a:t>     </a:t>
            </a:r>
            <a:r>
              <a:rPr lang="en-US" dirty="0"/>
              <a:t>………………………      </a:t>
            </a:r>
            <a:r>
              <a:rPr lang="en-US" dirty="0" err="1" smtClean="0"/>
              <a:t>absf</a:t>
            </a:r>
            <a:r>
              <a:rPr lang="en-US" dirty="0" smtClean="0"/>
              <a:t>(T</a:t>
            </a:r>
            <a:r>
              <a:rPr lang="en-US" dirty="0"/>
              <a:t>)]</a:t>
            </a:r>
            <a:endParaRPr lang="fa-IR" dirty="0"/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1017606" y="1820653"/>
            <a:ext cx="763959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Run1       [</a:t>
            </a:r>
            <a:r>
              <a:rPr lang="en-US" dirty="0" err="1" smtClean="0"/>
              <a:t>b</a:t>
            </a:r>
            <a:r>
              <a:rPr lang="en-US" dirty="0" err="1"/>
              <a:t>s</a:t>
            </a:r>
            <a:r>
              <a:rPr lang="en-US" dirty="0" err="1" smtClean="0"/>
              <a:t>f</a:t>
            </a:r>
            <a:r>
              <a:rPr lang="en-US" dirty="0" smtClean="0"/>
              <a:t>(1</a:t>
            </a:r>
            <a:r>
              <a:rPr lang="en-US" dirty="0"/>
              <a:t>)       </a:t>
            </a:r>
            <a:r>
              <a:rPr lang="en-US" dirty="0" smtClean="0"/>
              <a:t>   </a:t>
            </a:r>
            <a:r>
              <a:rPr lang="en-US" dirty="0" err="1" smtClean="0"/>
              <a:t>bsf</a:t>
            </a:r>
            <a:r>
              <a:rPr lang="en-US" dirty="0" smtClean="0"/>
              <a:t>(2</a:t>
            </a:r>
            <a:r>
              <a:rPr lang="en-US" dirty="0"/>
              <a:t>)     </a:t>
            </a:r>
            <a:r>
              <a:rPr lang="en-US" dirty="0" smtClean="0"/>
              <a:t>    </a:t>
            </a:r>
            <a:r>
              <a:rPr lang="en-US" dirty="0"/>
              <a:t>………………………      </a:t>
            </a:r>
            <a:r>
              <a:rPr lang="en-US" dirty="0" err="1" smtClean="0"/>
              <a:t>bsf</a:t>
            </a:r>
            <a:r>
              <a:rPr lang="en-US" dirty="0" smtClean="0"/>
              <a:t>(T</a:t>
            </a:r>
            <a:r>
              <a:rPr lang="en-US" dirty="0"/>
              <a:t>)]</a:t>
            </a:r>
          </a:p>
          <a:p>
            <a:endParaRPr lang="en-US" dirty="0"/>
          </a:p>
          <a:p>
            <a:r>
              <a:rPr lang="en-US" dirty="0"/>
              <a:t>Run2       [</a:t>
            </a:r>
            <a:r>
              <a:rPr lang="en-US" dirty="0" err="1" smtClean="0"/>
              <a:t>bsf</a:t>
            </a:r>
            <a:r>
              <a:rPr lang="en-US" dirty="0" smtClean="0"/>
              <a:t>(1</a:t>
            </a:r>
            <a:r>
              <a:rPr lang="en-US" dirty="0"/>
              <a:t>) </a:t>
            </a:r>
            <a:r>
              <a:rPr lang="fa-IR" dirty="0" smtClean="0"/>
              <a:t>           </a:t>
            </a:r>
            <a:r>
              <a:rPr lang="en-US" dirty="0" err="1" smtClean="0"/>
              <a:t>bsf</a:t>
            </a:r>
            <a:r>
              <a:rPr lang="en-US" dirty="0" smtClean="0"/>
              <a:t>(2</a:t>
            </a:r>
            <a:r>
              <a:rPr lang="en-US" dirty="0"/>
              <a:t>)     </a:t>
            </a:r>
            <a:r>
              <a:rPr lang="en-US" dirty="0" smtClean="0"/>
              <a:t>    </a:t>
            </a:r>
            <a:r>
              <a:rPr lang="en-US" dirty="0"/>
              <a:t>………………………      </a:t>
            </a:r>
            <a:r>
              <a:rPr lang="en-US" dirty="0" err="1" smtClean="0"/>
              <a:t>bsf</a:t>
            </a:r>
            <a:r>
              <a:rPr lang="en-US" dirty="0" smtClean="0"/>
              <a:t>(T</a:t>
            </a:r>
            <a:r>
              <a:rPr lang="en-US" dirty="0"/>
              <a:t>)]</a:t>
            </a:r>
          </a:p>
          <a:p>
            <a:endParaRPr lang="en-US" dirty="0"/>
          </a:p>
          <a:p>
            <a:r>
              <a:rPr lang="en-US" dirty="0"/>
              <a:t>Run3       [</a:t>
            </a:r>
            <a:r>
              <a:rPr lang="en-US" dirty="0" err="1" smtClean="0"/>
              <a:t>bsf</a:t>
            </a:r>
            <a:r>
              <a:rPr lang="en-US" dirty="0" smtClean="0"/>
              <a:t>(1</a:t>
            </a:r>
            <a:r>
              <a:rPr lang="en-US" dirty="0"/>
              <a:t>)        </a:t>
            </a:r>
            <a:r>
              <a:rPr lang="en-US" dirty="0" smtClean="0"/>
              <a:t>  </a:t>
            </a:r>
            <a:r>
              <a:rPr lang="en-US" dirty="0" err="1" smtClean="0"/>
              <a:t>bsf</a:t>
            </a:r>
            <a:r>
              <a:rPr lang="en-US" dirty="0" smtClean="0"/>
              <a:t>(2</a:t>
            </a:r>
            <a:r>
              <a:rPr lang="en-US" dirty="0"/>
              <a:t>)        </a:t>
            </a:r>
            <a:r>
              <a:rPr lang="en-US" dirty="0" smtClean="0"/>
              <a:t> </a:t>
            </a:r>
            <a:r>
              <a:rPr lang="en-US" dirty="0"/>
              <a:t>………………………      </a:t>
            </a:r>
            <a:r>
              <a:rPr lang="en-US" dirty="0" err="1" smtClean="0"/>
              <a:t>bsf</a:t>
            </a:r>
            <a:r>
              <a:rPr lang="en-US" dirty="0" smtClean="0"/>
              <a:t>(T</a:t>
            </a:r>
            <a:r>
              <a:rPr lang="en-US" dirty="0"/>
              <a:t>)]</a:t>
            </a:r>
          </a:p>
          <a:p>
            <a:r>
              <a:rPr lang="en-US" dirty="0"/>
              <a:t>. 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Run20     [</a:t>
            </a:r>
            <a:r>
              <a:rPr lang="en-US" dirty="0" err="1" smtClean="0"/>
              <a:t>bsf</a:t>
            </a:r>
            <a:r>
              <a:rPr lang="en-US" dirty="0" smtClean="0"/>
              <a:t>(1</a:t>
            </a:r>
            <a:r>
              <a:rPr lang="en-US" dirty="0"/>
              <a:t>)         </a:t>
            </a:r>
            <a:r>
              <a:rPr lang="en-US" dirty="0" smtClean="0"/>
              <a:t>  </a:t>
            </a:r>
            <a:r>
              <a:rPr lang="en-US" dirty="0" err="1" smtClean="0"/>
              <a:t>bsf</a:t>
            </a:r>
            <a:r>
              <a:rPr lang="en-US" dirty="0" smtClean="0"/>
              <a:t>(2</a:t>
            </a:r>
            <a:r>
              <a:rPr lang="en-US" dirty="0"/>
              <a:t>)      </a:t>
            </a:r>
            <a:r>
              <a:rPr lang="en-US" dirty="0" smtClean="0"/>
              <a:t>   </a:t>
            </a:r>
            <a:r>
              <a:rPr lang="en-US" dirty="0"/>
              <a:t>………………………      </a:t>
            </a:r>
            <a:r>
              <a:rPr lang="en-US" dirty="0" err="1" smtClean="0"/>
              <a:t>bsf</a:t>
            </a:r>
            <a:r>
              <a:rPr lang="en-US" dirty="0" smtClean="0"/>
              <a:t>(T</a:t>
            </a:r>
            <a:r>
              <a:rPr lang="en-US" dirty="0"/>
              <a:t>)]</a:t>
            </a:r>
            <a:endParaRPr lang="fa-IR" dirty="0"/>
          </a:p>
          <a:p>
            <a:endParaRPr lang="fa-IR" dirty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22451885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889875" cy="762000"/>
          </a:xfrm>
        </p:spPr>
        <p:txBody>
          <a:bodyPr/>
          <a:lstStyle/>
          <a:p>
            <a:pPr algn="r" rtl="1"/>
            <a:r>
              <a:rPr lang="fa-IR" sz="3600" b="1" dirty="0" smtClean="0">
                <a:cs typeface="B Nazanin" panose="00000400000000000000" pitchFamily="2" charset="-78"/>
              </a:rPr>
              <a:t>ارزيابي کارآيي الگوريتم</a:t>
            </a:r>
            <a:endParaRPr lang="en-US" sz="3600" dirty="0" smtClean="0">
              <a:cs typeface="B Nazanin" panose="00000400000000000000" pitchFamily="2" charset="-78"/>
            </a:endParaRPr>
          </a:p>
        </p:txBody>
      </p:sp>
      <p:sp>
        <p:nvSpPr>
          <p:cNvPr id="9830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08" name="Rectangle 3"/>
          <p:cNvSpPr>
            <a:spLocks noChangeArrowheads="1"/>
          </p:cNvSpPr>
          <p:nvPr/>
        </p:nvSpPr>
        <p:spPr bwMode="auto">
          <a:xfrm>
            <a:off x="0" y="333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0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10" name="Rectangle 3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12" name="Rectangle 5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14" name="Rectangle 5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16" name="Rectangle 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18" name="Rectangle 3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20" name="Rectangle 3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22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a-IR" sz="1800"/>
          </a:p>
        </p:txBody>
      </p:sp>
      <p:sp>
        <p:nvSpPr>
          <p:cNvPr id="98323" name="Content Placeholder 11"/>
          <p:cNvSpPr>
            <a:spLocks noGrp="1"/>
          </p:cNvSpPr>
          <p:nvPr>
            <p:ph idx="1"/>
          </p:nvPr>
        </p:nvSpPr>
        <p:spPr>
          <a:xfrm>
            <a:off x="566738" y="1524000"/>
            <a:ext cx="8001000" cy="4343400"/>
          </a:xfrm>
        </p:spPr>
        <p:txBody>
          <a:bodyPr/>
          <a:lstStyle/>
          <a:p>
            <a:pPr algn="r" rtl="1"/>
            <a:r>
              <a:rPr lang="fa-IR" sz="2400" dirty="0" smtClean="0">
                <a:cs typeface="B Nazanin" panose="00000400000000000000" pitchFamily="2" charset="-78"/>
              </a:rPr>
              <a:t>متوسط معيارهاي قبلي در چند اجرای مستقل</a:t>
            </a:r>
            <a:endParaRPr lang="en-US" sz="2400" dirty="0" smtClean="0">
              <a:cs typeface="B Nazanin" panose="00000400000000000000" pitchFamily="2" charset="-78"/>
            </a:endParaRPr>
          </a:p>
        </p:txBody>
      </p:sp>
      <p:pic>
        <p:nvPicPr>
          <p:cNvPr id="98324" name="Picture 2" descr="2-13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48295"/>
            <a:ext cx="5638800" cy="422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2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6540AD2-1A58-44B9-B74F-487FC0E37EEF}" type="slidenum">
              <a:rPr lang="ar-SA" sz="1200" smtClean="0"/>
              <a:pPr>
                <a:spcBef>
                  <a:spcPct val="0"/>
                </a:spcBef>
                <a:buClrTx/>
                <a:buFontTx/>
                <a:buNone/>
              </a:pPr>
              <a:t>59</a:t>
            </a:fld>
            <a:endParaRPr lang="en-US" sz="1200" smtClean="0"/>
          </a:p>
        </p:txBody>
      </p:sp>
      <p:sp>
        <p:nvSpPr>
          <p:cNvPr id="22" name="TextBox 21"/>
          <p:cNvSpPr txBox="1"/>
          <p:nvPr/>
        </p:nvSpPr>
        <p:spPr>
          <a:xfrm>
            <a:off x="7092280" y="3440667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T=100</a:t>
            </a:r>
          </a:p>
          <a:p>
            <a:r>
              <a:rPr lang="en-US" dirty="0" smtClean="0"/>
              <a:t>maximization</a:t>
            </a:r>
          </a:p>
        </p:txBody>
      </p:sp>
    </p:spTree>
    <p:extLst>
      <p:ext uri="{BB962C8B-B14F-4D97-AF65-F5344CB8AC3E}">
        <p14:creationId xmlns:p14="http://schemas.microsoft.com/office/powerpoint/2010/main" val="293491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 smtClean="0">
                <a:latin typeface="Arial" pitchFamily="34" charset="0"/>
                <a:cs typeface="B Nazanin" pitchFamily="2" charset="-78"/>
              </a:rPr>
              <a:t>مفهوم جرم در </a:t>
            </a:r>
            <a:r>
              <a:rPr lang="fa-IR" sz="4000" b="1" dirty="0">
                <a:latin typeface="Arial" pitchFamily="34" charset="0"/>
                <a:cs typeface="B Nazanin" pitchFamily="2" charset="-78"/>
              </a:rPr>
              <a:t>طبیعت</a:t>
            </a:r>
            <a:endParaRPr lang="fa-IR" sz="3900" dirty="0">
              <a:latin typeface="Agent Orang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290" y="1571588"/>
            <a:ext cx="7498080" cy="5286412"/>
          </a:xfrm>
        </p:spPr>
        <p:txBody>
          <a:bodyPr>
            <a:normAutofit/>
          </a:bodyPr>
          <a:lstStyle/>
          <a:p>
            <a:pPr algn="r" rtl="1"/>
            <a:r>
              <a:rPr lang="fa-IR" dirty="0" smtClean="0">
                <a:latin typeface="Arial" pitchFamily="34" charset="0"/>
                <a:cs typeface="B Nazanin" pitchFamily="2" charset="-78"/>
              </a:rPr>
              <a:t> 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جرم گرانشی فعال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(Active gravitational mass)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: معیاری از شدت نیروی گرانشی حول یک جسم است.</a:t>
            </a: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جرم گرانشی غیر فعال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(Passive gravitational mass) 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: نشان دهنده قدرت  اثر  متقابل در میدان گرانشی میباشد.</a:t>
            </a:r>
          </a:p>
          <a:p>
            <a:pPr algn="just" rtl="1"/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جرم  اینرسی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(inertia mass)</a:t>
            </a: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: معیاری از مقاومت  شی در برابر تغییر موقعیت مکانی وحرکت است.</a:t>
            </a:r>
          </a:p>
          <a:p>
            <a:pPr algn="just" rtl="1"/>
            <a:r>
              <a:rPr lang="fa-IR" sz="2400" dirty="0" smtClean="0">
                <a:cs typeface="B Nazanin" pitchFamily="2" charset="-78"/>
              </a:rPr>
              <a:t>  </a:t>
            </a:r>
            <a:r>
              <a:rPr lang="ar-SA" sz="2400" dirty="0" smtClean="0">
                <a:cs typeface="B Nazanin" pitchFamily="2" charset="-78"/>
              </a:rPr>
              <a:t>در فيزيک مقدار اين سه جرم برای يک جسم با يکديگر برابرند.</a:t>
            </a:r>
            <a:endParaRPr lang="fa-IR" sz="2400" dirty="0"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4000" b="1" dirty="0" smtClean="0">
                <a:cs typeface="B Nazanin" panose="00000400000000000000" pitchFamily="2" charset="-78"/>
              </a:rPr>
              <a:t>مقايسه کارآيي الگوريتم های مختلف</a:t>
            </a:r>
            <a:endParaRPr lang="en-US" dirty="0" smtClean="0">
              <a:cs typeface="B Nazanin" panose="00000400000000000000" pitchFamily="2" charset="-78"/>
            </a:endParaRPr>
          </a:p>
        </p:txBody>
      </p:sp>
      <p:sp>
        <p:nvSpPr>
          <p:cNvPr id="1024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dirty="0" smtClean="0">
                <a:cs typeface="B Nazanin" panose="00000400000000000000" pitchFamily="2" charset="-78"/>
              </a:rPr>
              <a:t>رسم کردن نمودارهای الگوريتم ها در يک شکل</a:t>
            </a:r>
          </a:p>
          <a:p>
            <a:pPr algn="r" rtl="1"/>
            <a:r>
              <a:rPr lang="fa-IR" sz="2800" dirty="0" smtClean="0">
                <a:cs typeface="B Nazanin" panose="00000400000000000000" pitchFamily="2" charset="-78"/>
              </a:rPr>
              <a:t>استفاده از جداول</a:t>
            </a:r>
          </a:p>
          <a:p>
            <a:pPr algn="r" rtl="1"/>
            <a:endParaRPr lang="en-US" sz="2800" dirty="0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EBFC3CD3-3FDD-4F76-8968-13EB55EDA5E7}" type="slidenum">
              <a:rPr lang="ar-SA" smtClean="0"/>
              <a:pPr/>
              <a:t>60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0359473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Experiments and comparison</a:t>
            </a:r>
          </a:p>
          <a:p>
            <a:pPr algn="r" rtl="1"/>
            <a:r>
              <a:rPr lang="fa-IR" dirty="0" smtClean="0">
                <a:cs typeface="B Nazanin" panose="00000400000000000000" pitchFamily="2" charset="-78"/>
              </a:rPr>
              <a:t>الگوريتم ها از طريق آزمايش و مقايسه با ساير روش ها بررسی می شوند.</a:t>
            </a:r>
          </a:p>
          <a:p>
            <a:pPr algn="r" rtl="1"/>
            <a:r>
              <a:rPr lang="fa-IR" dirty="0" smtClean="0">
                <a:cs typeface="B Nazanin" panose="00000400000000000000" pitchFamily="2" charset="-78"/>
              </a:rPr>
              <a:t>معيار مقايسه دقت جواب ها، زمان رسيدن به پاسخ، و زمان اجرا و پيچيدگی الگوریتم ها است.</a:t>
            </a:r>
            <a:endParaRPr lang="en-US" dirty="0" smtClean="0">
              <a:cs typeface="B Nazanin" panose="00000400000000000000" pitchFamily="2" charset="-7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C1A95B4-F710-401C-B60D-EF0F9A0BD955}" type="slidenum">
              <a:rPr lang="ar-SA" smtClean="0"/>
              <a:pPr/>
              <a:t>61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6017608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4000" b="1" dirty="0" smtClean="0">
                <a:cs typeface="B Nazanin" panose="00000400000000000000" pitchFamily="2" charset="-78"/>
              </a:rPr>
              <a:t>مقايسه کارآيي الگوريتم های مختلف</a:t>
            </a:r>
            <a:endParaRPr lang="en-US" dirty="0" smtClean="0">
              <a:cs typeface="B Nazanin" panose="00000400000000000000" pitchFamily="2" charset="-78"/>
            </a:endParaRPr>
          </a:p>
        </p:txBody>
      </p:sp>
      <p:sp>
        <p:nvSpPr>
          <p:cNvPr id="1034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dirty="0" smtClean="0">
                <a:cs typeface="B Nazanin" panose="00000400000000000000" pitchFamily="2" charset="-78"/>
              </a:rPr>
              <a:t>مقايسه با رسم کردن نمودارهای الگوريتم ها در يک شکل</a:t>
            </a:r>
          </a:p>
          <a:p>
            <a:pPr algn="l"/>
            <a:r>
              <a:rPr lang="en-US" sz="2800" dirty="0" smtClean="0"/>
              <a:t>Minimization example</a:t>
            </a:r>
            <a:endParaRPr lang="fa-IR" sz="2800" dirty="0" smtClean="0"/>
          </a:p>
          <a:p>
            <a:pPr algn="r" rtl="1"/>
            <a:endParaRPr lang="en-US" sz="2800" dirty="0" smtClean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4688261B-22DE-4E5D-A12D-FC1F3CB6E2CE}" type="slidenum">
              <a:rPr lang="ar-SA" smtClean="0"/>
              <a:pPr/>
              <a:t>62</a:t>
            </a:fld>
            <a:endParaRPr lang="en-US" smtClean="0"/>
          </a:p>
        </p:txBody>
      </p:sp>
      <p:pic>
        <p:nvPicPr>
          <p:cNvPr id="10342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55863"/>
            <a:ext cx="5638800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74408" y="3454884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T=1000</a:t>
            </a:r>
          </a:p>
        </p:txBody>
      </p:sp>
    </p:spTree>
    <p:extLst>
      <p:ext uri="{BB962C8B-B14F-4D97-AF65-F5344CB8AC3E}">
        <p14:creationId xmlns:p14="http://schemas.microsoft.com/office/powerpoint/2010/main" val="35922470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7382197" y="2209800"/>
            <a:ext cx="1438275" cy="377507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44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4000" b="1" dirty="0" smtClean="0">
                <a:cs typeface="B Nazanin" panose="00000400000000000000" pitchFamily="2" charset="-78"/>
              </a:rPr>
              <a:t>مقايسه کارآيي الگوريتم های مختلف</a:t>
            </a:r>
            <a:endParaRPr lang="en-US" dirty="0" smtClean="0">
              <a:cs typeface="B Nazanin" panose="00000400000000000000" pitchFamily="2" charset="-78"/>
            </a:endParaRPr>
          </a:p>
        </p:txBody>
      </p:sp>
      <p:sp>
        <p:nvSpPr>
          <p:cNvPr id="10445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dirty="0" smtClean="0">
                <a:cs typeface="B Nazanin" panose="00000400000000000000" pitchFamily="2" charset="-78"/>
              </a:rPr>
              <a:t>مقايسه با استفاده از جداول</a:t>
            </a:r>
          </a:p>
          <a:p>
            <a:pPr algn="r" rtl="1"/>
            <a:endParaRPr lang="en-US" sz="2800" dirty="0" smtClean="0"/>
          </a:p>
        </p:txBody>
      </p:sp>
      <p:sp>
        <p:nvSpPr>
          <p:cNvPr id="10445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C29A1142-253D-4A38-B6BD-DE31AF260D49}" type="slidenum">
              <a:rPr lang="ar-SA" smtClean="0"/>
              <a:pPr/>
              <a:t>63</a:t>
            </a:fld>
            <a:endParaRPr lang="en-US" smtClean="0"/>
          </a:p>
        </p:txBody>
      </p:sp>
      <p:sp>
        <p:nvSpPr>
          <p:cNvPr id="104454" name="TextBox 15"/>
          <p:cNvSpPr txBox="1">
            <a:spLocks noChangeArrowheads="1"/>
          </p:cNvSpPr>
          <p:nvPr/>
        </p:nvSpPr>
        <p:spPr bwMode="auto">
          <a:xfrm>
            <a:off x="1248420" y="2568555"/>
            <a:ext cx="763959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Run1       [</a:t>
            </a:r>
            <a:r>
              <a:rPr lang="en-US" dirty="0" err="1" smtClean="0"/>
              <a:t>b</a:t>
            </a:r>
            <a:r>
              <a:rPr lang="en-US" dirty="0" err="1"/>
              <a:t>s</a:t>
            </a:r>
            <a:r>
              <a:rPr lang="en-US" dirty="0" err="1" smtClean="0"/>
              <a:t>f</a:t>
            </a:r>
            <a:r>
              <a:rPr lang="en-US" dirty="0" smtClean="0"/>
              <a:t>(1</a:t>
            </a:r>
            <a:r>
              <a:rPr lang="en-US" dirty="0"/>
              <a:t>)       </a:t>
            </a:r>
            <a:r>
              <a:rPr lang="en-US" dirty="0" smtClean="0"/>
              <a:t>   </a:t>
            </a:r>
            <a:r>
              <a:rPr lang="en-US" dirty="0" err="1" smtClean="0"/>
              <a:t>bsf</a:t>
            </a:r>
            <a:r>
              <a:rPr lang="en-US" dirty="0" smtClean="0"/>
              <a:t>(2</a:t>
            </a:r>
            <a:r>
              <a:rPr lang="en-US" dirty="0"/>
              <a:t>)     </a:t>
            </a:r>
            <a:r>
              <a:rPr lang="en-US" dirty="0" smtClean="0"/>
              <a:t>    </a:t>
            </a:r>
            <a:r>
              <a:rPr lang="en-US" dirty="0"/>
              <a:t>………………………      </a:t>
            </a:r>
            <a:r>
              <a:rPr lang="en-US" dirty="0" err="1" smtClean="0"/>
              <a:t>bsf</a:t>
            </a:r>
            <a:r>
              <a:rPr lang="en-US" dirty="0" smtClean="0"/>
              <a:t>(T</a:t>
            </a:r>
            <a:r>
              <a:rPr lang="en-US" dirty="0"/>
              <a:t>)]</a:t>
            </a:r>
          </a:p>
          <a:p>
            <a:endParaRPr lang="en-US" dirty="0"/>
          </a:p>
          <a:p>
            <a:r>
              <a:rPr lang="en-US" dirty="0"/>
              <a:t>Run2       [</a:t>
            </a:r>
            <a:r>
              <a:rPr lang="en-US" dirty="0" err="1" smtClean="0"/>
              <a:t>bsf</a:t>
            </a:r>
            <a:r>
              <a:rPr lang="en-US" dirty="0" smtClean="0"/>
              <a:t>(1</a:t>
            </a:r>
            <a:r>
              <a:rPr lang="en-US" dirty="0"/>
              <a:t>) </a:t>
            </a:r>
            <a:r>
              <a:rPr lang="fa-IR" dirty="0" smtClean="0"/>
              <a:t>           </a:t>
            </a:r>
            <a:r>
              <a:rPr lang="en-US" dirty="0" err="1" smtClean="0"/>
              <a:t>bsf</a:t>
            </a:r>
            <a:r>
              <a:rPr lang="en-US" dirty="0" smtClean="0"/>
              <a:t>(2</a:t>
            </a:r>
            <a:r>
              <a:rPr lang="en-US" dirty="0"/>
              <a:t>)     </a:t>
            </a:r>
            <a:r>
              <a:rPr lang="en-US" dirty="0" smtClean="0"/>
              <a:t>    </a:t>
            </a:r>
            <a:r>
              <a:rPr lang="en-US" dirty="0"/>
              <a:t>………………………      </a:t>
            </a:r>
            <a:r>
              <a:rPr lang="en-US" dirty="0" err="1" smtClean="0"/>
              <a:t>bsf</a:t>
            </a:r>
            <a:r>
              <a:rPr lang="en-US" dirty="0" smtClean="0"/>
              <a:t>(T</a:t>
            </a:r>
            <a:r>
              <a:rPr lang="en-US" dirty="0"/>
              <a:t>)]</a:t>
            </a:r>
          </a:p>
          <a:p>
            <a:endParaRPr lang="en-US" dirty="0"/>
          </a:p>
          <a:p>
            <a:r>
              <a:rPr lang="en-US" dirty="0"/>
              <a:t>Run3       [</a:t>
            </a:r>
            <a:r>
              <a:rPr lang="en-US" dirty="0" err="1" smtClean="0"/>
              <a:t>bsf</a:t>
            </a:r>
            <a:r>
              <a:rPr lang="en-US" dirty="0" smtClean="0"/>
              <a:t>(1</a:t>
            </a:r>
            <a:r>
              <a:rPr lang="en-US" dirty="0"/>
              <a:t>)        </a:t>
            </a:r>
            <a:r>
              <a:rPr lang="en-US" dirty="0" smtClean="0"/>
              <a:t>  </a:t>
            </a:r>
            <a:r>
              <a:rPr lang="en-US" dirty="0" err="1" smtClean="0"/>
              <a:t>bsf</a:t>
            </a:r>
            <a:r>
              <a:rPr lang="en-US" dirty="0" smtClean="0"/>
              <a:t>(2</a:t>
            </a:r>
            <a:r>
              <a:rPr lang="en-US" dirty="0"/>
              <a:t>)        </a:t>
            </a:r>
            <a:r>
              <a:rPr lang="en-US" dirty="0" smtClean="0"/>
              <a:t> </a:t>
            </a:r>
            <a:r>
              <a:rPr lang="en-US" dirty="0"/>
              <a:t>………………………      </a:t>
            </a:r>
            <a:r>
              <a:rPr lang="en-US" dirty="0" err="1" smtClean="0"/>
              <a:t>bsf</a:t>
            </a:r>
            <a:r>
              <a:rPr lang="en-US" dirty="0" smtClean="0"/>
              <a:t>(T</a:t>
            </a:r>
            <a:r>
              <a:rPr lang="en-US" dirty="0"/>
              <a:t>)]</a:t>
            </a:r>
          </a:p>
          <a:p>
            <a:r>
              <a:rPr lang="en-US" dirty="0"/>
              <a:t>. 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Run20     [</a:t>
            </a:r>
            <a:r>
              <a:rPr lang="en-US" dirty="0" err="1" smtClean="0"/>
              <a:t>bsf</a:t>
            </a:r>
            <a:r>
              <a:rPr lang="en-US" dirty="0" smtClean="0"/>
              <a:t>(1</a:t>
            </a:r>
            <a:r>
              <a:rPr lang="en-US" dirty="0"/>
              <a:t>)         </a:t>
            </a:r>
            <a:r>
              <a:rPr lang="en-US" dirty="0" smtClean="0"/>
              <a:t>  </a:t>
            </a:r>
            <a:r>
              <a:rPr lang="en-US" dirty="0" err="1" smtClean="0"/>
              <a:t>bsf</a:t>
            </a:r>
            <a:r>
              <a:rPr lang="en-US" dirty="0" smtClean="0"/>
              <a:t>(2</a:t>
            </a:r>
            <a:r>
              <a:rPr lang="en-US" dirty="0"/>
              <a:t>)      </a:t>
            </a:r>
            <a:r>
              <a:rPr lang="en-US" dirty="0" smtClean="0"/>
              <a:t>   </a:t>
            </a:r>
            <a:r>
              <a:rPr lang="en-US" dirty="0"/>
              <a:t>………………………      </a:t>
            </a:r>
            <a:r>
              <a:rPr lang="en-US" dirty="0" err="1" smtClean="0"/>
              <a:t>bsf</a:t>
            </a:r>
            <a:r>
              <a:rPr lang="en-US" dirty="0" smtClean="0"/>
              <a:t>(T</a:t>
            </a:r>
            <a:r>
              <a:rPr lang="en-US" dirty="0"/>
              <a:t>)]</a:t>
            </a:r>
            <a:endParaRPr lang="fa-IR" dirty="0"/>
          </a:p>
          <a:p>
            <a:endParaRPr lang="fa-IR" dirty="0"/>
          </a:p>
          <a:p>
            <a:endParaRPr lang="fa-IR" dirty="0"/>
          </a:p>
        </p:txBody>
      </p:sp>
      <p:sp>
        <p:nvSpPr>
          <p:cNvPr id="8" name="TextBox 7"/>
          <p:cNvSpPr txBox="1"/>
          <p:nvPr/>
        </p:nvSpPr>
        <p:spPr>
          <a:xfrm>
            <a:off x="7517775" y="5951021"/>
            <a:ext cx="1208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dirty="0" smtClean="0"/>
              <a:t>Best</a:t>
            </a:r>
          </a:p>
          <a:p>
            <a:pPr algn="ctr" rtl="0"/>
            <a:r>
              <a:rPr lang="en-US" dirty="0" err="1"/>
              <a:t>M</a:t>
            </a:r>
            <a:r>
              <a:rPr lang="en-US" dirty="0" err="1" smtClean="0"/>
              <a:t>ean±var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14998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4000" b="1" dirty="0" smtClean="0">
                <a:cs typeface="B Nazanin" panose="00000400000000000000" pitchFamily="2" charset="-78"/>
              </a:rPr>
              <a:t>مقايسه کارآيي الگوريتم های مختلف</a:t>
            </a:r>
            <a:endParaRPr lang="en-US" dirty="0" smtClean="0">
              <a:cs typeface="B Nazanin" panose="00000400000000000000" pitchFamily="2" charset="-78"/>
            </a:endParaRPr>
          </a:p>
        </p:txBody>
      </p:sp>
      <p:sp>
        <p:nvSpPr>
          <p:cNvPr id="1054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dirty="0" smtClean="0">
                <a:cs typeface="B Nazanin" panose="00000400000000000000" pitchFamily="2" charset="-78"/>
              </a:rPr>
              <a:t>مقايسه با استفاده از جداول</a:t>
            </a:r>
          </a:p>
          <a:p>
            <a:pPr algn="r" rtl="1"/>
            <a:endParaRPr lang="en-US" sz="2800" dirty="0" smtClean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CCC68D49-B4CA-4F33-8CB2-9FC851D3EB89}" type="slidenum">
              <a:rPr lang="ar-SA" smtClean="0"/>
              <a:pPr/>
              <a:t>64</a:t>
            </a:fld>
            <a:endParaRPr lang="en-US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522412"/>
              </p:ext>
            </p:extLst>
          </p:nvPr>
        </p:nvGraphicFramePr>
        <p:xfrm>
          <a:off x="1297632" y="2286000"/>
          <a:ext cx="7162800" cy="32004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790700"/>
                <a:gridCol w="1790700"/>
                <a:gridCol w="1790700"/>
                <a:gridCol w="1790700"/>
              </a:tblGrid>
              <a:tr h="8001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Algorithm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Mean ±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Var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Best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Time (sec)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± 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± 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± 0.05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97865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GSA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52" y="1285860"/>
            <a:ext cx="7647836" cy="4962540"/>
          </a:xfrm>
        </p:spPr>
        <p:txBody>
          <a:bodyPr>
            <a:normAutofit/>
          </a:bodyPr>
          <a:lstStyle/>
          <a:p>
            <a:pPr algn="just">
              <a:buFont typeface="Arial" charset="0"/>
              <a:buNone/>
            </a:pPr>
            <a:r>
              <a:rPr lang="en-US" sz="2000" dirty="0" smtClean="0">
                <a:cs typeface="B Nazanin" pitchFamily="2" charset="-78"/>
              </a:rPr>
              <a:t>[1] </a:t>
            </a:r>
            <a:r>
              <a:rPr lang="en-US" sz="2000" dirty="0" err="1" smtClean="0">
                <a:cs typeface="B Nazanin" pitchFamily="2" charset="-78"/>
              </a:rPr>
              <a:t>E.Rashedi</a:t>
            </a:r>
            <a:r>
              <a:rPr lang="en-US" sz="2000" dirty="0" smtClean="0">
                <a:cs typeface="B Nazanin" pitchFamily="2" charset="-78"/>
              </a:rPr>
              <a:t>, </a:t>
            </a:r>
            <a:r>
              <a:rPr lang="en-US" sz="2000" dirty="0" err="1" smtClean="0">
                <a:cs typeface="B Nazanin" pitchFamily="2" charset="-78"/>
              </a:rPr>
              <a:t>H.Nezamabadi</a:t>
            </a:r>
            <a:r>
              <a:rPr lang="en-US" sz="2000" dirty="0" smtClean="0">
                <a:cs typeface="B Nazanin" pitchFamily="2" charset="-78"/>
              </a:rPr>
              <a:t>-pour, </a:t>
            </a:r>
            <a:r>
              <a:rPr lang="en-US" sz="2000" dirty="0" err="1" smtClean="0">
                <a:cs typeface="B Nazanin" pitchFamily="2" charset="-78"/>
              </a:rPr>
              <a:t>S.Saryazdi</a:t>
            </a:r>
            <a:r>
              <a:rPr lang="en-US" sz="2000" dirty="0" smtClean="0">
                <a:cs typeface="B Nazanin" pitchFamily="2" charset="-78"/>
              </a:rPr>
              <a:t>, “A gravitational search algorithm”, Information Science,</a:t>
            </a:r>
            <a:r>
              <a:rPr lang="fa-IR" sz="2000" dirty="0" smtClean="0">
                <a:cs typeface="B Nazanin" pitchFamily="2" charset="-78"/>
              </a:rPr>
              <a:t> </a:t>
            </a:r>
            <a:r>
              <a:rPr lang="en-US" sz="2000" dirty="0" smtClean="0">
                <a:cs typeface="B Nazanin" pitchFamily="2" charset="-78"/>
              </a:rPr>
              <a:t>2009</a:t>
            </a:r>
          </a:p>
          <a:p>
            <a:pPr algn="just">
              <a:buNone/>
            </a:pPr>
            <a:r>
              <a:rPr lang="en-US" sz="2000" dirty="0" smtClean="0">
                <a:cs typeface="B Nazanin" pitchFamily="2" charset="-78"/>
              </a:rPr>
              <a:t>[2] </a:t>
            </a:r>
            <a:r>
              <a:rPr lang="en-US" sz="2000" dirty="0" err="1" smtClean="0">
                <a:cs typeface="B Nazanin" pitchFamily="2" charset="-78"/>
              </a:rPr>
              <a:t>E.Rashedi</a:t>
            </a:r>
            <a:r>
              <a:rPr lang="en-US" sz="2000" dirty="0" smtClean="0">
                <a:cs typeface="B Nazanin" pitchFamily="2" charset="-78"/>
              </a:rPr>
              <a:t>, H. </a:t>
            </a:r>
            <a:r>
              <a:rPr lang="en-US" sz="2000" dirty="0" err="1" smtClean="0">
                <a:cs typeface="B Nazanin" pitchFamily="2" charset="-78"/>
              </a:rPr>
              <a:t>Nezamabadi</a:t>
            </a:r>
            <a:r>
              <a:rPr lang="en-US" sz="2000" dirty="0" smtClean="0">
                <a:cs typeface="B Nazanin" pitchFamily="2" charset="-78"/>
              </a:rPr>
              <a:t>-pour, and S. </a:t>
            </a:r>
            <a:r>
              <a:rPr lang="en-US" sz="2000" dirty="0" err="1" smtClean="0">
                <a:cs typeface="B Nazanin" pitchFamily="2" charset="-78"/>
              </a:rPr>
              <a:t>Saryazdi</a:t>
            </a:r>
            <a:r>
              <a:rPr lang="en-US" sz="2000" dirty="0" smtClean="0">
                <a:cs typeface="B Nazanin" pitchFamily="2" charset="-78"/>
              </a:rPr>
              <a:t>, “BGSA: binary gravitational search algorithm”, Natural Computing, 2010.</a:t>
            </a:r>
            <a:endParaRPr lang="fa-IR" sz="2000" dirty="0" smtClean="0"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4000" b="1" dirty="0">
                <a:latin typeface="Arial" pitchFamily="34" charset="0"/>
                <a:cs typeface="B Nazanin" pitchFamily="2" charset="-78"/>
              </a:rPr>
              <a:t>نیروی گرانش در طبیعت</a:t>
            </a:r>
            <a:endParaRPr lang="fa-I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buNone/>
            </a:pPr>
            <a:r>
              <a:rPr lang="fa-IR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just" rtl="1">
              <a:buNone/>
            </a:pPr>
            <a:endParaRPr lang="fa-IR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b="1" dirty="0" smtClean="0">
                <a:latin typeface="Arial" pitchFamily="34" charset="0"/>
                <a:cs typeface="B Nazanin" pitchFamily="2" charset="-78"/>
              </a:rPr>
              <a:t>بازنویسی قوانین نیوتن:        </a:t>
            </a:r>
          </a:p>
          <a:p>
            <a:pPr algn="just" rtl="1">
              <a:buNone/>
            </a:pPr>
            <a:endParaRPr lang="fa-IR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fa-IR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en-US" sz="28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en-US" sz="2800" dirty="0" err="1" smtClean="0">
                <a:latin typeface="Arial" pitchFamily="34" charset="0"/>
                <a:cs typeface="B Nazanin" pitchFamily="2" charset="-78"/>
              </a:rPr>
              <a:t>Maj</a:t>
            </a: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     جرم گرانشی فعال جسم </a:t>
            </a:r>
            <a:r>
              <a:rPr lang="en-US" sz="2800" dirty="0" smtClean="0">
                <a:latin typeface="Arial" pitchFamily="34" charset="0"/>
                <a:cs typeface="B Nazanin" pitchFamily="2" charset="-78"/>
              </a:rPr>
              <a:t>j</a:t>
            </a: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</a:t>
            </a:r>
          </a:p>
          <a:p>
            <a:pPr algn="just" rtl="1">
              <a:buNone/>
            </a:pPr>
            <a:r>
              <a:rPr lang="en-US" sz="2800" dirty="0" err="1" smtClean="0">
                <a:latin typeface="Arial" pitchFamily="34" charset="0"/>
                <a:cs typeface="B Nazanin" pitchFamily="2" charset="-78"/>
              </a:rPr>
              <a:t>Mpi</a:t>
            </a: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     جرم گرانشی غیر فعال جسم </a:t>
            </a:r>
            <a:r>
              <a:rPr lang="en-US" sz="2800" dirty="0" err="1" smtClean="0">
                <a:latin typeface="Arial" pitchFamily="34" charset="0"/>
                <a:cs typeface="B Nazanin" pitchFamily="2" charset="-78"/>
              </a:rPr>
              <a:t>i</a:t>
            </a:r>
            <a:endParaRPr lang="fa-IR" sz="28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en-US" sz="2800" dirty="0" err="1" smtClean="0">
                <a:latin typeface="Arial" pitchFamily="34" charset="0"/>
                <a:cs typeface="B Nazanin" pitchFamily="2" charset="-78"/>
              </a:rPr>
              <a:t>Mii</a:t>
            </a: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      جرم اینرسی جسم </a:t>
            </a:r>
            <a:r>
              <a:rPr lang="en-US" sz="2800" dirty="0" err="1" smtClean="0">
                <a:latin typeface="Arial" pitchFamily="34" charset="0"/>
                <a:cs typeface="B Nazanin" pitchFamily="2" charset="-78"/>
              </a:rPr>
              <a:t>i</a:t>
            </a:r>
            <a:endParaRPr lang="fa-IR" sz="2800" dirty="0"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643042" y="2000240"/>
          <a:ext cx="2071702" cy="1000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4" name="Equation" r:id="rId3" imgW="1117440" imgH="419040" progId="Equation.3">
                  <p:embed/>
                </p:oleObj>
              </mc:Choice>
              <mc:Fallback>
                <p:oleObj name="Equation" r:id="rId3" imgW="1117440" imgH="419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2000240"/>
                        <a:ext cx="2071702" cy="10001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1643042" y="3143248"/>
          <a:ext cx="1500198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5" name="Equation" r:id="rId5" imgW="558720" imgH="457200" progId="Equation.3">
                  <p:embed/>
                </p:oleObj>
              </mc:Choice>
              <mc:Fallback>
                <p:oleObj name="Equation" r:id="rId5" imgW="55872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3143248"/>
                        <a:ext cx="1500198" cy="11430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Oval 3"/>
          <p:cNvSpPr/>
          <p:nvPr/>
        </p:nvSpPr>
        <p:spPr>
          <a:xfrm>
            <a:off x="1283002" y="4581128"/>
            <a:ext cx="720080" cy="584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678893" y="5623282"/>
            <a:ext cx="455197" cy="3769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813207" y="5053483"/>
            <a:ext cx="579934" cy="406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4000" b="1" dirty="0">
                <a:latin typeface="Arial" pitchFamily="34" charset="0"/>
                <a:cs typeface="B Nazanin" pitchFamily="2" charset="-78"/>
              </a:rPr>
              <a:t>نیروی گرانش در طبیعت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fa-IR" b="1" dirty="0" smtClean="0">
                <a:latin typeface="Arial" pitchFamily="34" charset="0"/>
                <a:cs typeface="B Nazanin" pitchFamily="2" charset="-78"/>
              </a:rPr>
              <a:t>ثابت گرانش </a:t>
            </a:r>
            <a:r>
              <a:rPr lang="en-US" b="1" dirty="0" smtClean="0">
                <a:latin typeface="Arial" pitchFamily="34" charset="0"/>
                <a:cs typeface="B Nazanin" pitchFamily="2" charset="-78"/>
              </a:rPr>
              <a:t>G</a:t>
            </a:r>
          </a:p>
          <a:p>
            <a:pPr algn="just" rtl="1">
              <a:buNone/>
            </a:pP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r>
              <a:rPr lang="fa-IR" sz="2400" dirty="0" smtClean="0">
                <a:latin typeface="Arial" pitchFamily="34" charset="0"/>
                <a:cs typeface="B Nazanin" pitchFamily="2" charset="-78"/>
              </a:rPr>
              <a:t>    ثابت گرانشی </a:t>
            </a:r>
            <a:r>
              <a:rPr lang="en-US" sz="2400" dirty="0" smtClean="0">
                <a:latin typeface="Arial" pitchFamily="34" charset="0"/>
                <a:cs typeface="B Nazanin" pitchFamily="2" charset="-78"/>
              </a:rPr>
              <a:t>G</a:t>
            </a:r>
            <a:r>
              <a:rPr lang="fa-IR" sz="2400" smtClean="0">
                <a:latin typeface="Arial" pitchFamily="34" charset="0"/>
                <a:cs typeface="B Nazanin" pitchFamily="2" charset="-78"/>
              </a:rPr>
              <a:t> در طبيعت در حال کاهش است.</a:t>
            </a:r>
            <a:endParaRPr lang="en-US" sz="2400" dirty="0" smtClean="0">
              <a:latin typeface="Arial" pitchFamily="34" charset="0"/>
              <a:cs typeface="B Nazanin" pitchFamily="2" charset="-78"/>
            </a:endParaRPr>
          </a:p>
          <a:p>
            <a:pPr algn="just" rtl="1">
              <a:buNone/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0" y="0"/>
          <a:ext cx="1143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98" name="Equation" r:id="rId3" imgW="114151" imgH="215619" progId="Equation.3">
                  <p:embed/>
                </p:oleObj>
              </mc:Choice>
              <mc:Fallback>
                <p:oleObj name="Equation" r:id="rId3" imgW="114151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43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219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3857628"/>
            <a:ext cx="3714776" cy="109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0761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gent Orange" pitchFamily="2" charset="0"/>
                <a:cs typeface="Agent Orange" pitchFamily="2" charset="0"/>
              </a:rPr>
              <a:t>GSA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290" y="1428736"/>
            <a:ext cx="7498080" cy="4962540"/>
          </a:xfrm>
        </p:spPr>
        <p:txBody>
          <a:bodyPr>
            <a:normAutofit/>
          </a:bodyPr>
          <a:lstStyle/>
          <a:p>
            <a:pPr algn="just" rtl="1">
              <a:buNone/>
            </a:pPr>
            <a:r>
              <a:rPr lang="fa-IR" sz="3800" b="1" dirty="0" smtClean="0">
                <a:latin typeface="Arial" pitchFamily="34" charset="0"/>
                <a:cs typeface="B Nazanin" pitchFamily="2" charset="-78"/>
              </a:rPr>
              <a:t>الگوریتم جستجوی گرانشی</a:t>
            </a:r>
          </a:p>
          <a:p>
            <a:pPr algn="just" rtl="1">
              <a:buNone/>
            </a:pPr>
            <a:endParaRPr lang="fa-IR" sz="3800" dirty="0" smtClean="0">
              <a:latin typeface="Arial" pitchFamily="34" charset="0"/>
              <a:cs typeface="B Nazanin" pitchFamily="2" charset="-78"/>
            </a:endParaRPr>
          </a:p>
          <a:p>
            <a:pPr algn="just" rtl="1"/>
            <a:r>
              <a:rPr lang="fa-IR" sz="3800" dirty="0" smtClean="0">
                <a:latin typeface="Arial" pitchFamily="34" charset="0"/>
                <a:cs typeface="B Nazanin" pitchFamily="2" charset="-78"/>
              </a:rPr>
              <a:t>  </a:t>
            </a:r>
            <a:r>
              <a:rPr lang="fa-IR" sz="2800" dirty="0" smtClean="0">
                <a:latin typeface="Arial" pitchFamily="34" charset="0"/>
                <a:cs typeface="B Nazanin" pitchFamily="2" charset="-78"/>
              </a:rPr>
              <a:t>عامل ها </a:t>
            </a:r>
            <a:r>
              <a:rPr lang="en-US" sz="2800" dirty="0" smtClean="0">
                <a:latin typeface="Arial" pitchFamily="34" charset="0"/>
                <a:cs typeface="B Nazanin" pitchFamily="2" charset="-78"/>
              </a:rPr>
              <a:t>(agent)</a:t>
            </a: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را به عنوان اجسام</a:t>
            </a:r>
            <a:r>
              <a:rPr lang="en-US" sz="2800" dirty="0" smtClean="0">
                <a:latin typeface="Arial" pitchFamily="34" charset="0"/>
                <a:cs typeface="B Nazanin" pitchFamily="2" charset="-78"/>
              </a:rPr>
              <a:t>(object) </a:t>
            </a: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درنظر می گیریم.</a:t>
            </a:r>
          </a:p>
          <a:p>
            <a:pPr algn="just" rtl="1"/>
            <a:r>
              <a:rPr lang="fa-IR" sz="2800" dirty="0" smtClean="0">
                <a:latin typeface="Arial" pitchFamily="34" charset="0"/>
                <a:cs typeface="B Nazanin" pitchFamily="2" charset="-78"/>
              </a:rPr>
              <a:t>   اجسام بهتر سنگینتر هستند و جرم بيشتری دارند.</a:t>
            </a:r>
          </a:p>
          <a:p>
            <a:pPr algn="just" rtl="1"/>
            <a:r>
              <a:rPr lang="fa-IR" sz="2800" dirty="0" smtClean="0">
                <a:latin typeface="Arial" pitchFamily="34" charset="0"/>
                <a:cs typeface="B Nazanin" pitchFamily="2" charset="-78"/>
              </a:rPr>
              <a:t>  همه اجسام یکدیگر را توسط نیروی جاذبه جذب می کنند.</a:t>
            </a:r>
          </a:p>
          <a:p>
            <a:pPr algn="just" rtl="1"/>
            <a:r>
              <a:rPr lang="fa-IR" sz="2800" dirty="0" smtClean="0">
                <a:latin typeface="Arial" pitchFamily="34" charset="0"/>
                <a:cs typeface="B Nazanin" pitchFamily="2" charset="-78"/>
              </a:rPr>
              <a:t> اجرام سنگین تر متناظر جواب های بهتر هستند.</a:t>
            </a:r>
          </a:p>
          <a:p>
            <a:pPr algn="just" rtl="1"/>
            <a:r>
              <a:rPr lang="fa-IR" sz="2800" dirty="0" smtClean="0">
                <a:latin typeface="Arial" pitchFamily="34" charset="0"/>
                <a:cs typeface="B Nazanin" pitchFamily="2" charset="-78"/>
              </a:rPr>
              <a:t>   سنگین ترین جرم، جواب</a:t>
            </a:r>
            <a:r>
              <a:rPr lang="en-US" sz="28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800" dirty="0" smtClean="0">
                <a:solidFill>
                  <a:srgbClr val="C00000"/>
                </a:solidFill>
                <a:latin typeface="Arial" pitchFamily="34" charset="0"/>
                <a:cs typeface="B Nazanin" pitchFamily="2" charset="-78"/>
              </a:rPr>
              <a:t>شبه</a:t>
            </a: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</a:t>
            </a:r>
            <a:r>
              <a:rPr lang="fa-IR" sz="2800" dirty="0" smtClean="0">
                <a:solidFill>
                  <a:srgbClr val="FF0000"/>
                </a:solidFill>
                <a:latin typeface="Arial" pitchFamily="34" charset="0"/>
                <a:cs typeface="B Nazanin" pitchFamily="2" charset="-78"/>
              </a:rPr>
              <a:t>بهینه</a:t>
            </a:r>
            <a:r>
              <a:rPr lang="fa-IR" sz="2800" dirty="0" smtClean="0">
                <a:latin typeface="Arial" pitchFamily="34" charset="0"/>
                <a:cs typeface="B Nazanin" pitchFamily="2" charset="-78"/>
              </a:rPr>
              <a:t> در فضای جستجو است.</a:t>
            </a:r>
          </a:p>
          <a:p>
            <a:pPr algn="just" rtl="1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D2693-F7CF-43B4-82EB-625C3CB058E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2216</TotalTime>
  <Words>2636</Words>
  <Application>Microsoft Office PowerPoint</Application>
  <PresentationFormat>On-screen Show (4:3)</PresentationFormat>
  <Paragraphs>577</Paragraphs>
  <Slides>65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85" baseType="lpstr">
      <vt:lpstr>微軟正黑體</vt:lpstr>
      <vt:lpstr>微軟正黑體</vt:lpstr>
      <vt:lpstr>A.C.M.E. Explosive</vt:lpstr>
      <vt:lpstr>Agent Orange</vt:lpstr>
      <vt:lpstr>Arial</vt:lpstr>
      <vt:lpstr>B Nazanin</vt:lpstr>
      <vt:lpstr>Calibri</vt:lpstr>
      <vt:lpstr>Cambria Math</vt:lpstr>
      <vt:lpstr>Garamond</vt:lpstr>
      <vt:lpstr>Gill Sans MT</vt:lpstr>
      <vt:lpstr>Lucida Sans Unicode</vt:lpstr>
      <vt:lpstr>Majalla UI</vt:lpstr>
      <vt:lpstr>新細明體</vt:lpstr>
      <vt:lpstr>Times New Roman</vt:lpstr>
      <vt:lpstr>Verdana</vt:lpstr>
      <vt:lpstr>Wingdings</vt:lpstr>
      <vt:lpstr>Wingdings 2</vt:lpstr>
      <vt:lpstr>Wingdings 3</vt:lpstr>
      <vt:lpstr>Solstice</vt:lpstr>
      <vt:lpstr>Equation</vt:lpstr>
      <vt:lpstr>PowerPoint Presentation</vt:lpstr>
      <vt:lpstr>مقدمه:</vt:lpstr>
      <vt:lpstr>نیروی گرانش در طبیعت          </vt:lpstr>
      <vt:lpstr>نیروی گرانش در طبیعت</vt:lpstr>
      <vt:lpstr>    نیروی گرانش در طبیعت    </vt:lpstr>
      <vt:lpstr>مفهوم جرم در طبیعت</vt:lpstr>
      <vt:lpstr>نیروی گرانش در طبیعت</vt:lpstr>
      <vt:lpstr>نیروی گرانش در طبیعت</vt:lpstr>
      <vt:lpstr>GSA</vt:lpstr>
      <vt:lpstr>GSA</vt:lpstr>
      <vt:lpstr>Gravitational Search Algorithm (GSA)</vt:lpstr>
      <vt:lpstr>GSA</vt:lpstr>
      <vt:lpstr>ويژگی های الگوريتم های جستجوی (بهینه سازی) ابتکاری</vt:lpstr>
      <vt:lpstr>Population</vt:lpstr>
      <vt:lpstr>قالب کلی هر الگوريتم بهينه سازی هيوريستيک General form</vt:lpstr>
      <vt:lpstr>General form of population based heuristic search algorithms</vt:lpstr>
      <vt:lpstr>PowerPoint Presentation</vt:lpstr>
      <vt:lpstr>GSA</vt:lpstr>
      <vt:lpstr>GSA</vt:lpstr>
      <vt:lpstr>الگوريتم جستجوی گرانشی</vt:lpstr>
      <vt:lpstr>GSA</vt:lpstr>
      <vt:lpstr>Population</vt:lpstr>
      <vt:lpstr>Population</vt:lpstr>
      <vt:lpstr>Population</vt:lpstr>
      <vt:lpstr>PowerPoint Presentation</vt:lpstr>
      <vt:lpstr>GSA</vt:lpstr>
      <vt:lpstr>GSA</vt:lpstr>
      <vt:lpstr>Optimization problem</vt:lpstr>
      <vt:lpstr>Initialization</vt:lpstr>
      <vt:lpstr>Evaluation</vt:lpstr>
      <vt:lpstr>Mass calculation</vt:lpstr>
      <vt:lpstr>Mass calculation</vt:lpstr>
      <vt:lpstr>G constant</vt:lpstr>
      <vt:lpstr>Force calculation</vt:lpstr>
      <vt:lpstr>Force calculation</vt:lpstr>
      <vt:lpstr>Force</vt:lpstr>
      <vt:lpstr>Force</vt:lpstr>
      <vt:lpstr>Acceleration and velocity calculation</vt:lpstr>
      <vt:lpstr>Position updating</vt:lpstr>
      <vt:lpstr>Visualization</vt:lpstr>
      <vt:lpstr>Various Versions of GSA</vt:lpstr>
      <vt:lpstr>PowerPoint Presentation</vt:lpstr>
      <vt:lpstr>BGSA</vt:lpstr>
      <vt:lpstr>Population in BGSA</vt:lpstr>
      <vt:lpstr>BGSA</vt:lpstr>
      <vt:lpstr>BGSA     Gravitational constant</vt:lpstr>
      <vt:lpstr>BGSA     position updating</vt:lpstr>
      <vt:lpstr>BGSA</vt:lpstr>
      <vt:lpstr>BGSA</vt:lpstr>
      <vt:lpstr>BGSA</vt:lpstr>
      <vt:lpstr>BGSA</vt:lpstr>
      <vt:lpstr>PowerPoint Presentation</vt:lpstr>
      <vt:lpstr>ارزيابي کارآيي الگوريتم</vt:lpstr>
      <vt:lpstr>ارزيابی کارايی الگوريتم</vt:lpstr>
      <vt:lpstr>ارزيابي کارآيي الگوريتم در يکبار اجرا</vt:lpstr>
      <vt:lpstr>ارزيابي و مقايسه کارآيي الگوريتم ها</vt:lpstr>
      <vt:lpstr>ارزيابي و مقايسه کارآيي</vt:lpstr>
      <vt:lpstr>ارزيابی در چند اجرای مستقل الگوريتم</vt:lpstr>
      <vt:lpstr>ارزيابي کارآيي الگوريتم</vt:lpstr>
      <vt:lpstr>مقايسه کارآيي الگوريتم های مختلف</vt:lpstr>
      <vt:lpstr>Comparison</vt:lpstr>
      <vt:lpstr>مقايسه کارآيي الگوريتم های مختلف</vt:lpstr>
      <vt:lpstr>مقايسه کارآيي الگوريتم های مختلف</vt:lpstr>
      <vt:lpstr>مقايسه کارآيي الگوريتم های مختلف</vt:lpstr>
      <vt:lpstr>GSA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Kernel application in texture   classification</dc:title>
  <dc:creator>arshada</dc:creator>
  <cp:lastModifiedBy>RASHEDI</cp:lastModifiedBy>
  <cp:revision>453</cp:revision>
  <dcterms:created xsi:type="dcterms:W3CDTF">2010-01-21T09:58:59Z</dcterms:created>
  <dcterms:modified xsi:type="dcterms:W3CDTF">2017-12-10T07:57:34Z</dcterms:modified>
</cp:coreProperties>
</file>