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265" r:id="rId4"/>
    <p:sldId id="264" r:id="rId5"/>
    <p:sldId id="269" r:id="rId6"/>
    <p:sldId id="270" r:id="rId7"/>
    <p:sldId id="271" r:id="rId8"/>
    <p:sldId id="272" r:id="rId9"/>
    <p:sldId id="273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3" r:id="rId20"/>
    <p:sldId id="266" r:id="rId21"/>
    <p:sldId id="275" r:id="rId22"/>
    <p:sldId id="277" r:id="rId23"/>
    <p:sldId id="261" r:id="rId24"/>
    <p:sldId id="263" r:id="rId25"/>
    <p:sldId id="303" r:id="rId26"/>
    <p:sldId id="306" r:id="rId27"/>
    <p:sldId id="308" r:id="rId28"/>
    <p:sldId id="305" r:id="rId29"/>
    <p:sldId id="309" r:id="rId30"/>
    <p:sldId id="318" r:id="rId31"/>
    <p:sldId id="310" r:id="rId32"/>
    <p:sldId id="311" r:id="rId33"/>
    <p:sldId id="307" r:id="rId34"/>
    <p:sldId id="312" r:id="rId35"/>
    <p:sldId id="313" r:id="rId36"/>
    <p:sldId id="314" r:id="rId37"/>
    <p:sldId id="315" r:id="rId38"/>
    <p:sldId id="317" r:id="rId39"/>
    <p:sldId id="316" r:id="rId40"/>
    <p:sldId id="258" r:id="rId41"/>
    <p:sldId id="282" r:id="rId42"/>
    <p:sldId id="267" r:id="rId43"/>
    <p:sldId id="278" r:id="rId44"/>
    <p:sldId id="279" r:id="rId45"/>
    <p:sldId id="281" r:id="rId46"/>
    <p:sldId id="280" r:id="rId47"/>
    <p:sldId id="268" r:id="rId48"/>
    <p:sldId id="294" r:id="rId49"/>
    <p:sldId id="295" r:id="rId50"/>
    <p:sldId id="296" r:id="rId51"/>
    <p:sldId id="297" r:id="rId52"/>
    <p:sldId id="298" r:id="rId53"/>
    <p:sldId id="302" r:id="rId54"/>
    <p:sldId id="299" r:id="rId55"/>
    <p:sldId id="300" r:id="rId56"/>
    <p:sldId id="301" r:id="rId57"/>
  </p:sldIdLst>
  <p:sldSz cx="9144000" cy="6858000" type="screen4x3"/>
  <p:notesSz cx="6858000" cy="9144000"/>
  <p:embeddedFontLst>
    <p:embeddedFont>
      <p:font typeface="B Titr" pitchFamily="2" charset="-78"/>
      <p:bold r:id="rId59"/>
    </p:embeddedFont>
    <p:embeddedFont>
      <p:font typeface="B Arshia" pitchFamily="2" charset="-78"/>
      <p:regular r:id="rId60"/>
    </p:embeddedFont>
    <p:embeddedFont>
      <p:font typeface="B Mitra" pitchFamily="2" charset="-78"/>
      <p:regular r:id="rId61"/>
      <p:bold r:id="rId62"/>
    </p:embeddedFont>
    <p:embeddedFont>
      <p:font typeface="Calibri" pitchFamily="34" charset="0"/>
      <p:regular r:id="rId63"/>
      <p:bold r:id="rId64"/>
      <p:italic r:id="rId65"/>
      <p:boldItalic r:id="rId6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8" autoAdjust="0"/>
    <p:restoredTop sz="95520" autoAdjust="0"/>
  </p:normalViewPr>
  <p:slideViewPr>
    <p:cSldViewPr>
      <p:cViewPr varScale="1">
        <p:scale>
          <a:sx n="82" d="100"/>
          <a:sy n="82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343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5.fntdata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66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2.fntdata"/><Relationship Id="rId65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6.fntdata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.fntdata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4.fntdata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76DBD-44B0-4BDD-891B-45B3C3A9304B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D9353-394E-4B95-BB95-0FE8E211B60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433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D9353-394E-4B95-BB95-0FE8E211B60B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D9353-394E-4B95-BB95-0FE8E211B60B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D9353-394E-4B95-BB95-0FE8E211B60B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D9353-394E-4B95-BB95-0FE8E211B60B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D9353-394E-4B95-BB95-0FE8E211B60B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D9353-394E-4B95-BB95-0FE8E211B60B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D9353-394E-4B95-BB95-0FE8E211B60B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D9353-394E-4B95-BB95-0FE8E211B60B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D9353-394E-4B95-BB95-0FE8E211B60B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D9353-394E-4B95-BB95-0FE8E211B60B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9C887-0A5D-4AE1-A5A4-656A618FF45D}" type="datetimeFigureOut">
              <a:rPr lang="en-US" smtClean="0"/>
              <a:pPr/>
              <a:t>11/12/2011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12908-20E4-4DC4-B898-35183FDBD8E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slide" Target="slide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2.xml"/><Relationship Id="rId3" Type="http://schemas.openxmlformats.org/officeDocument/2006/relationships/audio" Target="../media/audio1.wav"/><Relationship Id="rId7" Type="http://schemas.openxmlformats.org/officeDocument/2006/relationships/slide" Target="slide4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20.xml"/><Relationship Id="rId4" Type="http://schemas.openxmlformats.org/officeDocument/2006/relationships/slide" Target="slide4.xml"/><Relationship Id="rId9" Type="http://schemas.openxmlformats.org/officeDocument/2006/relationships/slide" Target="slide4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slide" Target="slide26.xml"/><Relationship Id="rId7" Type="http://schemas.openxmlformats.org/officeDocument/2006/relationships/slide" Target="slide32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slide" Target="slide28.xml"/><Relationship Id="rId4" Type="http://schemas.openxmlformats.org/officeDocument/2006/relationships/slide" Target="slide2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7" Type="http://schemas.openxmlformats.org/officeDocument/2006/relationships/slide" Target="slide2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9.xml"/><Relationship Id="rId5" Type="http://schemas.openxmlformats.org/officeDocument/2006/relationships/slide" Target="slide38.xml"/><Relationship Id="rId4" Type="http://schemas.openxmlformats.org/officeDocument/2006/relationships/slide" Target="slide3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slide" Target="slide23.xml"/><Relationship Id="rId4" Type="http://schemas.openxmlformats.org/officeDocument/2006/relationships/image" Target="../media/image30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1.wmf"/><Relationship Id="rId11" Type="http://schemas.openxmlformats.org/officeDocument/2006/relationships/image" Target="../media/image33.wmf"/><Relationship Id="rId5" Type="http://schemas.openxmlformats.org/officeDocument/2006/relationships/oleObject" Target="../embeddings/oleObject3.bin"/><Relationship Id="rId15" Type="http://schemas.openxmlformats.org/officeDocument/2006/relationships/slide" Target="slide23.xml"/><Relationship Id="rId10" Type="http://schemas.openxmlformats.org/officeDocument/2006/relationships/oleObject" Target="../embeddings/oleObject6.bin"/><Relationship Id="rId4" Type="http://schemas.openxmlformats.org/officeDocument/2006/relationships/image" Target="../media/image30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34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39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38.wmf"/><Relationship Id="rId5" Type="http://schemas.openxmlformats.org/officeDocument/2006/relationships/image" Target="../media/image35.wmf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37.wmf"/><Relationship Id="rId14" Type="http://schemas.openxmlformats.org/officeDocument/2006/relationships/oleObject" Target="../embeddings/oleObject14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15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45.wmf"/><Relationship Id="rId5" Type="http://schemas.openxmlformats.org/officeDocument/2006/relationships/image" Target="../media/image42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44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48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23.bin"/><Relationship Id="rId4" Type="http://schemas.openxmlformats.org/officeDocument/2006/relationships/slide" Target="slide2.xml"/><Relationship Id="rId9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6.xml"/><Relationship Id="rId7" Type="http://schemas.openxmlformats.org/officeDocument/2006/relationships/slide" Target="slide1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slide" Target="slide2.xml"/><Relationship Id="rId5" Type="http://schemas.openxmlformats.org/officeDocument/2006/relationships/slide" Target="slide9.xml"/><Relationship Id="rId10" Type="http://schemas.openxmlformats.org/officeDocument/2006/relationships/slide" Target="slide18.xml"/><Relationship Id="rId4" Type="http://schemas.openxmlformats.org/officeDocument/2006/relationships/slide" Target="slide7.xml"/><Relationship Id="rId9" Type="http://schemas.openxmlformats.org/officeDocument/2006/relationships/slide" Target="slide1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3" Type="http://schemas.openxmlformats.org/officeDocument/2006/relationships/slide" Target="slide56.xml"/><Relationship Id="rId7" Type="http://schemas.openxmlformats.org/officeDocument/2006/relationships/slide" Target="slide5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1.xml"/><Relationship Id="rId5" Type="http://schemas.openxmlformats.org/officeDocument/2006/relationships/slide" Target="slide50.xml"/><Relationship Id="rId4" Type="http://schemas.openxmlformats.org/officeDocument/2006/relationships/slide" Target="slide5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" Target="slid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مباحث و عملگرهای پیشرفته وراثتی</a:t>
            </a:r>
            <a:endParaRPr lang="en-GB" dirty="0"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فصل چهارم </a:t>
            </a:r>
            <a:endParaRPr lang="en-GB" dirty="0">
              <a:cs typeface="B Titr" pitchFamily="2" charset="-78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314604" y="5715016"/>
            <a:ext cx="6400800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a-IR" sz="2400" dirty="0" smtClean="0">
                <a:solidFill>
                  <a:schemeClr val="tx1">
                    <a:tint val="75000"/>
                  </a:schemeClr>
                </a:solidFill>
                <a:cs typeface="B Arshia" pitchFamily="2" charset="-78"/>
              </a:rPr>
              <a:t>مرتضی گرگین </a:t>
            </a:r>
            <a:endParaRPr lang="en-GB" sz="2400" dirty="0">
              <a:solidFill>
                <a:schemeClr val="tx1">
                  <a:tint val="75000"/>
                </a:schemeClr>
              </a:solidFill>
              <a:cs typeface="B Arshi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1">
              <a:spcBef>
                <a:spcPct val="0"/>
              </a:spcBef>
            </a:pPr>
            <a:r>
              <a:rPr lang="fa-IR" sz="3200" kern="1200" dirty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محدود</a:t>
            </a:r>
            <a:r>
              <a:rPr lang="fa-IR" sz="2400" dirty="0" smtClean="0">
                <a:cs typeface="B Mitra" pitchFamily="2" charset="-78"/>
              </a:rPr>
              <a:t> </a:t>
            </a:r>
            <a:r>
              <a:rPr lang="fa-IR" sz="3200" kern="1200" dirty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کردن</a:t>
            </a:r>
            <a:r>
              <a:rPr lang="fa-IR" sz="2400" dirty="0" smtClean="0">
                <a:cs typeface="B Mitra" pitchFamily="2" charset="-78"/>
              </a:rPr>
              <a:t> </a:t>
            </a:r>
            <a:r>
              <a:rPr lang="fa-IR" sz="3200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سیگما 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kern="1200" dirty="0">
              <a:solidFill>
                <a:schemeClr val="tx1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تصحیح مقادیر شایستگی کروموزوم ها از رابطه زیر</a:t>
            </a:r>
          </a:p>
          <a:p>
            <a:pPr algn="r" rtl="1">
              <a:buFont typeface="Wingdings" pitchFamily="2" charset="2"/>
              <a:buChar char="v"/>
            </a:pPr>
            <a:endParaRPr lang="fa-IR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میانگین شایستگی کروموزومها پس از تصحیح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چون عملگر فوق یک عملگر خطی است پس </a:t>
            </a:r>
          </a:p>
          <a:p>
            <a:pPr lvl="1" algn="r" rtl="1">
              <a:buFont typeface="Wingdings" pitchFamily="2" charset="2"/>
              <a:buChar char="v"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نرخ انتظار هر کروموزوم پس از تصحیح  برابر </a:t>
            </a:r>
          </a:p>
          <a:p>
            <a:pPr algn="r" rtl="1">
              <a:buFont typeface="Wingdings" pitchFamily="2" charset="2"/>
              <a:buChar char="v"/>
            </a:pPr>
            <a:endParaRPr lang="fa-IR" sz="28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آیا پس از تصحیح شایستگی ها , شایستگی منفی خواهیم داشت ؟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آیا شایستگی های منفی در اینجا نیاز به تصحیح دارند ؟ چرا ؟</a:t>
            </a:r>
          </a:p>
          <a:p>
            <a:pPr algn="r" rtl="1">
              <a:buNone/>
            </a:pPr>
            <a:endParaRPr lang="fa-IR" sz="28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800" dirty="0" smtClean="0">
              <a:cs typeface="B Mitra" pitchFamily="2" charset="-78"/>
            </a:endParaRPr>
          </a:p>
          <a:p>
            <a:pPr lvl="1" algn="r" rtl="1">
              <a:buFont typeface="Wingdings" pitchFamily="2" charset="2"/>
              <a:buChar char="v"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dirty="0" smtClean="0">
              <a:cs typeface="B Mitra" pitchFamily="2" charset="-78"/>
            </a:endParaRPr>
          </a:p>
          <a:p>
            <a:pPr lvl="1" algn="r" rtl="1">
              <a:buNone/>
            </a:pPr>
            <a:endParaRPr lang="fa-IR" sz="2400" dirty="0" smtClean="0">
              <a:cs typeface="B Mitra" pitchFamily="2" charset="-78"/>
            </a:endParaRPr>
          </a:p>
          <a:p>
            <a:pPr lvl="2" algn="r" rtl="1">
              <a:buFont typeface="Wingdings" pitchFamily="2" charset="2"/>
              <a:buChar char="v"/>
            </a:pPr>
            <a:endParaRPr lang="en-GB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dirty="0" smtClean="0">
              <a:cs typeface="B Mitra" pitchFamily="2" charset="-78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357430"/>
            <a:ext cx="3743351" cy="285752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656709"/>
            <a:ext cx="5500726" cy="34379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500570"/>
            <a:ext cx="5465007" cy="500066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428868"/>
            <a:ext cx="533400" cy="19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250433"/>
            <a:ext cx="4048116" cy="303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1">
              <a:spcBef>
                <a:spcPct val="0"/>
              </a:spcBef>
            </a:pPr>
            <a:r>
              <a:rPr lang="fa-IR" sz="3200" kern="1200" dirty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محدود</a:t>
            </a:r>
            <a:r>
              <a:rPr lang="fa-IR" sz="2400" dirty="0" smtClean="0">
                <a:cs typeface="B Mitra" pitchFamily="2" charset="-78"/>
              </a:rPr>
              <a:t> </a:t>
            </a:r>
            <a:r>
              <a:rPr lang="fa-IR" sz="3200" kern="1200" dirty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کردن</a:t>
            </a:r>
            <a:r>
              <a:rPr lang="fa-IR" sz="2400" dirty="0" smtClean="0">
                <a:cs typeface="B Mitra" pitchFamily="2" charset="-78"/>
              </a:rPr>
              <a:t> </a:t>
            </a:r>
            <a:r>
              <a:rPr lang="fa-IR" sz="3200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سیگما</a:t>
            </a:r>
            <a:endParaRPr lang="en-GB" sz="3200" kern="1200" dirty="0">
              <a:solidFill>
                <a:schemeClr val="tx1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GB" sz="2400" dirty="0" smtClean="0">
                <a:cs typeface="B Mitra" pitchFamily="2" charset="-78"/>
              </a:rPr>
              <a:t> If we suppose distribution of population is normal then</a:t>
            </a:r>
          </a:p>
          <a:p>
            <a:pPr algn="l">
              <a:buFont typeface="Wingdings" pitchFamily="2" charset="2"/>
              <a:buChar char="v"/>
            </a:pPr>
            <a:r>
              <a:rPr lang="en-GB" sz="2400" dirty="0" smtClean="0">
                <a:cs typeface="B Mitra" pitchFamily="2" charset="-78"/>
              </a:rPr>
              <a:t>                     is a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1/C</a:t>
            </a:r>
            <a:r>
              <a:rPr lang="en-GB" sz="2400" dirty="0" smtClean="0">
                <a:cs typeface="B Mitra" pitchFamily="2" charset="-78"/>
              </a:rPr>
              <a:t> of Mahalanobis distance.</a:t>
            </a:r>
          </a:p>
          <a:p>
            <a:pPr lvl="1">
              <a:buFont typeface="Wingdings" pitchFamily="2" charset="2"/>
              <a:buChar char="v"/>
            </a:pPr>
            <a:r>
              <a:rPr lang="en-GB" sz="2000" dirty="0" smtClean="0">
                <a:cs typeface="B Mitra" pitchFamily="2" charset="-78"/>
              </a:rPr>
              <a:t>Distance of each chromosome’s  fitness from average fitness.</a:t>
            </a:r>
          </a:p>
          <a:p>
            <a:pPr algn="l">
              <a:buFont typeface="Wingdings" pitchFamily="2" charset="2"/>
              <a:buChar char="v"/>
            </a:pPr>
            <a:r>
              <a:rPr lang="en-GB" sz="2400" dirty="0" smtClean="0">
                <a:cs typeface="B Mitra" pitchFamily="2" charset="-78"/>
              </a:rPr>
              <a:t>Then Expectation rate of each chromosome becomes</a:t>
            </a:r>
          </a:p>
          <a:p>
            <a:pPr algn="l">
              <a:buFont typeface="Courier New" pitchFamily="49" charset="0"/>
              <a:buChar char="o"/>
            </a:pPr>
            <a:r>
              <a:rPr lang="en-GB" sz="2400" dirty="0" smtClean="0">
                <a:cs typeface="B Mitra" pitchFamily="2" charset="-78"/>
              </a:rPr>
              <a:t>Increment of correlated axis value.</a:t>
            </a:r>
          </a:p>
          <a:p>
            <a:pPr algn="l">
              <a:buFont typeface="Wingdings" pitchFamily="2" charset="2"/>
              <a:buChar char="v"/>
            </a:pPr>
            <a:endParaRPr lang="en-GB" sz="2400" dirty="0" smtClean="0">
              <a:cs typeface="B Mitra" pitchFamily="2" charset="-78"/>
            </a:endParaRPr>
          </a:p>
          <a:p>
            <a:pPr algn="l">
              <a:buFont typeface="Wingdings" pitchFamily="2" charset="2"/>
              <a:buChar char="v"/>
            </a:pPr>
            <a:endParaRPr lang="en-GB" sz="2400" dirty="0" smtClean="0">
              <a:cs typeface="B Mitra" pitchFamily="2" charset="-78"/>
            </a:endParaRPr>
          </a:p>
          <a:p>
            <a:pPr algn="l">
              <a:buFont typeface="Wingdings" pitchFamily="2" charset="2"/>
              <a:buChar char="v"/>
            </a:pPr>
            <a:r>
              <a:rPr lang="en-GB" sz="2400" dirty="0" smtClean="0">
                <a:cs typeface="B Mitra" pitchFamily="2" charset="-78"/>
              </a:rPr>
              <a:t>Disadvantage:</a:t>
            </a:r>
          </a:p>
          <a:p>
            <a:pPr lvl="1">
              <a:buFont typeface="Wingdings" pitchFamily="2" charset="2"/>
              <a:buChar char="v"/>
            </a:pPr>
            <a:r>
              <a:rPr lang="en-GB" sz="2000" dirty="0" smtClean="0">
                <a:cs typeface="B Mitra" pitchFamily="2" charset="-78"/>
              </a:rPr>
              <a:t>Selection intensity is const.</a:t>
            </a:r>
          </a:p>
          <a:p>
            <a:pPr lvl="1">
              <a:buFont typeface="Wingdings" pitchFamily="2" charset="2"/>
              <a:buChar char="v"/>
            </a:pPr>
            <a:r>
              <a:rPr lang="en-GB" sz="2000" dirty="0" smtClean="0">
                <a:cs typeface="B Mitra" pitchFamily="2" charset="-78"/>
              </a:rPr>
              <a:t>It must change during  algorithm</a:t>
            </a:r>
          </a:p>
          <a:p>
            <a:pPr algn="l">
              <a:buNone/>
            </a:pPr>
            <a:endParaRPr lang="fa-IR" dirty="0" smtClean="0">
              <a:cs typeface="B Mitra" pitchFamily="2" charset="-78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151" y="2115820"/>
            <a:ext cx="1143599" cy="384486"/>
          </a:xfrm>
          <a:prstGeom prst="rect">
            <a:avLst/>
          </a:prstGeom>
          <a:noFill/>
        </p:spPr>
      </p:pic>
      <p:sp>
        <p:nvSpPr>
          <p:cNvPr id="13" name="Rounded Rectangular Callout 12"/>
          <p:cNvSpPr/>
          <p:nvPr/>
        </p:nvSpPr>
        <p:spPr>
          <a:xfrm>
            <a:off x="7687976" y="5442912"/>
            <a:ext cx="724830" cy="261854"/>
          </a:xfrm>
          <a:prstGeom prst="wedgeRoundRectCallout">
            <a:avLst>
              <a:gd name="adj1" fmla="val -19341"/>
              <a:gd name="adj2" fmla="val 11677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1+3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Action Button: Home 13">
            <a:hlinkClick r:id="rId4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>
                <a:cs typeface="B Titr" pitchFamily="2" charset="-78"/>
              </a:rPr>
              <a:t>انتخاب بولتزمن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انتخاب بولتزمن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شروع الگوریتم جستجو با یک فشار کم (فرصت کافی برای جستجو)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افزایش فشار انتخاب به تدریج ( افزایش سرعت رسیدن به پاسخ )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مقیاس کردن شایستگی افراد جمعیت با رابطه زیر</a:t>
            </a:r>
          </a:p>
          <a:p>
            <a:pPr lvl="1" algn="r" rtl="1">
              <a:lnSpc>
                <a:spcPct val="200000"/>
              </a:lnSpc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مانند روش ذوب شبیه سازی شده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T(t)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400" dirty="0" smtClean="0">
                <a:cs typeface="B Mitra" pitchFamily="2" charset="-78"/>
              </a:rPr>
              <a:t>نشان دهنده درجه حرارت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T(t)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400" i="1" dirty="0" smtClean="0">
                <a:cs typeface="B Mitra" pitchFamily="2" charset="-78"/>
              </a:rPr>
              <a:t>می تواند یک تابع خطی یا نمایی از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fa-IR" sz="2400" i="1" dirty="0" smtClean="0">
                <a:cs typeface="B Mitra" pitchFamily="2" charset="-78"/>
              </a:rPr>
              <a:t> باشد.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i="1" dirty="0" smtClean="0">
                <a:cs typeface="B Mitra" pitchFamily="2" charset="-78"/>
              </a:rPr>
              <a:t>درجه حرارت با </a:t>
            </a:r>
            <a:r>
              <a:rPr lang="fa-IR" sz="2400" dirty="0" smtClean="0">
                <a:cs typeface="B Mitra" pitchFamily="2" charset="-78"/>
              </a:rPr>
              <a:t>دمای بالا در ابتدا آغاز و با </a:t>
            </a:r>
            <a:r>
              <a:rPr lang="fa-IR" sz="2400" i="1" dirty="0" smtClean="0">
                <a:cs typeface="B Mitra" pitchFamily="2" charset="-78"/>
              </a:rPr>
              <a:t>گذشت</a:t>
            </a:r>
            <a:r>
              <a:rPr lang="fa-IR" i="1" dirty="0" smtClean="0">
                <a:cs typeface="B Mitra" pitchFamily="2" charset="-78"/>
              </a:rPr>
              <a:t>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fa-IR" sz="2400" i="1" dirty="0" smtClean="0">
                <a:cs typeface="B Mitra" pitchFamily="2" charset="-78"/>
              </a:rPr>
              <a:t> </a:t>
            </a:r>
            <a:r>
              <a:rPr lang="fa-IR" sz="2400" dirty="0" smtClean="0">
                <a:cs typeface="B Mitra" pitchFamily="2" charset="-78"/>
              </a:rPr>
              <a:t>کاهش می یابد.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در ابتدا فشار انتخاب کم و با گذشت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fa-IR" sz="2400" dirty="0" smtClean="0">
                <a:cs typeface="B Mitra" pitchFamily="2" charset="-78"/>
              </a:rPr>
              <a:t> بر فشار انتخاب افزوده می ‌شود</a:t>
            </a:r>
          </a:p>
          <a:p>
            <a:pPr lvl="1" algn="r" rtl="1">
              <a:buFont typeface="Courier New" pitchFamily="49" charset="0"/>
              <a:buChar char="o"/>
            </a:pPr>
            <a:endParaRPr lang="en-GB" sz="2400" dirty="0" smtClean="0">
              <a:cs typeface="B Mitra" pitchFamily="2" charset="-78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429000"/>
            <a:ext cx="3793358" cy="428628"/>
          </a:xfrm>
          <a:prstGeom prst="rect">
            <a:avLst/>
          </a:prstGeom>
          <a:noFill/>
        </p:spPr>
      </p:pic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آشنایی با روش های انتخاب رتبه ای 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</a:t>
            </a:r>
            <a:r>
              <a:rPr lang="fa-IR" sz="3200" dirty="0" smtClean="0">
                <a:cs typeface="B Titr" pitchFamily="2" charset="-78"/>
              </a:rPr>
              <a:t>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انتخاب رتبه ای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تفاوت میان مقادیر شایستگی افراد اهمیتی ندارد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صرفا رتبه هر فرد در قیاس با سایر افراد اهمیت دارد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هدف کنترل فشار انتخاب و جلوگیری از همگرایی زودرس است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دو شکل قابل پیاده سازی آن عبارتند از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رتبه بندی خطی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رتبه بندی نمایی</a:t>
            </a:r>
          </a:p>
          <a:p>
            <a:pPr lvl="2" algn="r" rtl="1">
              <a:buFont typeface="Courier New" pitchFamily="49" charset="0"/>
              <a:buChar char="o"/>
            </a:pPr>
            <a:endParaRPr lang="fa-I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endParaRPr lang="en-GB" sz="3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Action Button: Home 5">
            <a:hlinkClick r:id="" action="ppaction://noaction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رتبه بندی خطی 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رتبه بندی خطی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ابتدا افراد جمعیت بر حسب رتبه مرتب می‌شوند.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کروموزوم با بیشترین شایستگی رتبه یک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کروموزوم با کمترین شایستگی رتبه </a:t>
            </a:r>
            <a:r>
              <a:rPr lang="en-GB" sz="2000" dirty="0" smtClean="0">
                <a:cs typeface="B Mitra" pitchFamily="2" charset="-78"/>
              </a:rPr>
              <a:t>N</a:t>
            </a:r>
            <a:r>
              <a:rPr lang="fa-IR" sz="2000" dirty="0" smtClean="0">
                <a:cs typeface="B Mitra" pitchFamily="2" charset="-78"/>
              </a:rPr>
              <a:t>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نرخ احتمال انتخاب هر کروموزوم به منظور حضور در حوضچه ازدواج</a:t>
            </a:r>
          </a:p>
          <a:p>
            <a:pPr lvl="1" algn="r" rtl="1">
              <a:lnSpc>
                <a:spcPct val="200000"/>
              </a:lnSpc>
              <a:buFont typeface="Courier New" pitchFamily="49" charset="0"/>
              <a:buChar char="o"/>
            </a:pP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fa-IR" sz="2000" dirty="0" smtClean="0">
                <a:cs typeface="B Mitra" pitchFamily="2" charset="-78"/>
              </a:rPr>
              <a:t> و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GB" sz="16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fa-IR" sz="2000" dirty="0" smtClean="0">
                <a:cs typeface="B Mitra" pitchFamily="2" charset="-78"/>
              </a:rPr>
              <a:t> نرخ احتمال بیشترین و کمترین شایستگی هستند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از آنجا که جمع تمام 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000" i="1" baseline="-25000" dirty="0" smtClean="0">
                <a:cs typeface="B Mitra" pitchFamily="2" charset="-78"/>
              </a:rPr>
              <a:t>i</a:t>
            </a:r>
            <a:r>
              <a:rPr lang="fa-IR" sz="2000" dirty="0" smtClean="0">
                <a:cs typeface="B Mitra" pitchFamily="2" charset="-78"/>
              </a:rPr>
              <a:t> ها باید یک شود به راحتی نتیجه می‌ شود</a:t>
            </a:r>
          </a:p>
          <a:p>
            <a:pPr lvl="1" algn="r" rtl="1">
              <a:buFont typeface="Courier New" pitchFamily="49" charset="0"/>
              <a:buChar char="o"/>
            </a:pPr>
            <a:endParaRPr lang="fa-IR" sz="20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اگر                         نرخ انتظار کروموزوم با بیشترین شایستگی 2 و کمترین صفر است .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چرا ؟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 اگر                        نرخ انتظار برای تمام کروموزوم ها یکسان است . پایین ترین فشار انتخاب .</a:t>
            </a:r>
            <a:endParaRPr lang="en-GB" sz="2000" dirty="0" smtClean="0">
              <a:cs typeface="B Mitra" pitchFamily="2" charset="-78"/>
            </a:endParaRPr>
          </a:p>
          <a:p>
            <a:pPr lvl="1" algn="r" rtl="1">
              <a:buNone/>
            </a:pPr>
            <a:endParaRPr lang="fa-IR" sz="2400" dirty="0" smtClean="0">
              <a:cs typeface="B Mitra" pitchFamily="2" charset="-78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5162" y="3571876"/>
            <a:ext cx="2635268" cy="571504"/>
          </a:xfrm>
          <a:prstGeom prst="rect">
            <a:avLst/>
          </a:prstGeom>
          <a:noFill/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588854"/>
            <a:ext cx="1916920" cy="500066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374540"/>
            <a:ext cx="2320642" cy="697534"/>
          </a:xfrm>
          <a:prstGeom prst="rect">
            <a:avLst/>
          </a:prstGeom>
          <a:noFill/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857760"/>
            <a:ext cx="1214446" cy="480440"/>
          </a:xfrm>
          <a:prstGeom prst="rect">
            <a:avLst/>
          </a:prstGeom>
          <a:noFill/>
        </p:spPr>
      </p:pic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92908" y="5313684"/>
            <a:ext cx="1273852" cy="472770"/>
          </a:xfrm>
          <a:prstGeom prst="rect">
            <a:avLst/>
          </a:prstGeom>
          <a:noFill/>
        </p:spPr>
      </p:pic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577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رتبه بندی خطی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رتبه بندی خطی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اندازه شایستگی افراد هیچ نقشی در نرخ احتمال تخصیص یافته به آنها ندارد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به هیچ کروموزمی نرخ انتخاب چندان بزرگی داده نمی‌شود 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هنگامی که واریانس برازندگی جمعیت بالاست فشار انتخاب کنترل می‌شود.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هنگامی که واریانس برازندگی پایین است فشار انتخاب ثابت نگه داشته می‌شود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تفاضل</a:t>
            </a:r>
            <a:r>
              <a:rPr lang="fa-IR" sz="2000" dirty="0" smtClean="0">
                <a:cs typeface="B Mitra" pitchFamily="2" charset="-78"/>
              </a:rPr>
              <a:t> نرخ انتظار کروموزوم با رتبه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a-IR" sz="2000" dirty="0" smtClean="0">
                <a:cs typeface="B Mitra" pitchFamily="2" charset="-78"/>
              </a:rPr>
              <a:t> با کروموزوم با رتبه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i+1</a:t>
            </a:r>
            <a:r>
              <a:rPr lang="fa-IR" sz="2000" i="1" dirty="0" smtClean="0">
                <a:cs typeface="B Mitra" pitchFamily="2" charset="-78"/>
              </a:rPr>
              <a:t> </a:t>
            </a:r>
            <a:r>
              <a:rPr lang="fa-IR" sz="2000" dirty="0" smtClean="0">
                <a:cs typeface="B Mitra" pitchFamily="2" charset="-78"/>
              </a:rPr>
              <a:t>مستقل از 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a-IR" sz="2000" dirty="0" smtClean="0">
                <a:cs typeface="B Mitra" pitchFamily="2" charset="-78"/>
              </a:rPr>
              <a:t> و دفعات تکرار الگوریتم است 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چرا ؟ اثبات کنید .</a:t>
            </a:r>
          </a:p>
          <a:p>
            <a:pPr algn="r" rtl="1">
              <a:buNone/>
            </a:pPr>
            <a:endParaRPr lang="fa-IR" sz="2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endParaRPr lang="fa-IR" sz="20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endParaRPr lang="fa-IR" sz="2000" dirty="0" smtClean="0">
              <a:cs typeface="B Mitra" pitchFamily="2" charset="-78"/>
            </a:endParaRPr>
          </a:p>
          <a:p>
            <a:pPr algn="r" rtl="1"/>
            <a:endParaRPr lang="en-GB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رتبه بندی نمایی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رتبه بندی نمایی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مانند رتبه بندی خطی مرتب و رتبه بین </a:t>
            </a:r>
            <a:r>
              <a:rPr lang="en-GB" sz="2000" dirty="0" smtClean="0">
                <a:cs typeface="B Mitra" pitchFamily="2" charset="-78"/>
              </a:rPr>
              <a:t>1</a:t>
            </a:r>
            <a:r>
              <a:rPr lang="fa-IR" sz="2000" dirty="0" smtClean="0">
                <a:cs typeface="B Mitra" pitchFamily="2" charset="-78"/>
              </a:rPr>
              <a:t> تا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000" dirty="0" smtClean="0">
                <a:cs typeface="B Mitra" pitchFamily="2" charset="-78"/>
              </a:rPr>
              <a:t> </a:t>
            </a:r>
            <a:r>
              <a:rPr lang="fa-IR" sz="2000" dirty="0" smtClean="0">
                <a:cs typeface="B Mitra" pitchFamily="2" charset="-78"/>
              </a:rPr>
              <a:t> به کروموزوم ها تخصیص داده می 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سپس به هر یک از کروموزومها نرخ احتمالی بر اساس رابطه زیر تخصیص می یابد.</a:t>
            </a:r>
          </a:p>
          <a:p>
            <a:pPr lvl="1" algn="r" rtl="1">
              <a:buFont typeface="Courier New" pitchFamily="49" charset="0"/>
              <a:buChar char="o"/>
            </a:pPr>
            <a:endParaRPr lang="fa-IR" sz="20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می‌توان تصور کرد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a-IR" sz="2000" dirty="0" smtClean="0">
                <a:cs typeface="B Mitra" pitchFamily="2" charset="-78"/>
              </a:rPr>
              <a:t> تعداد آزمایشات برنولی تا رسیدن به اولین موفقیت است 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موفقیت انتخاب کروموزوم با بیشترین شایستگی است که احتمال آن در هر آزمایش مستقل </a:t>
            </a:r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fa-IR" sz="2000" dirty="0" smtClean="0">
                <a:cs typeface="B Mitra" pitchFamily="2" charset="-78"/>
              </a:rPr>
              <a:t> است 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می توان مقدار احتمال </a:t>
            </a:r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fa-IR" sz="2000" dirty="0" smtClean="0">
                <a:cs typeface="B Mitra" pitchFamily="2" charset="-78"/>
              </a:rPr>
              <a:t> را به راحتی به عنوان یک پارامتر برای این روش تعیین نمود.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مانند قبل اندازه شایستگی افراد (در رتبه فعلی) هیچ نقشی در نرخ احتمال تخصیص یافته به آنها ندارد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نسبت نرخ انتظار کروموزوم با رتبه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a-IR" sz="2000" dirty="0" smtClean="0">
                <a:cs typeface="B Mitra" pitchFamily="2" charset="-78"/>
              </a:rPr>
              <a:t> با کروموزوم با رتبه </a:t>
            </a:r>
            <a:r>
              <a:rPr lang="en-GB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fa-IR" sz="2000" i="1" dirty="0" smtClean="0">
                <a:cs typeface="B Mitra" pitchFamily="2" charset="-78"/>
              </a:rPr>
              <a:t> </a:t>
            </a:r>
            <a:r>
              <a:rPr lang="fa-IR" sz="2000" dirty="0" smtClean="0">
                <a:cs typeface="B Mitra" pitchFamily="2" charset="-78"/>
              </a:rPr>
              <a:t>مستقل از </a:t>
            </a:r>
            <a:r>
              <a:rPr lang="fa-IR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a-IR" sz="2000" dirty="0" smtClean="0">
                <a:cs typeface="B Mitra" pitchFamily="2" charset="-78"/>
              </a:rPr>
              <a:t> و دفعات تکرار الگوریتم است 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چرا ؟ اثبات کنید .</a:t>
            </a:r>
          </a:p>
          <a:p>
            <a:pPr algn="r" rtl="1">
              <a:buNone/>
            </a:pPr>
            <a:endParaRPr lang="fa-IR" sz="2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endParaRPr lang="fa-IR" sz="20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endParaRPr lang="fa-IR" sz="2000" dirty="0" smtClean="0">
              <a:cs typeface="B Mitra" pitchFamily="2" charset="-78"/>
            </a:endParaRPr>
          </a:p>
          <a:p>
            <a:pPr algn="r" rtl="1"/>
            <a:endParaRPr lang="en-GB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2207" y="2871144"/>
            <a:ext cx="1982405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" action="ppaction://hlinkshowjump?jump=nextslide"/>
          </p:cNvPr>
          <p:cNvSpPr/>
          <p:nvPr/>
        </p:nvSpPr>
        <p:spPr>
          <a:xfrm>
            <a:off x="1071538" y="5194050"/>
            <a:ext cx="73581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برای انتخاب کروموزوم ها از شیوه چرخ گردان یا نمونه برداری عمومی اتفاقی </a:t>
            </a:r>
            <a:r>
              <a:rPr lang="en-GB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</a:t>
            </a:r>
            <a:r>
              <a:rPr lang="fa-IR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استفاده کرد</a:t>
            </a:r>
            <a:endParaRPr lang="en-GB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200" dirty="0" smtClean="0">
                <a:cs typeface="B Titr" pitchFamily="2" charset="-78"/>
              </a:rPr>
              <a:t>عیب رتبه بندی</a:t>
            </a:r>
            <a:r>
              <a:rPr lang="fa-IR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دو عیب روش های رتبه بندی بطور کلی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پارامترهای این روشها توسط کاربر تعیین می‌شود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به اختلاف شایستگی کروموزوم ها اهمیتی داده نمی‌شود</a:t>
            </a:r>
          </a:p>
          <a:p>
            <a:pPr algn="r" rtl="1">
              <a:buFont typeface="Courier New" pitchFamily="49" charset="0"/>
              <a:buChar char="o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سوال :</a:t>
            </a:r>
          </a:p>
          <a:p>
            <a:pPr algn="r" rtl="1">
              <a:buNone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دو روش رتبه بندی و در سه روش مقیاس کردن که تا کنون بحث شد</a:t>
            </a:r>
          </a:p>
          <a:p>
            <a:pPr algn="r" rtl="1">
              <a:buNone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بعد از محاسبه نرخ احتمال مشارکت هر کروموزوم در تولید نسل آتی چه باید کرد ؟</a:t>
            </a:r>
          </a:p>
          <a:p>
            <a:pPr lvl="2" algn="r" rtl="1">
              <a:buFont typeface="Courier New" pitchFamily="49" charset="0"/>
              <a:buChar char="o"/>
            </a:pPr>
            <a:endParaRPr lang="fa-IR" dirty="0" smtClean="0">
              <a:cs typeface="B Mitra" pitchFamily="2" charset="-78"/>
            </a:endParaRPr>
          </a:p>
          <a:p>
            <a:pPr lvl="1" algn="r" rtl="1">
              <a:buNone/>
            </a:pPr>
            <a:endParaRPr lang="en-GB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7786710" y="4643446"/>
            <a:ext cx="571504" cy="357190"/>
          </a:xfrm>
          <a:prstGeom prst="roundRect">
            <a:avLst>
              <a:gd name="adj" fmla="val 2771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marL="0" lvl="1" algn="r" rtl="1">
              <a:buNone/>
            </a:pPr>
            <a:r>
              <a:rPr lang="fa-I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پاسخ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انتخاب تورنمنت 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dirty="0" smtClean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کنترل فشار انتخاب ,مستقل از اندازه شایستگی مانند روش انتخاب رتبه‌ای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از نظر پیچیدگی محاسباتی بسیار کم هزینه تر  از سایر روش ها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برای انتخاب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a-IR" sz="2400" dirty="0" smtClean="0">
                <a:cs typeface="B Mitra" pitchFamily="2" charset="-78"/>
              </a:rPr>
              <a:t> کروموزوم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a-IR" sz="2400" dirty="0" smtClean="0">
                <a:cs typeface="B Mitra" pitchFamily="2" charset="-78"/>
              </a:rPr>
              <a:t> بار مراحل زیر انجام می‌گیرد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تعداد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r>
              <a:rPr lang="fa-IR" sz="2000" dirty="0" smtClean="0">
                <a:cs typeface="B Mitra" pitchFamily="2" charset="-78"/>
              </a:rPr>
              <a:t> کروموزوم (اندازه تورنمنت) بصورت اتفاقی از جمعیت خارج شده .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کپی بهترین آنها به حوضچه تزویج منتقل می‌شود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کم ترین فشار انتخاب برای حالت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K=2</a:t>
            </a:r>
            <a:r>
              <a:rPr lang="fa-IR" sz="2400" dirty="0" smtClean="0">
                <a:cs typeface="B Mitra" pitchFamily="2" charset="-78"/>
              </a:rPr>
              <a:t> یعنی تورنمنت باینری می باشد .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در تورنمنت باینری نرخ انتظار شایسته ترین کروموزوم 2 است. </a:t>
            </a:r>
            <a:r>
              <a:rPr lang="fa-I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چرا</a:t>
            </a:r>
            <a:r>
              <a:rPr lang="fa-IR" sz="2400" dirty="0" smtClean="0">
                <a:cs typeface="B Mitra" pitchFamily="2" charset="-78"/>
              </a:rPr>
              <a:t> ؟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با افزایش مقدار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r>
              <a:rPr lang="fa-IR" sz="2400" dirty="0" smtClean="0">
                <a:cs typeface="B Mitra" pitchFamily="2" charset="-78"/>
              </a:rPr>
              <a:t> فشار انتخاب افزایش می‌یابد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در ادامه یک روش برای انتخاب تورنمنت باینری </a:t>
            </a:r>
            <a:r>
              <a:rPr lang="fa-IR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با استفاده از تابع بولتزمن </a:t>
            </a:r>
            <a:r>
              <a:rPr lang="fa-IR" sz="2400" dirty="0" smtClean="0">
                <a:cs typeface="B Mitra" pitchFamily="2" charset="-78"/>
              </a:rPr>
              <a:t>خواهیم دید</a:t>
            </a:r>
          </a:p>
          <a:p>
            <a:pPr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577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577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انتخاب تورنمنت 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باینری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کروموزوم های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000" dirty="0" smtClean="0">
                <a:cs typeface="B Mitra" pitchFamily="2" charset="-78"/>
              </a:rPr>
              <a:t>و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GB" sz="16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000" dirty="0" smtClean="0">
                <a:cs typeface="B Mitra" pitchFamily="2" charset="-78"/>
              </a:rPr>
              <a:t> به صورت تصادفی از جمعیت انتخاب می شوند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کروموزوم برنده توسط رابطه روبرو مشخص می شود</a:t>
            </a:r>
          </a:p>
          <a:p>
            <a:pPr algn="r" rtl="1">
              <a:buFont typeface="Wingdings" pitchFamily="2" charset="2"/>
              <a:buChar char="v"/>
            </a:pP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rand</a:t>
            </a:r>
            <a:r>
              <a:rPr lang="fa-IR" sz="2000" dirty="0" smtClean="0">
                <a:cs typeface="B Mitra" pitchFamily="2" charset="-78"/>
              </a:rPr>
              <a:t> یک عدد تصادفی بین صفر و یک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مقدار اولیه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T(t)</a:t>
            </a:r>
            <a:r>
              <a:rPr lang="en-GB" sz="2000" dirty="0" smtClean="0">
                <a:cs typeface="B Mitra" pitchFamily="2" charset="-78"/>
              </a:rPr>
              <a:t> </a:t>
            </a:r>
            <a:r>
              <a:rPr lang="fa-IR" sz="2000" dirty="0" smtClean="0">
                <a:cs typeface="B Mitra" pitchFamily="2" charset="-78"/>
              </a:rPr>
              <a:t> بزرگ است و رفته رفته کاهش می‌یابد پس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cs typeface="B Mitra" pitchFamily="2" charset="-78"/>
              </a:rPr>
              <a:t>با کاهش دما شانس انتخاب </a:t>
            </a:r>
            <a:r>
              <a:rPr lang="fa-IR" sz="2000" dirty="0" smtClean="0">
                <a:cs typeface="B Mitra" pitchFamily="2" charset="-78"/>
              </a:rPr>
              <a:t>کروموزوم</a:t>
            </a:r>
            <a:r>
              <a:rPr lang="fa-IR" sz="1800" dirty="0" smtClean="0">
                <a:cs typeface="B Mitra" pitchFamily="2" charset="-78"/>
              </a:rPr>
              <a:t> های ضعیف تر کمتر می‌گردد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600" dirty="0" smtClean="0">
                <a:cs typeface="B Mitra" pitchFamily="2" charset="-78"/>
              </a:rPr>
              <a:t>الگوریتم با فشار انتخاب کم جستجو را آغاز کرده و به تدریج این فشار افزایش می‌یابد.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سمت راست نامساوی یک تابع سیگموئید است به مرکز </a:t>
            </a:r>
            <a:r>
              <a:rPr lang="fa-IR" sz="2000" baseline="-25000" dirty="0" smtClean="0">
                <a:cs typeface="B Mitra" pitchFamily="2" charset="-78"/>
              </a:rPr>
              <a:t>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fit</a:t>
            </a:r>
            <a:r>
              <a:rPr lang="en-GB" sz="16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</a:t>
            </a:r>
            <a:r>
              <a:rPr lang="fa-IR" sz="2800" i="1" dirty="0" smtClean="0">
                <a:cs typeface="B Mitra" pitchFamily="2" charset="-78"/>
              </a:rPr>
              <a:t>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cs typeface="B Mitra" pitchFamily="2" charset="-78"/>
              </a:rPr>
              <a:t>مقدار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fa-IR" sz="1800" dirty="0" smtClean="0">
                <a:cs typeface="B Mitra" pitchFamily="2" charset="-78"/>
              </a:rPr>
              <a:t> بزرگ انتقال تابع از  صفر به یک بصورت نرم  است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cs typeface="B Mitra" pitchFamily="2" charset="-78"/>
              </a:rPr>
              <a:t>مقدار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fa-IR" sz="1800" dirty="0" smtClean="0">
                <a:cs typeface="B Mitra" pitchFamily="2" charset="-78"/>
              </a:rPr>
              <a:t> کوچک انتقال تابع از صفر به یک بصورت سریع است.</a:t>
            </a:r>
          </a:p>
          <a:p>
            <a:pPr lvl="1" algn="r" rtl="1">
              <a:buFont typeface="Wingdings" pitchFamily="2" charset="2"/>
              <a:buChar char="v"/>
            </a:pPr>
            <a:endParaRPr lang="fa-IR" sz="1600" dirty="0" smtClean="0">
              <a:cs typeface="B Mitra" pitchFamily="2" charset="-78"/>
            </a:endParaRPr>
          </a:p>
          <a:p>
            <a:pPr algn="r" rtl="1">
              <a:buNone/>
            </a:pPr>
            <a:r>
              <a:rPr lang="fa-IR" sz="2600" dirty="0" smtClean="0">
                <a:cs typeface="B Mitra" pitchFamily="2" charset="-78"/>
              </a:rPr>
              <a:t> </a:t>
            </a:r>
          </a:p>
          <a:p>
            <a:pPr algn="r" rtl="1">
              <a:buNone/>
            </a:pPr>
            <a:endParaRPr lang="en-GB" sz="2400" dirty="0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577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285720" y="25717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428593" y="1639041"/>
            <a:ext cx="2736191" cy="1218455"/>
            <a:chOff x="428593" y="1806973"/>
            <a:chExt cx="2736191" cy="1218455"/>
          </a:xfrm>
        </p:grpSpPr>
        <p:pic>
          <p:nvPicPr>
            <p:cNvPr id="48133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9049" y="2758762"/>
              <a:ext cx="1053333" cy="266666"/>
            </a:xfrm>
            <a:prstGeom prst="rect">
              <a:avLst/>
            </a:prstGeom>
            <a:noFill/>
          </p:spPr>
        </p:pic>
        <p:pic>
          <p:nvPicPr>
            <p:cNvPr id="48135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8593" y="1806973"/>
              <a:ext cx="2736191" cy="693333"/>
            </a:xfrm>
            <a:prstGeom prst="rect">
              <a:avLst/>
            </a:prstGeom>
            <a:noFill/>
          </p:spPr>
        </p:pic>
        <p:pic>
          <p:nvPicPr>
            <p:cNvPr id="48137" name="Picture 9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19126" y="2395563"/>
              <a:ext cx="569524" cy="247619"/>
            </a:xfrm>
            <a:prstGeom prst="rect">
              <a:avLst/>
            </a:prstGeom>
            <a:noFill/>
          </p:spPr>
        </p:pic>
      </p:grpSp>
      <p:pic>
        <p:nvPicPr>
          <p:cNvPr id="48142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692" y="3714752"/>
            <a:ext cx="36957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43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714752"/>
            <a:ext cx="36957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Rounded Rectangle 26"/>
          <p:cNvSpPr/>
          <p:nvPr/>
        </p:nvSpPr>
        <p:spPr>
          <a:xfrm>
            <a:off x="7429520" y="5000636"/>
            <a:ext cx="714380" cy="28575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T=1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429520" y="5429264"/>
            <a:ext cx="714380" cy="28575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T=1/2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9" name="Action Button: Home 28">
            <a:hlinkClick r:id="rId7" action="ppaction://hlinksldjump" highlightClick="1"/>
          </p:cNvPr>
          <p:cNvSpPr/>
          <p:nvPr/>
        </p:nvSpPr>
        <p:spPr>
          <a:xfrm>
            <a:off x="7643834" y="6000768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173"/>
          </a:xfrm>
        </p:spPr>
        <p:txBody>
          <a:bodyPr>
            <a:normAutofit/>
          </a:bodyPr>
          <a:lstStyle/>
          <a:p>
            <a:r>
              <a:rPr lang="fa-IR" sz="3200" b="1" dirty="0" smtClean="0">
                <a:cs typeface="B Titr" pitchFamily="2" charset="-78"/>
              </a:rPr>
              <a:t>فهرست</a:t>
            </a:r>
            <a:endParaRPr lang="en-GB" sz="3200" b="1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64390"/>
            <a:ext cx="8229600" cy="5411429"/>
          </a:xfrm>
        </p:spPr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  <a:hlinkClick r:id="rId2" action="ppaction://hlinksldjump"/>
              </a:rPr>
              <a:t> </a:t>
            </a:r>
            <a:r>
              <a:rPr lang="fa-IR" sz="2800" dirty="0" smtClean="0">
                <a:cs typeface="B Mitra" pitchFamily="2" charset="-78"/>
                <a:hlinkClick r:id="rId2" action="ppaction://hlinksldjump">
                  <a:snd r:embed="rId3" name="click.wav"/>
                </a:hlinkClick>
              </a:rPr>
              <a:t>آشنایی</a:t>
            </a:r>
            <a:r>
              <a:rPr lang="fa-IR" dirty="0" smtClean="0">
                <a:cs typeface="B Mitra" pitchFamily="2" charset="-78"/>
                <a:hlinkClick r:id="rId2" action="ppaction://hlinksldjump">
                  <a:snd r:embed="rId3" name="click.wav"/>
                </a:hlinkClick>
              </a:rPr>
              <a:t> با مفاهیم 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  <a:hlinkClick r:id="rId2" action="ppaction://hlinksldjump">
                  <a:snd r:embed="rId3" name="click.wav"/>
                </a:hlinkClick>
              </a:rPr>
              <a:t> </a:t>
            </a:r>
            <a:r>
              <a:rPr lang="fa-IR" sz="2800" dirty="0" smtClean="0">
                <a:cs typeface="B Mitra" pitchFamily="2" charset="-78"/>
                <a:hlinkClick r:id="rId4" action="ppaction://hlinksldjump">
                  <a:snd r:embed="rId3" name="click.wav"/>
                </a:hlinkClick>
              </a:rPr>
              <a:t>عملگرهای انتخاب</a:t>
            </a:r>
            <a:endParaRPr lang="fa-IR" sz="2800" dirty="0" smtClean="0">
              <a:cs typeface="B Mitra" pitchFamily="2" charset="-78"/>
              <a:hlinkClick r:id="rId2" action="ppaction://hlinksldjump">
                <a:snd r:embed="rId3" name="click.wav"/>
              </a:hlinkClick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  <a:hlinkClick r:id="rId5" action="ppaction://hlinksldjump">
                  <a:snd r:embed="rId3" name="click.wav"/>
                </a:hlinkClick>
              </a:rPr>
              <a:t> نگاهی </a:t>
            </a:r>
            <a:r>
              <a:rPr lang="fa-IR" sz="2800" dirty="0">
                <a:cs typeface="B Mitra" pitchFamily="2" charset="-78"/>
                <a:hlinkClick r:id="rId5" action="ppaction://hlinksldjump">
                  <a:snd r:embed="rId3" name="click.wav"/>
                </a:hlinkClick>
              </a:rPr>
              <a:t>عمیق تر به کاوش و بهره گیری </a:t>
            </a:r>
            <a:r>
              <a:rPr lang="fa-IR" sz="2800" dirty="0" smtClean="0">
                <a:cs typeface="B Mitra" pitchFamily="2" charset="-78"/>
                <a:hlinkClick r:id="rId5" action="ppaction://hlinksldjump">
                  <a:snd r:embed="rId3" name="click.wav"/>
                </a:hlinkClick>
              </a:rPr>
              <a:t>(</a:t>
            </a:r>
            <a:r>
              <a:rPr lang="en-GB" sz="2400" b="1" dirty="0" smtClean="0">
                <a:cs typeface="B Mitra" pitchFamily="2" charset="-78"/>
                <a:hlinkClick r:id="rId5" action="ppaction://hlinksldjump">
                  <a:snd r:embed="rId3" name="click.wav"/>
                </a:hlinkClick>
              </a:rPr>
              <a:t>Exploitation vs. Exploration</a:t>
            </a:r>
            <a:r>
              <a:rPr lang="fa-IR" sz="2400" dirty="0" smtClean="0">
                <a:cs typeface="B Mitra" pitchFamily="2" charset="-78"/>
                <a:hlinkClick r:id="rId5" action="ppaction://hlinksldjump">
                  <a:snd r:embed="rId3" name="click.wav"/>
                </a:hlinkClick>
              </a:rPr>
              <a:t>)</a:t>
            </a:r>
            <a:endParaRPr lang="fa-IR" sz="2400" dirty="0" smtClean="0">
              <a:cs typeface="B Mitra" pitchFamily="2" charset="-78"/>
              <a:hlinkClick r:id="rId2" action="ppaction://hlinksldjump">
                <a:snd r:embed="rId3" name="click.wav"/>
              </a:hlinkClick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  <a:hlinkClick r:id="rId6" action="ppaction://hlinksldjump">
                  <a:snd r:embed="rId3" name="click.wav"/>
                </a:hlinkClick>
              </a:rPr>
              <a:t> عملگر </a:t>
            </a:r>
            <a:r>
              <a:rPr lang="fa-IR" sz="2800" dirty="0">
                <a:cs typeface="B Mitra" pitchFamily="2" charset="-78"/>
                <a:hlinkClick r:id="rId6" action="ppaction://hlinksldjump">
                  <a:snd r:embed="rId3" name="click.wav"/>
                </a:hlinkClick>
              </a:rPr>
              <a:t>همبری</a:t>
            </a:r>
            <a:endParaRPr lang="fa-IR" sz="2800" dirty="0">
              <a:cs typeface="B Mitra" pitchFamily="2" charset="-78"/>
              <a:hlinkClick r:id="rId2" action="ppaction://hlinksldjump">
                <a:snd r:embed="rId3" name="click.wav"/>
              </a:hlinkClick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  <a:hlinkClick r:id="rId7" action="ppaction://hlinksldjump">
                  <a:snd r:embed="rId3" name="click.wav"/>
                </a:hlinkClick>
              </a:rPr>
              <a:t> عملگرهای </a:t>
            </a:r>
            <a:r>
              <a:rPr lang="fa-IR" sz="2800" dirty="0">
                <a:cs typeface="B Mitra" pitchFamily="2" charset="-78"/>
                <a:hlinkClick r:id="rId7" action="ppaction://hlinksldjump">
                  <a:snd r:embed="rId3" name="click.wav"/>
                </a:hlinkClick>
              </a:rPr>
              <a:t>جهش در الگوریتم وراثتی حقیقی </a:t>
            </a:r>
            <a:endParaRPr lang="fa-IR" sz="2800" dirty="0">
              <a:cs typeface="B Mitra" pitchFamily="2" charset="-78"/>
              <a:hlinkClick r:id="rId2" action="ppaction://hlinksldjump">
                <a:snd r:embed="rId3" name="click.wav"/>
              </a:hlinkClick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  <a:hlinkClick r:id="rId8" action="ppaction://hlinksldjump">
                  <a:snd r:embed="rId3" name="click.wav"/>
                </a:hlinkClick>
              </a:rPr>
              <a:t> روشهای </a:t>
            </a:r>
            <a:r>
              <a:rPr lang="fa-IR" sz="2800" dirty="0">
                <a:cs typeface="B Mitra" pitchFamily="2" charset="-78"/>
                <a:hlinkClick r:id="rId8" action="ppaction://hlinksldjump">
                  <a:snd r:embed="rId3" name="click.wav"/>
                </a:hlinkClick>
              </a:rPr>
              <a:t>جایگزینی (انتخاب نسل بعد)</a:t>
            </a:r>
            <a:endParaRPr lang="fa-IR" sz="2800" dirty="0">
              <a:cs typeface="B Mitra" pitchFamily="2" charset="-78"/>
              <a:hlinkClick r:id="rId2" action="ppaction://hlinksldjump">
                <a:snd r:embed="rId3" name="click.wav"/>
              </a:hlinkClick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  <a:hlinkClick r:id="rId9" action="ppaction://hlinksldjump">
                  <a:snd r:embed="rId3" name="click.wav"/>
                </a:hlinkClick>
              </a:rPr>
              <a:t> حل </a:t>
            </a:r>
            <a:r>
              <a:rPr lang="fa-IR" sz="2800" dirty="0">
                <a:cs typeface="B Mitra" pitchFamily="2" charset="-78"/>
                <a:hlinkClick r:id="rId9" action="ppaction://hlinksldjump">
                  <a:snd r:embed="rId3" name="click.wav"/>
                </a:hlinkClick>
              </a:rPr>
              <a:t>مسایل چند مدی با الگوریتم وراثتی</a:t>
            </a:r>
            <a:endParaRPr lang="fa-IR" sz="2800" dirty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8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8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800" dirty="0">
              <a:cs typeface="B Mitra" pitchFamily="2" charset="-78"/>
            </a:endParaRPr>
          </a:p>
          <a:p>
            <a:pPr lvl="2" algn="r" rtl="1">
              <a:buNone/>
            </a:pPr>
            <a:endParaRPr lang="en-GB" sz="2800" dirty="0"/>
          </a:p>
        </p:txBody>
      </p:sp>
      <p:sp>
        <p:nvSpPr>
          <p:cNvPr id="5" name="Rounded Rectangle 4"/>
          <p:cNvSpPr/>
          <p:nvPr/>
        </p:nvSpPr>
        <p:spPr>
          <a:xfrm>
            <a:off x="2285984" y="5929330"/>
            <a:ext cx="44291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b="1" dirty="0" smtClean="0">
                <a:cs typeface="B Titr" pitchFamily="2" charset="-78"/>
                <a:sym typeface="Wingdings" pitchFamily="2" charset="2"/>
              </a:rPr>
              <a:t>معنی علامت  </a:t>
            </a:r>
            <a:r>
              <a:rPr lang="en-GB" b="1" dirty="0" smtClean="0">
                <a:cs typeface="B Titr" pitchFamily="2" charset="-78"/>
                <a:sym typeface="Wingdings" pitchFamily="2" charset="2"/>
              </a:rPr>
              <a:t>   :</a:t>
            </a:r>
            <a:r>
              <a:rPr lang="fa-IR" b="1" dirty="0" smtClean="0">
                <a:cs typeface="B Titr" pitchFamily="2" charset="-78"/>
                <a:sym typeface="Wingdings" pitchFamily="2" charset="2"/>
              </a:rPr>
              <a:t>ادامه بحث در اسلاید بعدی</a:t>
            </a:r>
            <a:endParaRPr lang="en-GB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sz="3600" dirty="0" smtClean="0">
                <a:cs typeface="B Titr" pitchFamily="2" charset="-78"/>
              </a:rPr>
              <a:t>نگاهی عمیق تر به کاوش و بهره گیری</a:t>
            </a:r>
            <a:r>
              <a:rPr lang="fa-IR" sz="3600" b="1" dirty="0" smtClean="0">
                <a:cs typeface="B Titr" pitchFamily="2" charset="-78"/>
                <a:sym typeface="Wingdings" pitchFamily="2" charset="2"/>
              </a:rPr>
              <a:t> </a:t>
            </a:r>
            <a:r>
              <a:rPr lang="fa-IR" sz="3600" dirty="0" smtClean="0">
                <a:cs typeface="B Titr" pitchFamily="2" charset="-78"/>
              </a:rPr>
              <a:t/>
            </a:r>
            <a:br>
              <a:rPr lang="fa-IR" sz="3600" dirty="0" smtClean="0">
                <a:cs typeface="B Titr" pitchFamily="2" charset="-78"/>
              </a:rPr>
            </a:br>
            <a:r>
              <a:rPr lang="fa-IR" sz="3600" dirty="0" smtClean="0">
                <a:cs typeface="B Mitra" pitchFamily="2" charset="-78"/>
              </a:rPr>
              <a:t> (</a:t>
            </a:r>
            <a:r>
              <a:rPr lang="en-GB" sz="3200" b="1" dirty="0" smtClean="0">
                <a:cs typeface="B Mitra" pitchFamily="2" charset="-78"/>
              </a:rPr>
              <a:t>Exploitation vs. Exploration</a:t>
            </a:r>
            <a:r>
              <a:rPr lang="fa-IR" sz="3200" dirty="0" smtClean="0">
                <a:cs typeface="B Mitra" pitchFamily="2" charset="-78"/>
              </a:rPr>
              <a:t>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در صورتیکه تنوع ژن و کروموزوم در جمعیت وجود</a:t>
            </a:r>
            <a:r>
              <a:rPr lang="fa-IR" sz="2800" b="1" dirty="0" smtClean="0">
                <a:cs typeface="B Mitra" pitchFamily="2" charset="-78"/>
              </a:rPr>
              <a:t> </a:t>
            </a:r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داشته</a:t>
            </a:r>
            <a:r>
              <a:rPr lang="fa-IR" sz="2800" b="1" dirty="0" smtClean="0">
                <a:cs typeface="B Mitra" pitchFamily="2" charset="-78"/>
              </a:rPr>
              <a:t> </a:t>
            </a:r>
            <a:r>
              <a:rPr lang="fa-IR" sz="2800" dirty="0" smtClean="0">
                <a:cs typeface="B Mitra" pitchFamily="2" charset="-78"/>
              </a:rPr>
              <a:t>باشد </a:t>
            </a:r>
          </a:p>
          <a:p>
            <a:pPr lvl="1" algn="r" rtl="1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ایجاد نقاط جدید با به اشتراک گذاشتن اطلاعات دو کروموزوم یعنی عملگر همبری</a:t>
            </a:r>
          </a:p>
          <a:p>
            <a:pPr lvl="1" algn="r" rtl="1">
              <a:buNone/>
            </a:pPr>
            <a:r>
              <a:rPr lang="fa-IR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توانایی کاوش یک الگوریتم تحت تاثیر عملگر همبری است</a:t>
            </a:r>
            <a:endParaRPr lang="fa-IR" sz="2400" dirty="0" smtClean="0">
              <a:cs typeface="B Mitra" pitchFamily="2" charset="-78"/>
            </a:endParaRPr>
          </a:p>
          <a:p>
            <a:pPr lvl="1" algn="r" rtl="1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عملگر جهش با تغییرات کم و یا جزئی پیرامون جواب به جستجو می پردازد .</a:t>
            </a:r>
          </a:p>
          <a:p>
            <a:pPr lvl="1" algn="r" rtl="1">
              <a:buNone/>
            </a:pPr>
            <a:r>
              <a:rPr lang="fa-IR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توانایی بهره‌گیری یک الگوریتم تحت تاثیر عملگر جهش است</a:t>
            </a:r>
            <a:endParaRPr lang="fa-IR" sz="2800" dirty="0" smtClean="0">
              <a:cs typeface="B Mitra" pitchFamily="2" charset="-78"/>
            </a:endParaRPr>
          </a:p>
          <a:p>
            <a:pPr lvl="1" algn="r" rtl="1">
              <a:lnSpc>
                <a:spcPct val="200000"/>
              </a:lnSpc>
              <a:buNone/>
            </a:pPr>
            <a:r>
              <a:rPr lang="fa-IR" dirty="0" smtClean="0">
                <a:cs typeface="B Mitra" pitchFamily="2" charset="-78"/>
              </a:rPr>
              <a:t>عملگر انتخاب با کنترل فشار نقش بسزایی در توانایی کاوش و بهره‌گیری دارد</a:t>
            </a:r>
          </a:p>
          <a:p>
            <a:pPr algn="r" rtl="1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sz="3600" dirty="0" smtClean="0">
                <a:cs typeface="B Titr" pitchFamily="2" charset="-78"/>
              </a:rPr>
              <a:t>نگاهی عمیق تر به کاوش و بهره گیری</a:t>
            </a:r>
            <a:r>
              <a:rPr lang="fa-IR" sz="3600" b="1" dirty="0" smtClean="0">
                <a:cs typeface="B Titr" pitchFamily="2" charset="-78"/>
                <a:sym typeface="Wingdings" pitchFamily="2" charset="2"/>
              </a:rPr>
              <a:t> </a:t>
            </a:r>
            <a:r>
              <a:rPr lang="fa-IR" sz="3600" dirty="0" smtClean="0">
                <a:cs typeface="B Titr" pitchFamily="2" charset="-78"/>
              </a:rPr>
              <a:t/>
            </a:r>
            <a:br>
              <a:rPr lang="fa-IR" sz="3600" dirty="0" smtClean="0">
                <a:cs typeface="B Titr" pitchFamily="2" charset="-78"/>
              </a:rPr>
            </a:br>
            <a:r>
              <a:rPr lang="fa-IR" sz="3600" dirty="0" smtClean="0">
                <a:cs typeface="B Mitra" pitchFamily="2" charset="-78"/>
              </a:rPr>
              <a:t> (</a:t>
            </a:r>
            <a:r>
              <a:rPr lang="en-GB" sz="3200" b="1" dirty="0" smtClean="0">
                <a:cs typeface="B Mitra" pitchFamily="2" charset="-78"/>
              </a:rPr>
              <a:t>Exploitation vs. Exploration</a:t>
            </a:r>
            <a:r>
              <a:rPr lang="fa-IR" sz="3200" dirty="0" smtClean="0">
                <a:cs typeface="B Mitra" pitchFamily="2" charset="-78"/>
              </a:rPr>
              <a:t>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در صورتیکه تنوع ژن و کروموزوم در جمعیت وجود </a:t>
            </a:r>
            <a:r>
              <a:rPr lang="fa-IR" sz="2800" u="sng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نداشته</a:t>
            </a:r>
            <a:r>
              <a:rPr lang="fa-IR" sz="2800" dirty="0" smtClean="0">
                <a:cs typeface="B Mitra" pitchFamily="2" charset="-78"/>
              </a:rPr>
              <a:t> باشد </a:t>
            </a:r>
          </a:p>
          <a:p>
            <a:pPr lvl="1" algn="r" rtl="1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فرزندان تولید شده توسط عملگر همبری اختلاف چندانی با والدین ندارند.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 نقش عملگر همبری عوض می شود  </a:t>
            </a:r>
          </a:p>
          <a:p>
            <a:pPr lvl="1" algn="r" rtl="1">
              <a:buNone/>
            </a:pPr>
            <a:r>
              <a:rPr lang="fa-IR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عملگر همبری باعث افزایش توانایی بهره گیری الگوریتم می‌شود</a:t>
            </a:r>
            <a:endParaRPr lang="fa-IR" sz="2400" dirty="0" smtClean="0">
              <a:cs typeface="B Mitra" pitchFamily="2" charset="-78"/>
            </a:endParaRPr>
          </a:p>
          <a:p>
            <a:pPr lvl="1" algn="r" rtl="1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اعمال عملگر جهش با نرخ مناسب باعث تنوع در جمعیت خواهد شد </a:t>
            </a:r>
          </a:p>
          <a:p>
            <a:pPr lvl="1" algn="r" rtl="1">
              <a:buNone/>
            </a:pPr>
            <a:r>
              <a:rPr lang="fa-IR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عملگر جهش موجبات افزایش توانایی کاوش الگوریتم خواهد شد</a:t>
            </a:r>
            <a:endParaRPr lang="fa-IR" sz="2800" dirty="0" smtClean="0">
              <a:cs typeface="B Mitra" pitchFamily="2" charset="-78"/>
            </a:endParaRPr>
          </a:p>
          <a:p>
            <a:pPr algn="r" rtl="1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sz="3600" dirty="0" smtClean="0">
                <a:cs typeface="B Titr" pitchFamily="2" charset="-78"/>
              </a:rPr>
              <a:t>نگاهی عمیق تر به کاوش و بهره گیری</a:t>
            </a:r>
            <a:br>
              <a:rPr lang="fa-IR" sz="3600" dirty="0" smtClean="0">
                <a:cs typeface="B Titr" pitchFamily="2" charset="-78"/>
              </a:rPr>
            </a:br>
            <a:r>
              <a:rPr lang="fa-IR" sz="3600" dirty="0" smtClean="0">
                <a:cs typeface="B Mitra" pitchFamily="2" charset="-78"/>
              </a:rPr>
              <a:t> (</a:t>
            </a:r>
            <a:r>
              <a:rPr lang="en-GB" sz="3200" b="1" dirty="0" smtClean="0">
                <a:cs typeface="B Mitra" pitchFamily="2" charset="-78"/>
              </a:rPr>
              <a:t>Exploitation vs. Exploration</a:t>
            </a:r>
            <a:r>
              <a:rPr lang="fa-IR" sz="3200" dirty="0" smtClean="0">
                <a:cs typeface="B Mitra" pitchFamily="2" charset="-78"/>
              </a:rPr>
              <a:t>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الگوریتم وراثتی در صورتی در بهینه های محلی قرار می گیرد که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قدرت کاوش خود را زود هنگام از دست بدهد </a:t>
            </a:r>
          </a:p>
          <a:p>
            <a:pPr algn="r" rtl="1">
              <a:buNone/>
            </a:pPr>
            <a:r>
              <a:rPr lang="fa-I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راه حل :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کنترل فشار انتخاب در عملگر انتخاب (کاهش فشار انتخاب)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افزایش نرخ جهش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ترکیبی از آن ها </a:t>
            </a:r>
          </a:p>
          <a:p>
            <a:pPr algn="r" rtl="1">
              <a:lnSpc>
                <a:spcPct val="160000"/>
              </a:lnSpc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بطور کلی در تعیین پارامتر های الگوریتم باید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با توجه به مساله و شرایط حاکم بر روند پیشرفت حل آن بصورت پویا  باشد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در ابتدای جستجو از قدرت کاوش بالا برخوردار باشد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رفته رفته قدرت کاوش کاسته شود و بهره گیری افزایش یابد </a:t>
            </a:r>
          </a:p>
          <a:p>
            <a:pPr algn="r" rtl="1">
              <a:buNone/>
            </a:pPr>
            <a:endParaRPr lang="en-GB" dirty="0"/>
          </a:p>
        </p:txBody>
      </p:sp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عملگر همبری (</a:t>
            </a:r>
            <a:r>
              <a:rPr lang="en-GB" sz="3200" dirty="0" smtClean="0">
                <a:cs typeface="B Titr" pitchFamily="2" charset="-78"/>
              </a:rPr>
              <a:t> Crossover </a:t>
            </a:r>
            <a:r>
              <a:rPr lang="fa-IR" sz="3200" dirty="0" smtClean="0">
                <a:cs typeface="B Titr" pitchFamily="2" charset="-78"/>
              </a:rPr>
              <a:t>)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dirty="0">
                <a:cs typeface="B Mitra" pitchFamily="2" charset="-78"/>
                <a:hlinkClick r:id="rId2" action="ppaction://hlinksldjump"/>
              </a:rPr>
              <a:t>همبری دو نقطه ای</a:t>
            </a:r>
            <a:endParaRPr lang="fa-IR" dirty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dirty="0">
                <a:cs typeface="B Mitra" pitchFamily="2" charset="-78"/>
                <a:hlinkClick r:id="rId3" action="ppaction://hlinksldjump"/>
              </a:rPr>
              <a:t>همبری چند نقطه ای</a:t>
            </a:r>
            <a:endParaRPr lang="fa-IR" dirty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dirty="0">
                <a:cs typeface="B Mitra" pitchFamily="2" charset="-78"/>
                <a:hlinkClick r:id="rId4" action="ppaction://hlinksldjump"/>
              </a:rPr>
              <a:t>همبری یکنواخت</a:t>
            </a:r>
            <a:endParaRPr lang="fa-IR" dirty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dirty="0">
                <a:cs typeface="B Mitra" pitchFamily="2" charset="-78"/>
                <a:hlinkClick r:id="rId5" action="ppaction://hlinksldjump"/>
              </a:rPr>
              <a:t>همبری مبتنی بر شایستگی</a:t>
            </a:r>
            <a:endParaRPr lang="fa-IR" dirty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dirty="0">
                <a:cs typeface="B Mitra" pitchFamily="2" charset="-78"/>
                <a:hlinkClick r:id="rId6" action="ppaction://hlinksldjump"/>
              </a:rPr>
              <a:t>همبری نا یکنواخت مبتنی بر ماسک الگو</a:t>
            </a:r>
            <a:endParaRPr lang="fa-IR" dirty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dirty="0">
                <a:cs typeface="B Mitra" pitchFamily="2" charset="-78"/>
                <a:hlinkClick r:id="rId7" action="ppaction://hlinksldjump"/>
              </a:rPr>
              <a:t>همبری چند </a:t>
            </a:r>
            <a:r>
              <a:rPr lang="fa-IR" dirty="0" smtClean="0">
                <a:cs typeface="B Mitra" pitchFamily="2" charset="-78"/>
                <a:hlinkClick r:id="rId7" action="ppaction://hlinksldjump"/>
              </a:rPr>
              <a:t>والدی</a:t>
            </a:r>
            <a:endParaRPr lang="fa-IR" dirty="0" smtClean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dirty="0">
                <a:cs typeface="B Mitra" pitchFamily="2" charset="-78"/>
                <a:hlinkClick r:id="rId8" action="ppaction://hlinksldjump"/>
              </a:rPr>
              <a:t>همبری چند والدی قطری</a:t>
            </a:r>
            <a:endParaRPr lang="fa-IR" dirty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dirty="0" smtClean="0">
              <a:cs typeface="B Mitra" pitchFamily="2" charset="-78"/>
            </a:endParaRPr>
          </a:p>
          <a:p>
            <a:pPr algn="r" rtl="1">
              <a:buNone/>
            </a:pPr>
            <a:endParaRPr lang="fa-IR" dirty="0" smtClean="0"/>
          </a:p>
          <a:p>
            <a:pPr algn="r" rtl="1">
              <a:buNone/>
            </a:pPr>
            <a:endParaRPr lang="fa-IR" dirty="0" smtClean="0"/>
          </a:p>
          <a:p>
            <a:pPr algn="r" rtl="1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عملگر همبری (</a:t>
            </a:r>
            <a:r>
              <a:rPr lang="en-GB" sz="3200" dirty="0" smtClean="0">
                <a:cs typeface="B Titr" pitchFamily="2" charset="-78"/>
              </a:rPr>
              <a:t> Crossover </a:t>
            </a:r>
            <a:r>
              <a:rPr lang="fa-IR" sz="3200" dirty="0" smtClean="0">
                <a:cs typeface="B Titr" pitchFamily="2" charset="-78"/>
              </a:rPr>
              <a:t>)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57784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dirty="0">
                <a:cs typeface="B Mitra" pitchFamily="2" charset="-78"/>
                <a:hlinkClick r:id="rId2" action="ppaction://hlinksldjump"/>
              </a:rPr>
              <a:t>همبری حسابی</a:t>
            </a:r>
            <a:endParaRPr lang="fa-IR" sz="2700" dirty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محدب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dirty="0" smtClean="0">
                <a:cs typeface="B Mitra" pitchFamily="2" charset="-78"/>
              </a:rPr>
              <a:t>افین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خطی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700" dirty="0">
                <a:cs typeface="B Mitra" pitchFamily="2" charset="-78"/>
                <a:hlinkClick r:id="rId3" action="ppaction://hlinksldjump"/>
              </a:rPr>
              <a:t>همبری خط</a:t>
            </a:r>
            <a:endParaRPr lang="fa-IR" sz="2700" dirty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dirty="0">
                <a:cs typeface="B Mitra" pitchFamily="2" charset="-78"/>
                <a:hlinkClick r:id="rId4" action="ppaction://hlinksldjump"/>
              </a:rPr>
              <a:t>همبری جهت دار</a:t>
            </a:r>
            <a:endParaRPr lang="fa-IR" sz="2700" dirty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dirty="0">
                <a:cs typeface="B Mitra" pitchFamily="2" charset="-78"/>
                <a:hlinkClick r:id="rId5" action="ppaction://hlinksldjump"/>
              </a:rPr>
              <a:t>همبری مخلوط</a:t>
            </a:r>
            <a:endParaRPr lang="fa-IR" sz="2700" dirty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dirty="0">
                <a:cs typeface="B Mitra" pitchFamily="2" charset="-78"/>
                <a:hlinkClick r:id="rId6" action="ppaction://hlinksldjump"/>
              </a:rPr>
              <a:t>همبری باینری شبیه سازی شده</a:t>
            </a:r>
            <a:endParaRPr lang="fa-IR" sz="2700" dirty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800" dirty="0" smtClean="0">
              <a:cs typeface="B Mitra" pitchFamily="2" charset="-78"/>
            </a:endParaRPr>
          </a:p>
        </p:txBody>
      </p:sp>
      <p:sp>
        <p:nvSpPr>
          <p:cNvPr id="7" name="Action Button: Home 6">
            <a:hlinkClick r:id="rId7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دونقطه ای(</a:t>
            </a:r>
            <a:r>
              <a:rPr lang="en-GB" sz="3200" dirty="0" smtClean="0">
                <a:cs typeface="B Titr" pitchFamily="2" charset="-78"/>
              </a:rPr>
              <a:t> </a:t>
            </a:r>
            <a:r>
              <a:rPr lang="en-GB" sz="2400" dirty="0" smtClean="0">
                <a:cs typeface="B Titr" pitchFamily="2" charset="-78"/>
              </a:rPr>
              <a:t>Two-point Crossover </a:t>
            </a:r>
            <a:r>
              <a:rPr lang="fa-IR" sz="3200" dirty="0" smtClean="0">
                <a:cs typeface="B Titr" pitchFamily="2" charset="-78"/>
              </a:rPr>
              <a:t>)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57784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dirty="0" smtClean="0">
                <a:cs typeface="B Mitra" pitchFamily="2" charset="-78"/>
              </a:rPr>
              <a:t>در این نوع همبری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 انتخاب دو موقعیت بطور تصادفی بین 1 و </a:t>
            </a:r>
            <a:r>
              <a:rPr lang="en-GB" sz="2300" dirty="0" smtClean="0">
                <a:cs typeface="B Mitra" pitchFamily="2" charset="-78"/>
              </a:rPr>
              <a:t>L</a:t>
            </a:r>
            <a:r>
              <a:rPr lang="fa-IR" sz="2300" dirty="0" smtClean="0">
                <a:cs typeface="B Mitra" pitchFamily="2" charset="-78"/>
              </a:rPr>
              <a:t> (طول کروموزوم برحسب بیت) 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جابجایی تمام بیت های بین این دو نقطه در کروموزوم والد </a:t>
            </a:r>
            <a:endParaRPr lang="fa-IR" sz="2300" dirty="0">
              <a:cs typeface="B Mitra" pitchFamily="2" charset="-78"/>
            </a:endParaRPr>
          </a:p>
          <a:p>
            <a:pPr lvl="1" algn="r" rtl="1">
              <a:buNone/>
            </a:pPr>
            <a:endParaRPr lang="fa-IR" sz="2800" dirty="0" smtClean="0">
              <a:cs typeface="B Mitra" pitchFamily="2" charset="-78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06925" y="3786190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621526" y="3786190"/>
          <a:ext cx="13573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31"/>
                <a:gridCol w="339331"/>
                <a:gridCol w="339331"/>
                <a:gridCol w="3393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39528" y="435769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028770" y="3786190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00034" y="435769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623314" y="4358152"/>
          <a:ext cx="13573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31"/>
                <a:gridCol w="339331"/>
                <a:gridCol w="339331"/>
                <a:gridCol w="3393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ounded Rectangle 13"/>
          <p:cNvSpPr/>
          <p:nvPr/>
        </p:nvSpPr>
        <p:spPr>
          <a:xfrm>
            <a:off x="6627746" y="4093458"/>
            <a:ext cx="1571636" cy="35719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Crossover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1253578" y="5072074"/>
            <a:ext cx="1000132" cy="357190"/>
          </a:xfrm>
          <a:prstGeom prst="wedgeRoundRectCallout">
            <a:avLst>
              <a:gd name="adj1" fmla="val -16902"/>
              <a:gd name="adj2" fmla="val -134186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fa-IR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محل برش 1</a:t>
            </a:r>
            <a:endParaRPr lang="en-GB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2682338" y="5078964"/>
            <a:ext cx="1000132" cy="357190"/>
          </a:xfrm>
          <a:prstGeom prst="wedgeRoundRectCallout">
            <a:avLst>
              <a:gd name="adj1" fmla="val -16902"/>
              <a:gd name="adj2" fmla="val -134186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fa-IR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محل برش 2</a:t>
            </a:r>
            <a:endParaRPr lang="en-GB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  <p:sp>
        <p:nvSpPr>
          <p:cNvPr id="17" name="Cloud Callout 16"/>
          <p:cNvSpPr/>
          <p:nvPr/>
        </p:nvSpPr>
        <p:spPr>
          <a:xfrm>
            <a:off x="7833010" y="106139"/>
            <a:ext cx="1214446" cy="714380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Binary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49827E-7 L -0.00105 -0.083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4.7467E-6 L -0.00052 0.0842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چند دونقطه ای(</a:t>
            </a:r>
            <a:r>
              <a:rPr lang="en-GB" sz="3200" dirty="0" smtClean="0">
                <a:cs typeface="B Titr" pitchFamily="2" charset="-78"/>
              </a:rPr>
              <a:t> </a:t>
            </a:r>
            <a:r>
              <a:rPr lang="en-GB" sz="2400" dirty="0" smtClean="0">
                <a:cs typeface="B Titr" pitchFamily="2" charset="-78"/>
              </a:rPr>
              <a:t>Multi-point Crossover </a:t>
            </a:r>
            <a:r>
              <a:rPr lang="fa-IR" sz="3200" dirty="0" smtClean="0">
                <a:cs typeface="B Titr" pitchFamily="2" charset="-78"/>
              </a:rPr>
              <a:t>)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57784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dirty="0" smtClean="0">
                <a:cs typeface="B Mitra" pitchFamily="2" charset="-78"/>
              </a:rPr>
              <a:t>در این نوع همبری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انتخاب چند موقعیت بطور تصادفی بین 1و</a:t>
            </a:r>
            <a:r>
              <a:rPr lang="en-GB" sz="2300" dirty="0" smtClean="0">
                <a:cs typeface="B Mitra" pitchFamily="2" charset="-78"/>
              </a:rPr>
              <a:t>L</a:t>
            </a:r>
            <a:r>
              <a:rPr lang="fa-IR" sz="2300" dirty="0" smtClean="0">
                <a:cs typeface="B Mitra" pitchFamily="2" charset="-78"/>
              </a:rPr>
              <a:t> (</a:t>
            </a:r>
            <a:r>
              <a:rPr lang="fa-IR" sz="1800" dirty="0" smtClean="0">
                <a:cs typeface="B Mitra" pitchFamily="2" charset="-78"/>
              </a:rPr>
              <a:t>طول کروموزوم برحسب بیت</a:t>
            </a:r>
            <a:r>
              <a:rPr lang="fa-IR" sz="2300" dirty="0" smtClean="0">
                <a:cs typeface="B Mitra" pitchFamily="2" charset="-78"/>
              </a:rPr>
              <a:t>) 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جابجایی بیت های بین نقاط برش کروموزوم والد </a:t>
            </a:r>
            <a:endParaRPr lang="fa-IR" sz="2300" dirty="0">
              <a:cs typeface="B Mitra" pitchFamily="2" charset="-78"/>
            </a:endParaRPr>
          </a:p>
          <a:p>
            <a:pPr lvl="1" algn="r" rtl="1">
              <a:buNone/>
            </a:pPr>
            <a:endParaRPr lang="fa-IR" sz="2800" dirty="0" smtClean="0">
              <a:cs typeface="B Mitra" pitchFamily="2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06925" y="3786190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39528" y="435769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028770" y="3786190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00034" y="435769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ounded Rectangle 13"/>
          <p:cNvSpPr/>
          <p:nvPr/>
        </p:nvSpPr>
        <p:spPr>
          <a:xfrm>
            <a:off x="6627746" y="4093458"/>
            <a:ext cx="1571636" cy="35719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Crossover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600856" y="4358178"/>
          <a:ext cx="7143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3571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358268" y="4357694"/>
          <a:ext cx="6429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"/>
                <a:gridCol w="3214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1602644" y="3789792"/>
          <a:ext cx="7143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3571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2360056" y="3789308"/>
          <a:ext cx="6429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"/>
                <a:gridCol w="3214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Rounded Rectangle 18"/>
          <p:cNvSpPr/>
          <p:nvPr/>
        </p:nvSpPr>
        <p:spPr>
          <a:xfrm>
            <a:off x="1614636" y="5500702"/>
            <a:ext cx="135732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محل های برش</a:t>
            </a:r>
            <a:endParaRPr lang="en-GB" dirty="0"/>
          </a:p>
        </p:txBody>
      </p:sp>
      <p:cxnSp>
        <p:nvCxnSpPr>
          <p:cNvPr id="22" name="Straight Arrow Connector 21"/>
          <p:cNvCxnSpPr>
            <a:stCxn id="19" idx="0"/>
          </p:cNvCxnSpPr>
          <p:nvPr/>
        </p:nvCxnSpPr>
        <p:spPr>
          <a:xfrm rot="5400000" flipH="1" flipV="1">
            <a:off x="2311158" y="4768463"/>
            <a:ext cx="714379" cy="750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9" idx="0"/>
          </p:cNvCxnSpPr>
          <p:nvPr/>
        </p:nvCxnSpPr>
        <p:spPr>
          <a:xfrm rot="16200000" flipV="1">
            <a:off x="1686075" y="4893480"/>
            <a:ext cx="642942" cy="5715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9" idx="0"/>
          </p:cNvCxnSpPr>
          <p:nvPr/>
        </p:nvCxnSpPr>
        <p:spPr>
          <a:xfrm rot="16200000" flipV="1">
            <a:off x="1968170" y="5175574"/>
            <a:ext cx="642942" cy="7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loud Callout 19"/>
          <p:cNvSpPr/>
          <p:nvPr/>
        </p:nvSpPr>
        <p:spPr>
          <a:xfrm>
            <a:off x="7833010" y="106139"/>
            <a:ext cx="1214446" cy="714380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Binary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Action Button: Home 20">
            <a:hlinkClick r:id="rId2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49827E-7 L 0.00226 -0.082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0092 L 0.00365 0.0862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0047 L 0.00191 0.085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49827E-7 L 5E-6 -0.0823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5286380" y="4850140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یکنواخت(</a:t>
            </a:r>
            <a:r>
              <a:rPr lang="en-GB" sz="2400" dirty="0" smtClean="0">
                <a:cs typeface="B Titr" pitchFamily="2" charset="-78"/>
              </a:rPr>
              <a:t>Uniform crossover</a:t>
            </a:r>
            <a:r>
              <a:rPr lang="fa-IR" sz="3200" dirty="0" smtClean="0">
                <a:cs typeface="B Titr" pitchFamily="2" charset="-78"/>
              </a:rPr>
              <a:t>)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57784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در این نوع همبری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یک ماسک الگو با مقادیر اتفاقی صفر و یک ایجاد می‌شود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sz="1900" dirty="0" smtClean="0">
                <a:cs typeface="B Mitra" pitchFamily="2" charset="-78"/>
              </a:rPr>
              <a:t>مقادیر بیت های آن با احتمال 0.5 صفر یا یک است 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sz="1900" dirty="0" smtClean="0">
                <a:cs typeface="B Mitra" pitchFamily="2" charset="-78"/>
              </a:rPr>
              <a:t>طول آن با طول کروموزوم ها برابر است.مثلا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تولید دو فرزند با جابجایی بیت هایی از والد که  بر روی ماسک, مقدار یک دارند</a:t>
            </a:r>
          </a:p>
          <a:p>
            <a:pPr lvl="1" algn="r" rtl="1">
              <a:lnSpc>
                <a:spcPct val="150000"/>
              </a:lnSpc>
              <a:buNone/>
            </a:pPr>
            <a:endParaRPr lang="fa-IR" sz="2300" dirty="0">
              <a:cs typeface="B Mitra" pitchFamily="2" charset="-78"/>
            </a:endParaRPr>
          </a:p>
          <a:p>
            <a:pPr lvl="1" algn="r" rtl="1">
              <a:buNone/>
            </a:pPr>
            <a:endParaRPr lang="fa-IR" sz="2800" dirty="0" smtClean="0">
              <a:cs typeface="B Mitra" pitchFamily="2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143240" y="4286162"/>
          <a:ext cx="72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764"/>
                <a:gridCol w="364236"/>
              </a:tblGrid>
              <a:tr h="360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14" name="Rounded Rectangle 13"/>
          <p:cNvSpPr/>
          <p:nvPr/>
        </p:nvSpPr>
        <p:spPr>
          <a:xfrm>
            <a:off x="7124719" y="5357826"/>
            <a:ext cx="1555680" cy="35719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Crossover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3854810" y="4849190"/>
          <a:ext cx="72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3866284" y="4286162"/>
          <a:ext cx="72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1285852" y="2900528"/>
          <a:ext cx="3000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40"/>
                <a:gridCol w="300040"/>
                <a:gridCol w="300040"/>
                <a:gridCol w="300040"/>
                <a:gridCol w="300040"/>
                <a:gridCol w="300040"/>
                <a:gridCol w="300040"/>
                <a:gridCol w="300040"/>
                <a:gridCol w="300040"/>
                <a:gridCol w="3000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Cloud Callout 18"/>
          <p:cNvSpPr/>
          <p:nvPr/>
        </p:nvSpPr>
        <p:spPr>
          <a:xfrm>
            <a:off x="7833010" y="106139"/>
            <a:ext cx="1214446" cy="714380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Binary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3139025" y="4849190"/>
          <a:ext cx="72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764"/>
                <a:gridCol w="364236"/>
              </a:tblGrid>
              <a:tr h="324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2062145" y="5453076"/>
          <a:ext cx="360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32031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2071670" y="4849190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2783240" y="4849190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24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4926380" y="4849190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2068672" y="4286162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2783240" y="4286162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24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4929190" y="4286162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2426050" y="4286162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4596750" y="4286162"/>
          <a:ext cx="324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"/>
              </a:tblGrid>
              <a:tr h="324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/>
        </p:nvGraphicFramePr>
        <p:xfrm>
          <a:off x="2427455" y="4849190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4570595" y="4849190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60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cxnSp>
        <p:nvCxnSpPr>
          <p:cNvPr id="38" name="Straight Connector 37"/>
          <p:cNvCxnSpPr/>
          <p:nvPr/>
        </p:nvCxnSpPr>
        <p:spPr>
          <a:xfrm rot="10800000" flipV="1">
            <a:off x="2071672" y="4857760"/>
            <a:ext cx="3571899" cy="571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Table 40"/>
          <p:cNvGraphicFramePr>
            <a:graphicFrameLocks noGrp="1"/>
          </p:cNvGraphicFramePr>
          <p:nvPr/>
        </p:nvGraphicFramePr>
        <p:xfrm>
          <a:off x="5286380" y="4286162"/>
          <a:ext cx="360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</a:tblGrid>
              <a:tr h="32400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cxnSp>
        <p:nvCxnSpPr>
          <p:cNvPr id="43" name="Straight Connector 42"/>
          <p:cNvCxnSpPr/>
          <p:nvPr/>
        </p:nvCxnSpPr>
        <p:spPr>
          <a:xfrm rot="10800000" flipV="1">
            <a:off x="2081196" y="4284351"/>
            <a:ext cx="3571899" cy="571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428596" y="4267206"/>
            <a:ext cx="1207010" cy="484632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Parent 1</a:t>
            </a:r>
            <a:endParaRPr lang="en-GB" dirty="0"/>
          </a:p>
        </p:txBody>
      </p:sp>
      <p:sp>
        <p:nvSpPr>
          <p:cNvPr id="46" name="Right Arrow 45"/>
          <p:cNvSpPr/>
          <p:nvPr/>
        </p:nvSpPr>
        <p:spPr>
          <a:xfrm>
            <a:off x="428596" y="4801756"/>
            <a:ext cx="1214446" cy="484632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Parent 2</a:t>
            </a:r>
            <a:endParaRPr lang="en-GB" dirty="0"/>
          </a:p>
        </p:txBody>
      </p:sp>
      <p:sp>
        <p:nvSpPr>
          <p:cNvPr id="47" name="Right Arrow 46"/>
          <p:cNvSpPr/>
          <p:nvPr/>
        </p:nvSpPr>
        <p:spPr>
          <a:xfrm>
            <a:off x="428596" y="5368497"/>
            <a:ext cx="1214446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Mask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Action Button: Home 33">
            <a:hlinkClick r:id="rId3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7.40741E-7 L 0.00139 -0.082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49827E-7 L 5E-6 -0.0823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49827E-7 L 5E-6 -0.082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49827E-7 L 5E-6 -0.0823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7 L -0.00156 0.0833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4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8233 L 1.38889E-6 -4.81036E-7 " pathEditMode="relative" rAng="0" ptsTypes="AA">
                                      <p:cBhvr>
                                        <p:cTn id="16" dur="20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8233 L 1.38889E-6 -4.81036E-7 " pathEditMode="relative" rAng="0" ptsTypes="AA">
                                      <p:cBhvr>
                                        <p:cTn id="18" dur="2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8233 L 1.38889E-6 -4.81036E-7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مبتنی بر شایستگی (</a:t>
            </a:r>
            <a:r>
              <a:rPr lang="en-GB" sz="2400" dirty="0" smtClean="0">
                <a:cs typeface="B Titr" pitchFamily="2" charset="-78"/>
              </a:rPr>
              <a:t>Fitness based crossover</a:t>
            </a:r>
            <a:r>
              <a:rPr lang="fa-IR" sz="3200" dirty="0" smtClean="0">
                <a:cs typeface="B Titr" pitchFamily="2" charset="-78"/>
              </a:rPr>
              <a:t>)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57784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در این نوع همبری که ایده آن از همبری یکنواخت گرفته شده :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تمام مراحل انجام این عملگر مانند عملگر همبری یکنواخت است 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یک ماسک الگو با مقادیر اتفاقی صفر و یک ایجاد می‌شود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1900" dirty="0" smtClean="0">
                <a:cs typeface="B Mitra" pitchFamily="2" charset="-78"/>
              </a:rPr>
              <a:t>مقادیر بیت های آن </a:t>
            </a:r>
            <a:r>
              <a:rPr lang="fa-IR" sz="1800" dirty="0" smtClean="0">
                <a:cs typeface="B Mitra" pitchFamily="2" charset="-78"/>
              </a:rPr>
              <a:t>به کروموزوم </a:t>
            </a:r>
            <a:r>
              <a:rPr lang="fa-IR" sz="1900" dirty="0" smtClean="0">
                <a:cs typeface="B Mitra" pitchFamily="2" charset="-78"/>
              </a:rPr>
              <a:t>با شایستگی بیشتر احتمال مشارکت بیشتر می‌دهد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1800" dirty="0" smtClean="0">
                <a:cs typeface="B Mitra" pitchFamily="2" charset="-78"/>
              </a:rPr>
              <a:t>احتمال یک شدن بیت های ماسک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بنابراین بدیهی است که 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1800" dirty="0" smtClean="0">
                <a:cs typeface="B Mitra" pitchFamily="2" charset="-78"/>
              </a:rPr>
              <a:t>ماسک را روی کروموزوم با شایستگی کمتر قرار می‌دهیم  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1800" dirty="0" smtClean="0">
                <a:cs typeface="B Mitra" pitchFamily="2" charset="-78"/>
              </a:rPr>
              <a:t>بیت هایی که بر روی ماسک مقدار یک دارد را از کروموزوم دیگر(شایستگی بیشتر) انتخاب می‌کنیم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معایب این روش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نیاز به تولید دو ماسک مجزا برای تولید دو فرزند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باعث کاهش غنای ژنی و تنوع در جمعیت </a:t>
            </a:r>
            <a:r>
              <a:rPr lang="fa-IR" sz="2300" dirty="0" smtClean="0">
                <a:cs typeface="B Mitra" pitchFamily="2" charset="-78"/>
                <a:sym typeface="Wingdings" pitchFamily="2" charset="2"/>
              </a:rPr>
              <a:t> کاهش قدرت کاوش الگوریتم</a:t>
            </a:r>
            <a:endParaRPr lang="fa-IR" sz="23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endParaRPr lang="fa-IR" sz="2300" dirty="0" smtClean="0">
              <a:cs typeface="B Mitra" pitchFamily="2" charset="-78"/>
            </a:endParaRP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endParaRPr lang="fa-IR" sz="2300" dirty="0">
              <a:cs typeface="B Mitra" pitchFamily="2" charset="-78"/>
            </a:endParaRPr>
          </a:p>
          <a:p>
            <a:pPr lvl="1" algn="r" rtl="1">
              <a:buNone/>
            </a:pPr>
            <a:endParaRPr lang="fa-IR" sz="2800" dirty="0" smtClean="0">
              <a:cs typeface="B Mitra" pitchFamily="2" charset="-78"/>
            </a:endParaRP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3958474" y="3357562"/>
          <a:ext cx="1113592" cy="518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3" imgW="927000" imgH="431640" progId="Equation.3">
                  <p:embed/>
                </p:oleObj>
              </mc:Choice>
              <mc:Fallback>
                <p:oleObj name="Equation" r:id="rId3" imgW="92700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8474" y="3357562"/>
                        <a:ext cx="1113592" cy="5186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loud Callout 5"/>
          <p:cNvSpPr/>
          <p:nvPr/>
        </p:nvSpPr>
        <p:spPr>
          <a:xfrm>
            <a:off x="7833010" y="106139"/>
            <a:ext cx="1214446" cy="714380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Binary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ction Button: Home 7">
            <a:hlinkClick r:id="rId5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نایکنواخت مبتنی بر ماسک الگو</a:t>
            </a:r>
            <a:r>
              <a:rPr lang="fa-IR" sz="3200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57784"/>
          </a:xfrm>
        </p:spPr>
        <p:txBody>
          <a:bodyPr>
            <a:no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با ایده و هدف استخراج </a:t>
            </a:r>
            <a:r>
              <a:rPr lang="fa-IR" sz="2000" dirty="0" smtClean="0">
                <a:cs typeface="B Mitra" pitchFamily="2" charset="-78"/>
              </a:rPr>
              <a:t>اطلاعات</a:t>
            </a:r>
            <a:r>
              <a:rPr lang="fa-IR" sz="2400" dirty="0" smtClean="0">
                <a:cs typeface="B Mitra" pitchFamily="2" charset="-78"/>
              </a:rPr>
              <a:t> ژن های برتر جمعیت بطور آماری </a:t>
            </a:r>
          </a:p>
          <a:p>
            <a:pPr marL="809625" lvl="1" indent="-352425" algn="r" rtl="1">
              <a:lnSpc>
                <a:spcPct val="150000"/>
              </a:lnSpc>
              <a:buFont typeface="+mj-lt"/>
              <a:buAutoNum type="romanUcPeriod"/>
            </a:pPr>
            <a:r>
              <a:rPr lang="fa-IR" sz="2000" dirty="0" smtClean="0">
                <a:cs typeface="B Mitra" pitchFamily="2" charset="-78"/>
              </a:rPr>
              <a:t>برای هر نسل یک ماسک الگو ایجاد می گردد</a:t>
            </a:r>
          </a:p>
          <a:p>
            <a:pPr marL="809625" lvl="1" indent="-352425" algn="r" rtl="1">
              <a:buFont typeface="+mj-lt"/>
              <a:buAutoNum type="romanUcPeriod"/>
            </a:pPr>
            <a:r>
              <a:rPr lang="fa-IR" sz="2000" dirty="0" smtClean="0">
                <a:cs typeface="B Mitra" pitchFamily="2" charset="-78"/>
              </a:rPr>
              <a:t>از ماسک الگوی ایجاد شده در همبری استفاده می شود (به منظور انتقال خصوصیات برتر به فرزندان )</a:t>
            </a:r>
          </a:p>
          <a:p>
            <a:pPr marL="266700" indent="-266700" algn="r" rtl="1">
              <a:buFont typeface="+mj-lt"/>
              <a:buAutoNum type="romanUcPeriod" startAt="2"/>
            </a:pPr>
            <a:endParaRPr lang="fa-IR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marL="266700" indent="-266700" algn="r" rtl="1">
              <a:buFont typeface="+mj-lt"/>
              <a:buAutoNum type="romanUcPeriod" startAt="2"/>
            </a:pP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برای ایجاد ماسک الگو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ابتدا جمعیت بر اساس شایستگی مرتب می‌شود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انتخاب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N/4</a:t>
            </a:r>
            <a:r>
              <a:rPr lang="fa-IR" sz="2000" dirty="0" smtClean="0">
                <a:cs typeface="B Mitra" pitchFamily="2" charset="-78"/>
              </a:rPr>
              <a:t> جمعیت با بیشترین برازش برای تهیه ماسک مثبت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انتخاب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N/4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</a:t>
            </a:r>
            <a:r>
              <a:rPr lang="fa-IR" sz="2000" dirty="0" smtClean="0">
                <a:cs typeface="B Mitra" pitchFamily="2" charset="-78"/>
              </a:rPr>
              <a:t>جمعیت با کمترین برازش برای تهیه ماسک منفی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برای هر بیت از این ماسک ها (مثبت و یا منفی)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1600" dirty="0" smtClean="0">
                <a:cs typeface="B Mitra" pitchFamily="2" charset="-78"/>
              </a:rPr>
              <a:t>صفر و یک های بیت متناظر شمرده می‌شود مقدار بیشتر به بیت متناظر نسبت داده می‌شود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برای تهیه ماسک الگو از ماسک مثبت و منفی استفاده می‌شود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1600" dirty="0" smtClean="0">
                <a:cs typeface="B Mitra" pitchFamily="2" charset="-78"/>
              </a:rPr>
              <a:t>چنانچه بیت های متناظر در ماسک های مثبت و منفی با یکدیگر متفاوت باشند مقدار بیت متناظر در ماسک مثبت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1600" dirty="0" smtClean="0">
                <a:cs typeface="B Mitra" pitchFamily="2" charset="-78"/>
              </a:rPr>
              <a:t>در غیر اینصورت </a:t>
            </a:r>
            <a:r>
              <a:rPr lang="en-GB" sz="1600" dirty="0" smtClean="0">
                <a:cs typeface="B Mitra" pitchFamily="2" charset="-78"/>
              </a:rPr>
              <a:t>X</a:t>
            </a:r>
            <a:r>
              <a:rPr lang="fa-IR" sz="1600" dirty="0" smtClean="0">
                <a:cs typeface="B Mitra" pitchFamily="2" charset="-78"/>
              </a:rPr>
              <a:t> ( بدون اهمیت) در نظر گرفته می شود  .</a:t>
            </a:r>
          </a:p>
          <a:p>
            <a:pPr lvl="1" algn="r" rtl="1">
              <a:buFont typeface="Courier New" pitchFamily="49" charset="0"/>
              <a:buChar char="o"/>
            </a:pPr>
            <a:endParaRPr lang="fa-IR" sz="20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endParaRPr lang="fa-IR" sz="2000" dirty="0" smtClean="0">
              <a:cs typeface="B Mitra" pitchFamily="2" charset="-78"/>
            </a:endParaRPr>
          </a:p>
          <a:p>
            <a:pPr lvl="1" algn="r" rtl="1">
              <a:buNone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Courier New" pitchFamily="49" charset="0"/>
              <a:buChar char="o"/>
            </a:pPr>
            <a:endParaRPr lang="fa-IR" sz="2700" dirty="0" smtClean="0">
              <a:cs typeface="B Mitra" pitchFamily="2" charset="-78"/>
            </a:endParaRP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endParaRPr lang="fa-IR" sz="2300" dirty="0">
              <a:cs typeface="B Mitra" pitchFamily="2" charset="-78"/>
            </a:endParaRPr>
          </a:p>
          <a:p>
            <a:pPr lvl="1" algn="r" rtl="1">
              <a:buNone/>
            </a:pPr>
            <a:endParaRPr lang="fa-IR" sz="2800" dirty="0" smtClean="0">
              <a:cs typeface="B Mitra" pitchFamily="2" charset="-78"/>
            </a:endParaRPr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b="1" dirty="0">
                <a:cs typeface="B Titr" pitchFamily="2" charset="-78"/>
              </a:rPr>
              <a:t>آشنایی</a:t>
            </a:r>
            <a:r>
              <a:rPr lang="fa-IR" dirty="0" smtClean="0">
                <a:cs typeface="B Mitra" pitchFamily="2" charset="-78"/>
              </a:rPr>
              <a:t> </a:t>
            </a:r>
            <a:r>
              <a:rPr lang="fa-IR" sz="3600" b="1" dirty="0">
                <a:cs typeface="B Titr" pitchFamily="2" charset="-78"/>
              </a:rPr>
              <a:t>با</a:t>
            </a:r>
            <a:r>
              <a:rPr lang="fa-IR" dirty="0" smtClean="0">
                <a:cs typeface="B Mitra" pitchFamily="2" charset="-78"/>
              </a:rPr>
              <a:t> </a:t>
            </a:r>
            <a:r>
              <a:rPr lang="fa-IR" sz="3600" b="1" dirty="0">
                <a:cs typeface="B Titr" pitchFamily="2" charset="-78"/>
              </a:rPr>
              <a:t>مفاهیم</a:t>
            </a:r>
            <a:r>
              <a:rPr lang="fa-IR" dirty="0" smtClean="0">
                <a:cs typeface="B Mitra" pitchFamily="2" charset="-78"/>
              </a:rPr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همگرایی زودرس</a:t>
            </a:r>
          </a:p>
          <a:p>
            <a:pPr lvl="1" algn="r" rtl="1">
              <a:buFont typeface="Arial" pitchFamily="34" charset="0"/>
              <a:buChar char="•"/>
            </a:pPr>
            <a:r>
              <a:rPr lang="fa-IR" dirty="0" smtClean="0">
                <a:cs typeface="B Mitra" pitchFamily="2" charset="-78"/>
              </a:rPr>
              <a:t>غلبه چند جواب خوب در مراحل اولیه اجرای الگوریتم</a:t>
            </a:r>
          </a:p>
          <a:p>
            <a:pPr lvl="1" algn="r" rtl="1">
              <a:buFont typeface="Arial" pitchFamily="34" charset="0"/>
              <a:buChar char="•"/>
            </a:pPr>
            <a:r>
              <a:rPr lang="fa-IR" dirty="0" smtClean="0">
                <a:cs typeface="B Mitra" pitchFamily="2" charset="-78"/>
              </a:rPr>
              <a:t>همگرایی زود هنگام و به یک بهینه محلی</a:t>
            </a:r>
          </a:p>
          <a:p>
            <a:pPr algn="r" rtl="1">
              <a:buFont typeface="Wingdings" pitchFamily="2" charset="2"/>
              <a:buChar char="v"/>
            </a:pPr>
            <a:r>
              <a:rPr lang="fa-IR" dirty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فقدان تنوع</a:t>
            </a:r>
          </a:p>
          <a:p>
            <a:pPr lvl="1" algn="r" rtl="1">
              <a:buFont typeface="Arial" pitchFamily="34" charset="0"/>
              <a:buChar char="•"/>
            </a:pPr>
            <a:r>
              <a:rPr lang="fa-IR" dirty="0" smtClean="0">
                <a:cs typeface="B Mitra" pitchFamily="2" charset="-78"/>
              </a:rPr>
              <a:t>نسبت افرادی که در برای تولید مثل برگزیده نمی‌شوند به کل جمعیت</a:t>
            </a:r>
          </a:p>
          <a:p>
            <a:pPr algn="r" rtl="1">
              <a:buFont typeface="Wingdings" pitchFamily="2" charset="2"/>
              <a:buChar char="v"/>
            </a:pPr>
            <a:r>
              <a:rPr lang="fa-IR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فشار انتخاب</a:t>
            </a:r>
          </a:p>
          <a:p>
            <a:pPr lvl="2" algn="r" rtl="1"/>
            <a:r>
              <a:rPr lang="fa-IR" sz="2800" dirty="0">
                <a:cs typeface="B Mitra" pitchFamily="2" charset="-78"/>
              </a:rPr>
              <a:t>امکان شرکت افراد برتر در تولید نسل بعد</a:t>
            </a:r>
            <a:endParaRPr lang="en-GB" sz="2800" dirty="0">
              <a:cs typeface="B Mitra" pitchFamily="2" charset="-78"/>
            </a:endParaRPr>
          </a:p>
        </p:txBody>
      </p:sp>
      <p:sp>
        <p:nvSpPr>
          <p:cNvPr id="4" name="Action Button: Home 3">
            <a:hlinkClick r:id="" action="ppaction://hlinkshowjump?jump=lastslideviewed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1428728" y="5500702"/>
            <a:ext cx="7000956" cy="78581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r" rtl="1"/>
            <a:r>
              <a:rPr lang="fa-IR" dirty="0" smtClean="0">
                <a:cs typeface="B Titr" pitchFamily="2" charset="-78"/>
              </a:rPr>
              <a:t>افزایش فشار انتخاب </a:t>
            </a:r>
            <a:r>
              <a:rPr lang="en-GB" dirty="0" smtClean="0">
                <a:cs typeface="B Titr" pitchFamily="2" charset="-78"/>
              </a:rPr>
              <a:t>  </a:t>
            </a:r>
            <a:r>
              <a:rPr lang="en-GB" dirty="0" smtClean="0">
                <a:cs typeface="B Titr" pitchFamily="2" charset="-78"/>
                <a:sym typeface="Wingdings" pitchFamily="2" charset="2"/>
              </a:rPr>
              <a:t>     </a:t>
            </a:r>
            <a:r>
              <a:rPr lang="fa-IR" dirty="0" smtClean="0">
                <a:cs typeface="B Titr" pitchFamily="2" charset="-78"/>
              </a:rPr>
              <a:t>ا فزایش فقدان تنوع </a:t>
            </a:r>
            <a:r>
              <a:rPr lang="en-GB" dirty="0" smtClean="0">
                <a:cs typeface="B Titr" pitchFamily="2" charset="-78"/>
                <a:sym typeface="Wingdings" pitchFamily="2" charset="2"/>
              </a:rPr>
              <a:t>     </a:t>
            </a:r>
            <a:r>
              <a:rPr lang="fa-IR" dirty="0" smtClean="0">
                <a:cs typeface="B Titr" pitchFamily="2" charset="-78"/>
              </a:rPr>
              <a:t>   همگرایی زودرس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نایکنواخت مبتنی بر ماسک الگو</a:t>
            </a:r>
            <a:r>
              <a:rPr lang="fa-IR" sz="3200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57784"/>
          </a:xfrm>
        </p:spPr>
        <p:txBody>
          <a:bodyPr>
            <a:noAutofit/>
          </a:bodyPr>
          <a:lstStyle/>
          <a:p>
            <a:pPr algn="r" rtl="1">
              <a:buFont typeface="Courier New" pitchFamily="49" charset="0"/>
              <a:buChar char="o"/>
            </a:pP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Example</a:t>
            </a:r>
            <a:endParaRPr lang="fa-IR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endParaRPr lang="fa-IR" sz="2300" dirty="0">
              <a:cs typeface="B Mitra" pitchFamily="2" charset="-78"/>
            </a:endParaRPr>
          </a:p>
          <a:p>
            <a:pPr lvl="1" algn="r" rtl="1">
              <a:buNone/>
            </a:pPr>
            <a:endParaRPr lang="fa-IR" sz="2800" dirty="0" smtClean="0">
              <a:cs typeface="B Mitra" pitchFamily="2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714742" y="2415218"/>
          <a:ext cx="264320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401"/>
                <a:gridCol w="330401"/>
                <a:gridCol w="330401"/>
                <a:gridCol w="330401"/>
                <a:gridCol w="330401"/>
                <a:gridCol w="330401"/>
                <a:gridCol w="330401"/>
                <a:gridCol w="3304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14742" y="5643578"/>
          <a:ext cx="264320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401"/>
                <a:gridCol w="330401"/>
                <a:gridCol w="330401"/>
                <a:gridCol w="330401"/>
                <a:gridCol w="330401"/>
                <a:gridCol w="330401"/>
                <a:gridCol w="330401"/>
                <a:gridCol w="3304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929320" y="4000504"/>
          <a:ext cx="264320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401"/>
                <a:gridCol w="330401"/>
                <a:gridCol w="330401"/>
                <a:gridCol w="330401"/>
                <a:gridCol w="330401"/>
                <a:gridCol w="330401"/>
                <a:gridCol w="330401"/>
                <a:gridCol w="3304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785784" y="1643050"/>
          <a:ext cx="1785952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44"/>
                <a:gridCol w="223244"/>
                <a:gridCol w="223244"/>
                <a:gridCol w="223244"/>
                <a:gridCol w="223244"/>
                <a:gridCol w="223244"/>
                <a:gridCol w="223244"/>
                <a:gridCol w="223244"/>
              </a:tblGrid>
              <a:tr h="257177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Population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2571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Bent Arrow 14"/>
          <p:cNvSpPr/>
          <p:nvPr/>
        </p:nvSpPr>
        <p:spPr>
          <a:xfrm>
            <a:off x="4429124" y="4214818"/>
            <a:ext cx="1143008" cy="1357322"/>
          </a:xfrm>
          <a:prstGeom prst="bentArrow">
            <a:avLst>
              <a:gd name="adj1" fmla="val 20556"/>
              <a:gd name="adj2" fmla="val 21667"/>
              <a:gd name="adj3" fmla="val 26111"/>
              <a:gd name="adj4" fmla="val 38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Right Brace 16"/>
          <p:cNvSpPr/>
          <p:nvPr/>
        </p:nvSpPr>
        <p:spPr>
          <a:xfrm>
            <a:off x="2643174" y="2071678"/>
            <a:ext cx="214314" cy="10001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>
            <a:off x="2928926" y="2428868"/>
            <a:ext cx="71438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19" name="Right Brace 18"/>
          <p:cNvSpPr/>
          <p:nvPr/>
        </p:nvSpPr>
        <p:spPr>
          <a:xfrm>
            <a:off x="2643174" y="5286388"/>
            <a:ext cx="214314" cy="107157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>
            <a:off x="2909876" y="5667391"/>
            <a:ext cx="71438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-</a:t>
            </a:r>
            <a:endParaRPr lang="en-GB" dirty="0"/>
          </a:p>
        </p:txBody>
      </p:sp>
      <p:sp>
        <p:nvSpPr>
          <p:cNvPr id="21" name="Bent Arrow 20"/>
          <p:cNvSpPr/>
          <p:nvPr/>
        </p:nvSpPr>
        <p:spPr>
          <a:xfrm flipV="1">
            <a:off x="4357686" y="2857496"/>
            <a:ext cx="1214446" cy="1285884"/>
          </a:xfrm>
          <a:prstGeom prst="bentArrow">
            <a:avLst>
              <a:gd name="adj1" fmla="val 20556"/>
              <a:gd name="adj2" fmla="val 21667"/>
              <a:gd name="adj3" fmla="val 26111"/>
              <a:gd name="adj4" fmla="val 38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57950" y="350043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Pattern Mask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ight Arrow 22"/>
          <p:cNvSpPr/>
          <p:nvPr/>
        </p:nvSpPr>
        <p:spPr>
          <a:xfrm rot="5400000">
            <a:off x="-1785950" y="3857628"/>
            <a:ext cx="4214842" cy="642942"/>
          </a:xfrm>
          <a:prstGeom prst="rightArrow">
            <a:avLst/>
          </a:prstGeom>
          <a:gradFill flip="none" rotWithShape="1">
            <a:gsLst>
              <a:gs pos="23000">
                <a:schemeClr val="tx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Descending       Fitness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نایکنواخت مبتنی بر ماسک الگو</a:t>
            </a:r>
            <a:r>
              <a:rPr lang="fa-IR" sz="3200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57784"/>
          </a:xfrm>
        </p:spPr>
        <p:txBody>
          <a:bodyPr>
            <a:noAutofit/>
          </a:bodyPr>
          <a:lstStyle/>
          <a:p>
            <a:pPr marL="266700" indent="-266700" algn="r" rtl="1">
              <a:buFont typeface="+mj-lt"/>
              <a:buAutoNum type="romanUcPeriod" startAt="2"/>
            </a:pP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پس از تولید ماسک عمل همبری و نحوه استفاده از ماسک به روش زیر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1800" dirty="0" smtClean="0">
                <a:cs typeface="B Mitra" pitchFamily="2" charset="-78"/>
              </a:rPr>
              <a:t>انتخاب کروموزوم های والد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1800" dirty="0" smtClean="0">
                <a:cs typeface="B Mitra" pitchFamily="2" charset="-78"/>
              </a:rPr>
              <a:t>تعیین هر یک از بیت های کروموزوم فرزند با در نظر گرفتن بیت های متناظر در کروموزوم والد و ماسک الگو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1800" dirty="0" smtClean="0">
                <a:cs typeface="B Mitra" pitchFamily="2" charset="-78"/>
              </a:rPr>
              <a:t>بیت های والد مشابه و بیت ماسک الگو نیز یا مشابه و یا بدون اهمیت باشد </a:t>
            </a:r>
            <a:r>
              <a:rPr lang="fa-IR" sz="1800" dirty="0" smtClean="0">
                <a:cs typeface="B Mitra" pitchFamily="2" charset="-78"/>
                <a:sym typeface="Wingdings" pitchFamily="2" charset="2"/>
              </a:rPr>
              <a:t> بیت فرزند مشابه بیت والدین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1800" dirty="0" smtClean="0">
                <a:cs typeface="B Mitra" pitchFamily="2" charset="-78"/>
              </a:rPr>
              <a:t>بیت های والد مشابه و متضاد با بیت ماسک الگو </a:t>
            </a:r>
            <a:r>
              <a:rPr lang="fa-IR" sz="1800" dirty="0" smtClean="0">
                <a:cs typeface="B Mitra" pitchFamily="2" charset="-78"/>
                <a:sym typeface="Wingdings" pitchFamily="2" charset="2"/>
              </a:rPr>
              <a:t> به احتمال     بیت فرزند از ماسک و</a:t>
            </a:r>
            <a:r>
              <a:rPr lang="fa-IR" sz="1800" cap="all" dirty="0" smtClean="0">
                <a:cs typeface="B Mitra" pitchFamily="2" charset="-78"/>
                <a:sym typeface="Wingdings" pitchFamily="2" charset="2"/>
              </a:rPr>
              <a:t>    </a:t>
            </a:r>
            <a:r>
              <a:rPr lang="fa-IR" sz="1800" dirty="0" smtClean="0">
                <a:cs typeface="B Mitra" pitchFamily="2" charset="-78"/>
                <a:sym typeface="Wingdings" pitchFamily="2" charset="2"/>
              </a:rPr>
              <a:t> مشابه بیت والدین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1800" dirty="0" smtClean="0">
                <a:cs typeface="B Mitra" pitchFamily="2" charset="-78"/>
                <a:sym typeface="Wingdings" pitchFamily="2" charset="2"/>
              </a:rPr>
              <a:t>بیت های والدین در تضاد  و بیت ماسک بدون اهمیت  احتمال انتخاب بیت از والدین با احتمال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1600" dirty="0" smtClean="0">
                <a:cs typeface="B Mitra" pitchFamily="2" charset="-78"/>
                <a:sym typeface="Wingdings" pitchFamily="2" charset="2"/>
              </a:rPr>
              <a:t>بیت های والدین در تضاد و بیت ماسک 0 یا 1 به احتمال     از ماسک و به احتمال    از والد و با احتمال    از هر یک</a:t>
            </a:r>
            <a:endParaRPr lang="fa-I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  <a:sym typeface="Wingdings" pitchFamily="2" charset="2"/>
            </a:endParaRPr>
          </a:p>
          <a:p>
            <a:pPr algn="r" rtl="1">
              <a:buFont typeface="Wingdings" pitchFamily="2" charset="2"/>
              <a:buChar char="v"/>
            </a:pPr>
            <a:endParaRPr lang="fa-IR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  <a:sym typeface="Wingdings" pitchFamily="2" charset="2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  <a:sym typeface="Wingdings" pitchFamily="2" charset="2"/>
              </a:rPr>
              <a:t>معایب این روش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1800" dirty="0" smtClean="0">
                <a:cs typeface="B Mitra" pitchFamily="2" charset="-78"/>
                <a:sym typeface="Wingdings" pitchFamily="2" charset="2"/>
              </a:rPr>
              <a:t>پیچیدگی محاسباتی بالایی دارد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1800" dirty="0" smtClean="0">
                <a:cs typeface="B Mitra" pitchFamily="2" charset="-78"/>
                <a:sym typeface="Wingdings" pitchFamily="2" charset="2"/>
              </a:rPr>
              <a:t>در هر نسل ابتدا باید ماسک الگو ساخته 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1800" dirty="0" smtClean="0">
                <a:cs typeface="B Mitra" pitchFamily="2" charset="-78"/>
                <a:sym typeface="Wingdings" pitchFamily="2" charset="2"/>
              </a:rPr>
              <a:t>از هر دو والد یک فرزند تولید می 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1800" dirty="0" smtClean="0">
                <a:cs typeface="B Mitra" pitchFamily="2" charset="-78"/>
                <a:sym typeface="Wingdings" pitchFamily="2" charset="2"/>
              </a:rPr>
              <a:t>با افزایش    غنی ژنی جمعیت به شدت کاهش می یابد.</a:t>
            </a:r>
          </a:p>
          <a:p>
            <a:pPr lvl="1" algn="r" rtl="1">
              <a:buFont typeface="Courier New" pitchFamily="49" charset="0"/>
              <a:buChar char="o"/>
            </a:pPr>
            <a:endParaRPr lang="fa-IR" sz="1800" dirty="0" smtClean="0">
              <a:cs typeface="B Mitra" pitchFamily="2" charset="-78"/>
            </a:endParaRP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endParaRPr lang="fa-IR" sz="2300" dirty="0">
              <a:cs typeface="B Mitra" pitchFamily="2" charset="-78"/>
            </a:endParaRPr>
          </a:p>
          <a:p>
            <a:pPr lvl="1" algn="r" rtl="1">
              <a:buNone/>
            </a:pPr>
            <a:endParaRPr lang="fa-IR" sz="2800" dirty="0" smtClean="0">
              <a:cs typeface="B Mitra" pitchFamily="2" charset="-78"/>
            </a:endParaRP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866397" y="3119435"/>
          <a:ext cx="857608" cy="400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3" imgW="927000" imgH="431640" progId="Equation.3">
                  <p:embed/>
                </p:oleObj>
              </mc:Choice>
              <mc:Fallback>
                <p:oleObj name="Equation" r:id="rId3" imgW="92700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6397" y="3119435"/>
                        <a:ext cx="857608" cy="4000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2876538" y="3519488"/>
          <a:ext cx="1905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5" imgW="190440" imgH="228600" progId="Equation.3">
                  <p:embed/>
                </p:oleObj>
              </mc:Choice>
              <mc:Fallback>
                <p:oleObj name="Equation" r:id="rId5" imgW="19044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6538" y="3519488"/>
                        <a:ext cx="1905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4300537" y="3533776"/>
          <a:ext cx="190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7" imgW="190440" imgH="215640" progId="Equation.3">
                  <p:embed/>
                </p:oleObj>
              </mc:Choice>
              <mc:Fallback>
                <p:oleObj name="Equation" r:id="rId7" imgW="19044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0537" y="3533776"/>
                        <a:ext cx="1905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3705219" y="2895596"/>
          <a:ext cx="190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9" imgW="190440" imgH="215640" progId="Equation.3">
                  <p:embed/>
                </p:oleObj>
              </mc:Choice>
              <mc:Fallback>
                <p:oleObj name="Equation" r:id="rId9" imgW="19044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5219" y="2895596"/>
                        <a:ext cx="1905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7077094" y="5532454"/>
          <a:ext cx="190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10" imgW="190440" imgH="215640" progId="Equation.3">
                  <p:embed/>
                </p:oleObj>
              </mc:Choice>
              <mc:Fallback>
                <p:oleObj name="Equation" r:id="rId10" imgW="19044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7094" y="5532454"/>
                        <a:ext cx="1905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2071670" y="2886071"/>
          <a:ext cx="1905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12" imgW="190440" imgH="228600" progId="Equation.3">
                  <p:embed/>
                </p:oleObj>
              </mc:Choice>
              <mc:Fallback>
                <p:oleObj name="Equation" r:id="rId12" imgW="19044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70" y="2886071"/>
                        <a:ext cx="1905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1704955" y="3543301"/>
          <a:ext cx="177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13" imgW="177480" imgH="228600" progId="Equation.3">
                  <p:embed/>
                </p:oleObj>
              </mc:Choice>
              <mc:Fallback>
                <p:oleObj name="Equation" r:id="rId13" imgW="17748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4955" y="3543301"/>
                        <a:ext cx="1778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ction Button: Home 11">
            <a:hlinkClick r:id="rId15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چند والدی</a:t>
            </a:r>
            <a:r>
              <a:rPr lang="fa-IR" sz="3200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57784"/>
          </a:xfrm>
        </p:spPr>
        <p:txBody>
          <a:bodyPr>
            <a:no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dirty="0" smtClean="0">
                <a:cs typeface="B Mitra" pitchFamily="2" charset="-78"/>
              </a:rPr>
              <a:t>این روش ها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 تعمیم یافته روش های همبری دو والدی هستند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امکان ایجاد فرزند با هر تعدادی از والدین وجود دارد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در عمل همبری با بیش از چهار والد سود چندانی ندارد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dirty="0" smtClean="0">
                <a:cs typeface="B Mitra" pitchFamily="2" charset="-78"/>
              </a:rPr>
              <a:t>دو همبری متداول چند والدی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همبری چند والدی قطری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همبری یکنواخت چند والدی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همبری مبتنی بر شایستگی چند والدی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endParaRPr lang="fa-IR" sz="2300" dirty="0" smtClean="0">
              <a:cs typeface="B Mitra" pitchFamily="2" charset="-78"/>
            </a:endParaRP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endParaRPr lang="fa-IR" sz="2300" dirty="0">
              <a:cs typeface="B Mitra" pitchFamily="2" charset="-78"/>
            </a:endParaRPr>
          </a:p>
          <a:p>
            <a:pPr lvl="1" algn="r" rtl="1">
              <a:buNone/>
            </a:pPr>
            <a:endParaRPr lang="fa-IR" sz="2800" dirty="0" smtClean="0">
              <a:cs typeface="B Mitra" pitchFamily="2" charset="-78"/>
            </a:endParaRPr>
          </a:p>
        </p:txBody>
      </p:sp>
      <p:sp>
        <p:nvSpPr>
          <p:cNvPr id="28" name="Cloud Callout 27"/>
          <p:cNvSpPr/>
          <p:nvPr/>
        </p:nvSpPr>
        <p:spPr>
          <a:xfrm>
            <a:off x="7833010" y="106139"/>
            <a:ext cx="1214446" cy="714380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Binary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>
                <a:cs typeface="B Titr" pitchFamily="2" charset="-78"/>
              </a:rPr>
              <a:t>همبری چند والدی قطری</a:t>
            </a:r>
            <a:endParaRPr lang="en-GB" sz="3200" dirty="0" smtClean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همبری </a:t>
            </a:r>
            <a: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چند</a:t>
            </a:r>
            <a:r>
              <a:rPr lang="fa-I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والدی قطری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در این روش </a:t>
            </a:r>
            <a:r>
              <a:rPr lang="en-GB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r>
              <a:rPr lang="fa-IR" sz="2400" dirty="0" smtClean="0">
                <a:cs typeface="B Mitra" pitchFamily="2" charset="-78"/>
              </a:rPr>
              <a:t> والد از</a:t>
            </a:r>
            <a:r>
              <a:rPr lang="en-GB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 - 1 </a:t>
            </a:r>
            <a:r>
              <a:rPr lang="fa-IR" sz="2400" dirty="0" smtClean="0">
                <a:cs typeface="B Mitra" pitchFamily="2" charset="-78"/>
              </a:rPr>
              <a:t> نقطه برش داده می‌شود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محل های برش بطور تصادفی بین 1 و </a:t>
            </a:r>
            <a:r>
              <a:rPr lang="en-GB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a-IR" sz="2400" dirty="0" smtClean="0">
                <a:cs typeface="B Mitra" pitchFamily="2" charset="-78"/>
              </a:rPr>
              <a:t> طول کروموزوم است 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فقط </a:t>
            </a:r>
            <a:r>
              <a:rPr lang="en-GB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r>
              <a:rPr lang="fa-IR" sz="2400" dirty="0" smtClean="0">
                <a:cs typeface="B Mitra" pitchFamily="2" charset="-78"/>
              </a:rPr>
              <a:t> فرزند بصورت قطری می‌تواند ایجاد شود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 اگرچه امکان </a:t>
            </a:r>
            <a:r>
              <a:rPr lang="en-GB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r>
              <a:rPr lang="fa-IR" sz="2000" dirty="0" smtClean="0">
                <a:cs typeface="B Mitra" pitchFamily="2" charset="-78"/>
              </a:rPr>
              <a:t> حالت در انتخاب فرزند (قطری و غیر قطری) داریم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شکل زیر همبری سه والدی قطری را نشان می‌دهد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dirty="0" smtClean="0">
                <a:cs typeface="B Mitra" pitchFamily="2" charset="-78"/>
              </a:rPr>
              <a:t>دو برش(</a:t>
            </a:r>
            <a:r>
              <a:rPr lang="en-GB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 - 1 </a:t>
            </a:r>
            <a:r>
              <a:rPr lang="fa-IR" dirty="0" smtClean="0">
                <a:cs typeface="B Mitra" pitchFamily="2" charset="-78"/>
              </a:rPr>
              <a:t>)در هر سه والد ایجاد می‌کنیم</a:t>
            </a:r>
          </a:p>
          <a:p>
            <a:pPr lvl="2" algn="r" rtl="1">
              <a:buFont typeface="Courier New" pitchFamily="49" charset="0"/>
              <a:buChar char="o"/>
            </a:pPr>
            <a:endParaRPr lang="fa-IR" sz="2000" dirty="0" smtClean="0">
              <a:cs typeface="B Mitra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71472" y="525291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75315" y="5252914"/>
          <a:ext cx="13573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31"/>
                <a:gridCol w="339331"/>
                <a:gridCol w="339331"/>
                <a:gridCol w="3393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93317" y="525291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78362" y="567767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82205" y="5677674"/>
          <a:ext cx="13573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31"/>
                <a:gridCol w="339331"/>
                <a:gridCol w="339331"/>
                <a:gridCol w="3393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100207" y="567767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92988" y="608865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686073" y="6088654"/>
          <a:ext cx="13573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31"/>
                <a:gridCol w="339331"/>
                <a:gridCol w="339331"/>
                <a:gridCol w="3393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094550" y="608865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3" name="Right Arrow 12"/>
          <p:cNvSpPr/>
          <p:nvPr/>
        </p:nvSpPr>
        <p:spPr>
          <a:xfrm>
            <a:off x="4214810" y="5706926"/>
            <a:ext cx="757411" cy="3421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Childs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014696" y="5238288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115229" y="5661374"/>
          <a:ext cx="13573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31"/>
                <a:gridCol w="339331"/>
                <a:gridCol w="339331"/>
                <a:gridCol w="3393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7508405" y="6100760"/>
          <a:ext cx="106094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5007518" y="5663048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6122119" y="6100760"/>
          <a:ext cx="13573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31"/>
                <a:gridCol w="339331"/>
                <a:gridCol w="339331"/>
                <a:gridCol w="3393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7518606" y="5243774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022144" y="6084786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115229" y="5239506"/>
          <a:ext cx="13691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/>
                <a:gridCol w="339331"/>
                <a:gridCol w="339331"/>
                <a:gridCol w="3393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7529364" y="5657646"/>
          <a:ext cx="10646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893"/>
                <a:gridCol w="354893"/>
                <a:gridCol w="354893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3" name="Rounded Rectangle 22"/>
          <p:cNvSpPr/>
          <p:nvPr/>
        </p:nvSpPr>
        <p:spPr>
          <a:xfrm>
            <a:off x="-9525" y="5276863"/>
            <a:ext cx="571504" cy="2857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P1 :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Cloud Callout 27"/>
          <p:cNvSpPr/>
          <p:nvPr/>
        </p:nvSpPr>
        <p:spPr>
          <a:xfrm>
            <a:off x="7833010" y="106139"/>
            <a:ext cx="1214446" cy="714380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Binary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0" y="5705491"/>
            <a:ext cx="571504" cy="2857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P2 :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0" y="6110306"/>
            <a:ext cx="571504" cy="2857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P3 :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1071538" y="4714884"/>
            <a:ext cx="1000132" cy="357190"/>
          </a:xfrm>
          <a:prstGeom prst="wedgeRoundRectCallout">
            <a:avLst>
              <a:gd name="adj1" fmla="val 9766"/>
              <a:gd name="adj2" fmla="val 89812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محل برش 1</a:t>
            </a:r>
            <a:endParaRPr lang="en-GB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2500298" y="4714884"/>
            <a:ext cx="1000132" cy="357190"/>
          </a:xfrm>
          <a:prstGeom prst="wedgeRoundRectCallout">
            <a:avLst>
              <a:gd name="adj1" fmla="val 8812"/>
              <a:gd name="adj2" fmla="val 8448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fa-IR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محل برش 2</a:t>
            </a:r>
            <a:endParaRPr lang="en-GB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loud Callout 23"/>
          <p:cNvSpPr/>
          <p:nvPr/>
        </p:nvSpPr>
        <p:spPr>
          <a:xfrm>
            <a:off x="7833010" y="106139"/>
            <a:ext cx="1214446" cy="714380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Binary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یکنواخت و مبتنی بر شایستگی چند والدی</a:t>
            </a:r>
            <a:endParaRPr lang="en-GB" sz="3200" dirty="0" smtClean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همبری یکنواخت چند والدی </a:t>
            </a:r>
            <a:endParaRPr lang="fa-I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این همبری تعمیمی بر همبری یکنواخت دو والدی است.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هر بیت فرزند از یکی از والدینش با احتمال برابر 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1/k</a:t>
            </a:r>
            <a:r>
              <a:rPr lang="fa-IR" sz="2400" dirty="0" smtClean="0">
                <a:cs typeface="B Mitra" pitchFamily="2" charset="-78"/>
              </a:rPr>
              <a:t> انتخاب می‌شود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در هر عمل همبری تنها یک فرزند تولید می‌شود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همبری مبتنی بر شایستگی چند والدی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این همبری تعمیمی بر 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2000" dirty="0" smtClean="0">
                <a:cs typeface="B Mitra" pitchFamily="2" charset="-78"/>
              </a:rPr>
              <a:t>همبری مبتنی بر شایستگی دو والدی است.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2000" dirty="0" smtClean="0">
                <a:cs typeface="B Mitra" pitchFamily="2" charset="-78"/>
              </a:rPr>
              <a:t>همبری یکنواخت چند والدی است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2000" dirty="0" smtClean="0">
                <a:cs typeface="B Mitra" pitchFamily="2" charset="-78"/>
              </a:rPr>
              <a:t>هر بیت فرزند از یکی از والدینش با احتمال متناسب با شایستگی آن والد انتخاب می‌شود</a:t>
            </a:r>
          </a:p>
          <a:p>
            <a:pPr lvl="1"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</a:endParaRPr>
          </a:p>
          <a:p>
            <a:pPr lvl="1" algn="r" rtl="1">
              <a:buNone/>
            </a:pPr>
            <a:endParaRPr lang="fa-IR" dirty="0" smtClean="0"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حسابی</a:t>
            </a:r>
            <a:endParaRPr lang="en-GB" sz="3200" dirty="0" smtClean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شکل کلی عملگرهای حسابی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800" dirty="0" smtClean="0">
                <a:cs typeface="B Mitra" pitchFamily="2" charset="-78"/>
              </a:rPr>
              <a:t>والد 1 و والد 2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GB" sz="1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a-IR" sz="1800" dirty="0" smtClean="0">
                <a:cs typeface="B Mitra" pitchFamily="2" charset="-78"/>
              </a:rPr>
              <a:t> فرزند 1 و فرزند 2</a:t>
            </a:r>
          </a:p>
          <a:p>
            <a:pPr lvl="1" algn="r" rtl="1">
              <a:buFont typeface="Wingdings" pitchFamily="2" charset="2"/>
              <a:buChar char="v"/>
            </a:pPr>
            <a:endParaRPr lang="fa-IR" sz="16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با توجه به محدودیت های اعمال شده روی          سه نوع عملگر حسابی خواهیم داشت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همبری محدب</a:t>
            </a:r>
          </a:p>
          <a:p>
            <a:pPr lvl="3" algn="r" rtl="1">
              <a:buFont typeface="Wingdings" pitchFamily="2" charset="2"/>
              <a:buChar char="§"/>
            </a:pPr>
            <a:r>
              <a:rPr lang="fa-IR" sz="1600" dirty="0" smtClean="0">
                <a:cs typeface="B Mitra" pitchFamily="2" charset="-78"/>
              </a:rPr>
              <a:t>با محدودیت های 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همبری افین</a:t>
            </a:r>
          </a:p>
          <a:p>
            <a:pPr lvl="3" algn="r" rtl="1">
              <a:buFont typeface="Wingdings" pitchFamily="2" charset="2"/>
              <a:buChar char="§"/>
            </a:pPr>
            <a:r>
              <a:rPr lang="fa-IR" sz="1600" dirty="0" smtClean="0">
                <a:cs typeface="B Mitra" pitchFamily="2" charset="-78"/>
              </a:rPr>
              <a:t>با محدودیت های 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همبری خطی</a:t>
            </a:r>
          </a:p>
          <a:p>
            <a:pPr lvl="3" algn="r" rtl="1">
              <a:buFont typeface="Wingdings" pitchFamily="2" charset="2"/>
              <a:buChar char="§"/>
            </a:pPr>
            <a:r>
              <a:rPr lang="fa-IR" sz="1600" dirty="0" smtClean="0">
                <a:cs typeface="B Mitra" pitchFamily="2" charset="-78"/>
              </a:rPr>
              <a:t>فقط با محدودیت</a:t>
            </a:r>
          </a:p>
          <a:p>
            <a:pPr lvl="3" algn="r" rtl="1">
              <a:buFont typeface="Courier New" pitchFamily="49" charset="0"/>
              <a:buChar char="o"/>
            </a:pPr>
            <a:endParaRPr lang="fa-IR" sz="1600" dirty="0" smtClean="0">
              <a:cs typeface="B Mitra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7358082" y="500042"/>
            <a:ext cx="914400" cy="612648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Real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00100" y="2023390"/>
          <a:ext cx="1357322" cy="678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4" imgW="1269720" imgH="634680" progId="Equation.3">
                  <p:embed/>
                </p:oleObj>
              </mc:Choice>
              <mc:Fallback>
                <p:oleObj name="Equation" r:id="rId4" imgW="1269720" imgH="6346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2023390"/>
                        <a:ext cx="1357322" cy="6786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000496" y="3083586"/>
          <a:ext cx="640954" cy="322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6" imgW="355320" imgH="215640" progId="Equation.3">
                  <p:embed/>
                </p:oleObj>
              </mc:Choice>
              <mc:Fallback>
                <p:oleObj name="Equation" r:id="rId6" imgW="35532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6" y="3083586"/>
                        <a:ext cx="640954" cy="3222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3106746" y="3786190"/>
          <a:ext cx="26797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8" imgW="1485720" imgH="215640" progId="Equation.3">
                  <p:embed/>
                </p:oleObj>
              </mc:Choice>
              <mc:Fallback>
                <p:oleObj name="Equation" r:id="rId8" imgW="148572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6746" y="3786190"/>
                        <a:ext cx="2679700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3109913" y="4429125"/>
          <a:ext cx="2747962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10" imgW="1523880" imgH="215640" progId="Equation.3">
                  <p:embed/>
                </p:oleObj>
              </mc:Choice>
              <mc:Fallback>
                <p:oleObj name="Equation" r:id="rId10" imgW="152388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913" y="4429125"/>
                        <a:ext cx="2747962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4214810" y="5072074"/>
          <a:ext cx="155575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12" imgW="863280" imgH="215640" progId="Equation.3">
                  <p:embed/>
                </p:oleObj>
              </mc:Choice>
              <mc:Fallback>
                <p:oleObj name="Equation" r:id="rId12" imgW="86328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5072074"/>
                        <a:ext cx="1555750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785786" y="5576178"/>
            <a:ext cx="7286676" cy="500066"/>
            <a:chOff x="785786" y="5572140"/>
            <a:chExt cx="7286676" cy="50006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Rounded Rectangle 10"/>
            <p:cNvSpPr/>
            <p:nvPr/>
          </p:nvSpPr>
          <p:spPr>
            <a:xfrm>
              <a:off x="785786" y="5572140"/>
              <a:ext cx="7286676" cy="50006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B Titr" pitchFamily="2" charset="-78"/>
                </a:rPr>
                <a:t>نکته مهم:                    بردارهایی به طول تعداد ژن های موجود در کروموزوم والد هستند</a:t>
              </a:r>
              <a:r>
                <a:rPr lang="fa-IR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GB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5128" name="Object 8"/>
            <p:cNvGraphicFramePr>
              <a:graphicFrameLocks noChangeAspect="1"/>
            </p:cNvGraphicFramePr>
            <p:nvPr/>
          </p:nvGraphicFramePr>
          <p:xfrm>
            <a:off x="6430980" y="5666728"/>
            <a:ext cx="641350" cy="322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4" name="Equation" r:id="rId14" imgW="355320" imgH="215640" progId="Equation.3">
                    <p:embed/>
                  </p:oleObj>
                </mc:Choice>
                <mc:Fallback>
                  <p:oleObj name="Equation" r:id="rId14" imgW="355320" imgH="21564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0980" y="5666728"/>
                          <a:ext cx="641350" cy="3222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خط(</a:t>
            </a:r>
            <a:r>
              <a:rPr lang="en-GB" sz="3200" dirty="0" smtClean="0">
                <a:cs typeface="B Titr" pitchFamily="2" charset="-78"/>
              </a:rPr>
              <a:t>Line Crossover</a:t>
            </a:r>
            <a:r>
              <a:rPr lang="fa-IR" sz="3200" dirty="0" smtClean="0">
                <a:cs typeface="B Titr" pitchFamily="2" charset="-78"/>
              </a:rPr>
              <a:t>)</a:t>
            </a:r>
            <a:endParaRPr lang="en-GB" sz="3200" dirty="0" smtClean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</p:spPr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اتصال والدین توسط یک بردار به یکدیگر در فضای متغییرهای تصمیم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انتخاب یک نقطه تصادفی بر روی این بردار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شکل کلی همبری خط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برای درک بهتر محدوده حرکت روی نقطه </a:t>
            </a:r>
            <a:r>
              <a:rPr lang="en-GB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O</a:t>
            </a:r>
            <a:r>
              <a:rPr lang="fa-IR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 کلیک کنید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800" dirty="0" smtClean="0">
                <a:cs typeface="B Mitra" pitchFamily="2" charset="-78"/>
              </a:rPr>
              <a:t>والد 1 و والد 2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fa-IR" sz="1800" dirty="0" smtClean="0">
                <a:cs typeface="B Mitra" pitchFamily="2" charset="-78"/>
              </a:rPr>
              <a:t> فرزند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α  یک عدد اسکالر تصادفی در بازه (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0  1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)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اگرمحدوده α به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[-d , 1 + d]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محدود شود محدوده‌حرکت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O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به شکل روبرو است</a:t>
            </a:r>
          </a:p>
          <a:p>
            <a:pPr lvl="2" algn="r" rtl="1">
              <a:buFont typeface="Wingdings" pitchFamily="2" charset="2"/>
              <a:buChar char="v"/>
            </a:pP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d</a:t>
            </a: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میزان دور شدن از محدوده والدین را مشخص می‌کند</a:t>
            </a:r>
          </a:p>
          <a:p>
            <a:pPr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7358082" y="500042"/>
            <a:ext cx="914400" cy="612648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Real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678238" y="2541588"/>
          <a:ext cx="2579687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4" imgW="2412720" imgH="317160" progId="Equation.3">
                  <p:embed/>
                </p:oleObj>
              </mc:Choice>
              <mc:Fallback>
                <p:oleObj name="Equation" r:id="rId4" imgW="2412720" imgH="3171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8238" y="2541588"/>
                        <a:ext cx="2579687" cy="33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Group 35"/>
          <p:cNvGrpSpPr/>
          <p:nvPr/>
        </p:nvGrpSpPr>
        <p:grpSpPr>
          <a:xfrm>
            <a:off x="1023913" y="2500306"/>
            <a:ext cx="2119327" cy="1195276"/>
            <a:chOff x="1023913" y="2500306"/>
            <a:chExt cx="2119327" cy="1195276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1581129" y="2795583"/>
              <a:ext cx="1081095" cy="204789"/>
            </a:xfrm>
            <a:prstGeom prst="straightConnector1">
              <a:avLst/>
            </a:prstGeom>
            <a:ln w="19050" cap="rnd">
              <a:beve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ounded Rectangle 23"/>
            <p:cNvSpPr/>
            <p:nvPr/>
          </p:nvSpPr>
          <p:spPr>
            <a:xfrm>
              <a:off x="1785918" y="2643182"/>
              <a:ext cx="142876" cy="7143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O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Arrow Connector 10" descr="نقطه P1"/>
            <p:cNvCxnSpPr/>
            <p:nvPr/>
          </p:nvCxnSpPr>
          <p:spPr>
            <a:xfrm rot="5400000" flipH="1" flipV="1">
              <a:off x="851604" y="2966058"/>
              <a:ext cx="900000" cy="54000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 descr="نقطه P1"/>
            <p:cNvCxnSpPr/>
            <p:nvPr/>
          </p:nvCxnSpPr>
          <p:spPr>
            <a:xfrm flipV="1">
              <a:off x="1023913" y="3028950"/>
              <a:ext cx="1652612" cy="666632"/>
            </a:xfrm>
            <a:prstGeom prst="straightConnector1">
              <a:avLst/>
            </a:prstGeom>
            <a:ln w="1905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1214414" y="2500306"/>
              <a:ext cx="428628" cy="21431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P1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714612" y="2786058"/>
              <a:ext cx="428628" cy="21431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P2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Flowchart: Connector 22" descr="O"/>
          <p:cNvSpPr>
            <a:spLocks noChangeAspect="1"/>
          </p:cNvSpPr>
          <p:nvPr/>
        </p:nvSpPr>
        <p:spPr>
          <a:xfrm>
            <a:off x="1571604" y="2767008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7" name="Group 46"/>
          <p:cNvGrpSpPr/>
          <p:nvPr/>
        </p:nvGrpSpPr>
        <p:grpSpPr>
          <a:xfrm>
            <a:off x="219045" y="4429132"/>
            <a:ext cx="3290910" cy="1195276"/>
            <a:chOff x="219045" y="4429132"/>
            <a:chExt cx="3290910" cy="1195276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1343002" y="4724409"/>
              <a:ext cx="1081095" cy="204789"/>
            </a:xfrm>
            <a:prstGeom prst="straightConnector1">
              <a:avLst/>
            </a:prstGeom>
            <a:ln w="19050" cap="rnd">
              <a:beve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1547791" y="4572008"/>
              <a:ext cx="142876" cy="7143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O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Straight Arrow Connector 39" descr="نقطه P1"/>
            <p:cNvCxnSpPr/>
            <p:nvPr/>
          </p:nvCxnSpPr>
          <p:spPr>
            <a:xfrm rot="5400000" flipH="1" flipV="1">
              <a:off x="613477" y="4894884"/>
              <a:ext cx="900000" cy="54000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 descr="نقطه P1"/>
            <p:cNvCxnSpPr/>
            <p:nvPr/>
          </p:nvCxnSpPr>
          <p:spPr>
            <a:xfrm flipV="1">
              <a:off x="785786" y="4957776"/>
              <a:ext cx="1652612" cy="666632"/>
            </a:xfrm>
            <a:prstGeom prst="straightConnector1">
              <a:avLst/>
            </a:prstGeom>
            <a:ln w="1905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ounded Rectangle 41"/>
            <p:cNvSpPr/>
            <p:nvPr/>
          </p:nvSpPr>
          <p:spPr>
            <a:xfrm>
              <a:off x="976287" y="4429132"/>
              <a:ext cx="428628" cy="21431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P1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2476485" y="4714884"/>
              <a:ext cx="428628" cy="21431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P2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2428860" y="4929198"/>
              <a:ext cx="1081095" cy="204789"/>
            </a:xfrm>
            <a:prstGeom prst="straightConnector1">
              <a:avLst/>
            </a:prstGeom>
            <a:ln w="19050" cap="rnd">
              <a:beve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219045" y="4510095"/>
              <a:ext cx="1081095" cy="204789"/>
            </a:xfrm>
            <a:prstGeom prst="straightConnector1">
              <a:avLst/>
            </a:prstGeom>
            <a:ln w="19050" cap="rnd">
              <a:beve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Flowchart: Connector 45"/>
          <p:cNvSpPr>
            <a:spLocks noChangeAspect="1"/>
          </p:cNvSpPr>
          <p:nvPr/>
        </p:nvSpPr>
        <p:spPr>
          <a:xfrm>
            <a:off x="214282" y="4491045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/>
          <p:cNvSpPr/>
          <p:nvPr/>
        </p:nvSpPr>
        <p:spPr>
          <a:xfrm rot="660000">
            <a:off x="182098" y="4893677"/>
            <a:ext cx="3242219" cy="2857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-d                1          +           d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2000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03 L 0.11823 0.031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00" y="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repeatCount="2000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00046 L 0.35486 0.0879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0" y="44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23" grpId="0" animBg="1"/>
      <p:bldP spid="46" grpId="0" animBg="1"/>
      <p:bldP spid="49" grpId="0" animBg="1"/>
      <p:bldP spid="49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جهت دار(</a:t>
            </a:r>
            <a:r>
              <a:rPr lang="en-GB" sz="3200" dirty="0" smtClean="0">
                <a:cs typeface="B Titr" pitchFamily="2" charset="-78"/>
              </a:rPr>
              <a:t>Direction-based </a:t>
            </a:r>
            <a:r>
              <a:rPr lang="fa-IR" sz="3200" dirty="0" smtClean="0">
                <a:cs typeface="B Titr" pitchFamily="2" charset="-78"/>
              </a:rPr>
              <a:t>)</a:t>
            </a:r>
            <a:endParaRPr lang="en-GB" sz="3200" dirty="0" smtClean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</p:spPr>
        <p:txBody>
          <a:bodyPr>
            <a:normAutofit/>
          </a:bodyPr>
          <a:lstStyle/>
          <a:p>
            <a:pPr algn="ctr" rtl="1">
              <a:buNone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هدف</a:t>
            </a:r>
            <a:r>
              <a:rPr lang="fa-IR" sz="2400" dirty="0" smtClean="0">
                <a:cs typeface="B Mitra" pitchFamily="2" charset="-78"/>
              </a:rPr>
              <a:t>: 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استفاده از دانش تولید شده و موجود در نقاط برای ایجاد فرزندان شایسته تر</a:t>
            </a:r>
            <a:endParaRPr lang="fa-I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شکل کلی همبری جهت دار(یا حریصانه)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با فرض                  در مساله بیشینه سازی</a:t>
            </a:r>
            <a:endParaRPr lang="fa-IR" sz="2000" i="1" dirty="0" smtClean="0">
              <a:cs typeface="B Mitra" pitchFamily="2" charset="-78"/>
            </a:endParaRP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و یا فرض                  در مساله کمینه سازی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برای درک بهتر محدوده حرکت </a:t>
            </a:r>
            <a:r>
              <a:rPr lang="en-GB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O</a:t>
            </a:r>
            <a:r>
              <a:rPr lang="fa-IR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روی نقطه کلیک کنید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800" dirty="0" smtClean="0">
                <a:cs typeface="B Mitra" pitchFamily="2" charset="-78"/>
              </a:rPr>
              <a:t>والد 1 و والد 2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fa-IR" sz="1800" dirty="0" smtClean="0">
                <a:cs typeface="B Mitra" pitchFamily="2" charset="-78"/>
              </a:rPr>
              <a:t> فرزند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r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 یک </a:t>
            </a:r>
            <a:r>
              <a:rPr lang="fa-I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عدد اسکالر 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تصادفی در بازه (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0  1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)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یک نوع عملگر حسابی افین با پارامترهای                              می باشد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در صورتیکه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000" dirty="0" smtClean="0">
                <a:cs typeface="B Mitra" pitchFamily="2" charset="-78"/>
              </a:rPr>
              <a:t>به هم نزدیک باشند بردار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000" dirty="0" smtClean="0">
                <a:cs typeface="B Mitra" pitchFamily="2" charset="-78"/>
              </a:rPr>
              <a:t>جهت تقریبی گرادیان را مشخص می‌کند.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7358082" y="500042"/>
            <a:ext cx="914400" cy="612648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Real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281221" y="2233607"/>
          <a:ext cx="2511425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4" imgW="2349360" imgH="317160" progId="Equation.3">
                  <p:embed/>
                </p:oleObj>
              </mc:Choice>
              <mc:Fallback>
                <p:oleObj name="Equation" r:id="rId4" imgW="2349360" imgH="3171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1221" y="2233607"/>
                        <a:ext cx="2511425" cy="33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oup 30"/>
          <p:cNvGrpSpPr/>
          <p:nvPr/>
        </p:nvGrpSpPr>
        <p:grpSpPr>
          <a:xfrm>
            <a:off x="923899" y="2619244"/>
            <a:ext cx="2290779" cy="1147776"/>
            <a:chOff x="923899" y="2619244"/>
            <a:chExt cx="2290779" cy="1147776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1481115" y="2867021"/>
              <a:ext cx="1081095" cy="204789"/>
            </a:xfrm>
            <a:prstGeom prst="straightConnector1">
              <a:avLst/>
            </a:prstGeom>
            <a:ln w="19050" cap="rnd">
              <a:beve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3071802" y="3000372"/>
              <a:ext cx="142876" cy="7143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O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Straight Arrow Connector 39" descr="نقطه P1"/>
            <p:cNvCxnSpPr/>
            <p:nvPr/>
          </p:nvCxnSpPr>
          <p:spPr>
            <a:xfrm rot="5400000" flipH="1" flipV="1">
              <a:off x="751590" y="3037496"/>
              <a:ext cx="900000" cy="54000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 descr="نقطه P1"/>
            <p:cNvCxnSpPr/>
            <p:nvPr/>
          </p:nvCxnSpPr>
          <p:spPr>
            <a:xfrm flipV="1">
              <a:off x="923899" y="3100388"/>
              <a:ext cx="1652612" cy="666632"/>
            </a:xfrm>
            <a:prstGeom prst="straightConnector1">
              <a:avLst/>
            </a:prstGeom>
            <a:ln w="1905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ounded Rectangle 41"/>
            <p:cNvSpPr/>
            <p:nvPr/>
          </p:nvSpPr>
          <p:spPr>
            <a:xfrm>
              <a:off x="1202351" y="2619244"/>
              <a:ext cx="400052" cy="21431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P1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2309734" y="2774183"/>
              <a:ext cx="385766" cy="21431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P2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4" name="Straight Arrow Connector 43"/>
          <p:cNvCxnSpPr/>
          <p:nvPr/>
        </p:nvCxnSpPr>
        <p:spPr>
          <a:xfrm>
            <a:off x="2566973" y="3071810"/>
            <a:ext cx="1081095" cy="204789"/>
          </a:xfrm>
          <a:prstGeom prst="straightConnector1">
            <a:avLst/>
          </a:prstGeom>
          <a:ln w="19050" cap="rnd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Connector 45"/>
          <p:cNvSpPr>
            <a:spLocks noChangeAspect="1"/>
          </p:cNvSpPr>
          <p:nvPr/>
        </p:nvSpPr>
        <p:spPr>
          <a:xfrm>
            <a:off x="2528873" y="3028947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171" name="Object 2"/>
          <p:cNvGraphicFramePr>
            <a:graphicFrameLocks noChangeAspect="1"/>
          </p:cNvGraphicFramePr>
          <p:nvPr/>
        </p:nvGraphicFramePr>
        <p:xfrm>
          <a:off x="6298512" y="2760158"/>
          <a:ext cx="950913" cy="23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6" imgW="888840" imgH="215640" progId="Equation.3">
                  <p:embed/>
                </p:oleObj>
              </mc:Choice>
              <mc:Fallback>
                <p:oleObj name="Equation" r:id="rId6" imgW="88884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8512" y="2760158"/>
                        <a:ext cx="950913" cy="230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2"/>
          <p:cNvGraphicFramePr>
            <a:graphicFrameLocks noChangeAspect="1"/>
          </p:cNvGraphicFramePr>
          <p:nvPr/>
        </p:nvGraphicFramePr>
        <p:xfrm>
          <a:off x="6143636" y="3079874"/>
          <a:ext cx="950913" cy="23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quation" r:id="rId8" imgW="888840" imgH="215640" progId="Equation.3">
                  <p:embed/>
                </p:oleObj>
              </mc:Choice>
              <mc:Fallback>
                <p:oleObj name="Equation" r:id="rId8" imgW="88884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6" y="3079874"/>
                        <a:ext cx="950913" cy="230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3739058" y="4750509"/>
          <a:ext cx="1436690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Equation" r:id="rId10" imgW="1079280" imgH="215640" progId="Equation.3">
                  <p:embed/>
                </p:oleObj>
              </mc:Choice>
              <mc:Fallback>
                <p:oleObj name="Equation" r:id="rId10" imgW="107928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9058" y="4750509"/>
                        <a:ext cx="1436690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ight Brace 17"/>
          <p:cNvSpPr/>
          <p:nvPr/>
        </p:nvSpPr>
        <p:spPr>
          <a:xfrm rot="6061149">
            <a:off x="3005395" y="2806246"/>
            <a:ext cx="192611" cy="996354"/>
          </a:xfrm>
          <a:prstGeom prst="rightBrace">
            <a:avLst>
              <a:gd name="adj1" fmla="val 20555"/>
              <a:gd name="adj2" fmla="val 5668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660000">
            <a:off x="2367828" y="3419606"/>
            <a:ext cx="12144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900" dirty="0" smtClean="0"/>
              <a:t>بزرگی آن به </a:t>
            </a:r>
            <a:r>
              <a:rPr lang="en-GB" sz="900" dirty="0" smtClean="0"/>
              <a:t>r</a:t>
            </a:r>
            <a:r>
              <a:rPr lang="fa-IR" sz="900" dirty="0" smtClean="0"/>
              <a:t> بستگی دارد</a:t>
            </a:r>
            <a:endParaRPr lang="en-GB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2000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0.11406 0.02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0" y="1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6" grpId="0" animBg="1"/>
      <p:bldP spid="18" grpId="0" animBg="1"/>
      <p:bldP spid="18" grpId="1" animBg="1"/>
      <p:bldP spid="20" grpId="0"/>
      <p:bldP spid="20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523757" y="3077201"/>
            <a:ext cx="2900383" cy="1157296"/>
            <a:chOff x="295245" y="3700464"/>
            <a:chExt cx="2900383" cy="1157296"/>
          </a:xfrm>
        </p:grpSpPr>
        <p:sp>
          <p:nvSpPr>
            <p:cNvPr id="43" name="Rounded Rectangle 42"/>
            <p:cNvSpPr/>
            <p:nvPr/>
          </p:nvSpPr>
          <p:spPr>
            <a:xfrm>
              <a:off x="1981181" y="3922073"/>
              <a:ext cx="397245" cy="2070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P2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1345706" y="3957761"/>
              <a:ext cx="809135" cy="204789"/>
            </a:xfrm>
            <a:prstGeom prst="straightConnector1">
              <a:avLst/>
            </a:prstGeom>
            <a:ln w="19050" cap="rnd">
              <a:solidFill>
                <a:schemeClr val="tx2">
                  <a:lumMod val="75000"/>
                </a:schemeClr>
              </a:solidFill>
              <a:beve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 descr="نقطه P1"/>
            <p:cNvCxnSpPr/>
            <p:nvPr/>
          </p:nvCxnSpPr>
          <p:spPr>
            <a:xfrm rot="5400000" flipH="1" flipV="1">
              <a:off x="686498" y="4196157"/>
              <a:ext cx="900000" cy="404158"/>
            </a:xfrm>
            <a:prstGeom prst="straightConnector1">
              <a:avLst/>
            </a:prstGeom>
            <a:ln w="1905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 descr="نقطه P1"/>
            <p:cNvCxnSpPr/>
            <p:nvPr/>
          </p:nvCxnSpPr>
          <p:spPr>
            <a:xfrm flipV="1">
              <a:off x="928663" y="4191128"/>
              <a:ext cx="1236882" cy="666632"/>
            </a:xfrm>
            <a:prstGeom prst="straightConnector1">
              <a:avLst/>
            </a:prstGeom>
            <a:ln w="19050">
              <a:solidFill>
                <a:schemeClr val="tx2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ounded Rectangle 41"/>
            <p:cNvSpPr/>
            <p:nvPr/>
          </p:nvSpPr>
          <p:spPr>
            <a:xfrm>
              <a:off x="1126310" y="3757609"/>
              <a:ext cx="411956" cy="20701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P1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2171683" y="4162430"/>
              <a:ext cx="1023945" cy="247652"/>
            </a:xfrm>
            <a:prstGeom prst="straightConnector1">
              <a:avLst/>
            </a:prstGeom>
            <a:ln w="19050" cap="rnd">
              <a:solidFill>
                <a:schemeClr val="tx2">
                  <a:lumMod val="75000"/>
                </a:schemeClr>
              </a:solidFill>
              <a:bevel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10800000">
              <a:off x="295245" y="3700464"/>
              <a:ext cx="1023945" cy="247652"/>
            </a:xfrm>
            <a:prstGeom prst="straightConnector1">
              <a:avLst/>
            </a:prstGeom>
            <a:ln w="19050" cap="rnd">
              <a:solidFill>
                <a:schemeClr val="tx2">
                  <a:lumMod val="75000"/>
                </a:schemeClr>
              </a:solidFill>
              <a:bevel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مخلوط(</a:t>
            </a:r>
            <a:r>
              <a:rPr lang="en-GB" sz="3200" dirty="0" smtClean="0">
                <a:cs typeface="B Titr" pitchFamily="2" charset="-78"/>
              </a:rPr>
              <a:t>Blend crossover</a:t>
            </a:r>
            <a:r>
              <a:rPr lang="fa-IR" sz="3200" dirty="0" smtClean="0">
                <a:cs typeface="B Titr" pitchFamily="2" charset="-78"/>
              </a:rPr>
              <a:t>)</a:t>
            </a:r>
            <a:endParaRPr lang="en-GB" sz="3200" dirty="0" smtClean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در این همبری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ایجاد دو نقطه طبق رابطه  </a:t>
            </a:r>
            <a:endParaRPr lang="fa-IR" sz="2000" i="1" dirty="0" smtClean="0">
              <a:cs typeface="B Mitra" pitchFamily="2" charset="-78"/>
            </a:endParaRP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انتخاب یک نقطه تصادفی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O</a:t>
            </a:r>
            <a:r>
              <a:rPr lang="fa-IR" sz="2000" dirty="0" smtClean="0">
                <a:cs typeface="B Mitra" pitchFamily="2" charset="-78"/>
              </a:rPr>
              <a:t> بر روی خط واصل این دو نقطه به عنوان فرزند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برای درک بهتر محدوده انتخاب </a:t>
            </a:r>
            <a:r>
              <a:rPr lang="en-GB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O</a:t>
            </a:r>
            <a:r>
              <a:rPr lang="fa-IR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            کلیک کنید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800" dirty="0" smtClean="0">
                <a:cs typeface="B Mitra" pitchFamily="2" charset="-78"/>
              </a:rPr>
              <a:t>والد 1 و والد 2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l-GR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a-IR" sz="1800" dirty="0" smtClean="0">
                <a:cs typeface="B Mitra" pitchFamily="2" charset="-78"/>
              </a:rPr>
              <a:t> 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یک عدد نامنفی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200" dirty="0" smtClean="0">
                <a:cs typeface="B Mitra" pitchFamily="2" charset="-78"/>
              </a:rPr>
              <a:t>در این همبری چنانچه مقدار </a:t>
            </a:r>
            <a:r>
              <a:rPr lang="el-GR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a-IR" sz="2200" dirty="0" smtClean="0">
                <a:cs typeface="B Mitra" pitchFamily="2" charset="-78"/>
              </a:rPr>
              <a:t>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بزرگ انتخاب شود محدوده انتخاب فرزند گسترش یافته 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  <a:sym typeface="Wingdings" pitchFamily="2" charset="2"/>
              </a:rPr>
              <a:t> قدرت کاوش الگوریتم افزایش می‌یابد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برابر صفر باشد فرزند ایجاد شده بر روی خط واصل والد 1 و 2 خواهد بود.( همبری خط)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0/5 انتخاب شود بهترین شرایط برای این همبری حاصل می‌گردد. 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7358082" y="500042"/>
            <a:ext cx="914400" cy="612648"/>
          </a:xfrm>
          <a:prstGeom prst="cloudCallout">
            <a:avLst>
              <a:gd name="adj1" fmla="val -38554"/>
              <a:gd name="adj2" fmla="val 908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Real</a:t>
            </a:r>
            <a:endParaRPr lang="en-GB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733550" y="2260594"/>
          <a:ext cx="3449638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8" name="Equation" r:id="rId4" imgW="3225600" imgH="291960" progId="Equation.3">
                  <p:embed/>
                </p:oleObj>
              </mc:Choice>
              <mc:Fallback>
                <p:oleObj name="Equation" r:id="rId4" imgW="3225600" imgH="291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550" y="2260594"/>
                        <a:ext cx="3449638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419493" y="3034338"/>
            <a:ext cx="147127" cy="247652"/>
            <a:chOff x="281469" y="3600451"/>
            <a:chExt cx="147127" cy="247652"/>
          </a:xfrm>
        </p:grpSpPr>
        <p:sp>
          <p:nvSpPr>
            <p:cNvPr id="39" name="Rounded Rectangle 38"/>
            <p:cNvSpPr/>
            <p:nvPr/>
          </p:nvSpPr>
          <p:spPr>
            <a:xfrm>
              <a:off x="281469" y="3779097"/>
              <a:ext cx="147127" cy="6900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O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6" name="Flowchart: Connector 45"/>
            <p:cNvSpPr>
              <a:spLocks noChangeAspect="1"/>
            </p:cNvSpPr>
            <p:nvPr/>
          </p:nvSpPr>
          <p:spPr>
            <a:xfrm>
              <a:off x="357158" y="3600451"/>
              <a:ext cx="71438" cy="71438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5076825" y="2990847"/>
            <a:ext cx="519119" cy="28575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اینجا</a:t>
            </a:r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  <p:graphicFrame>
        <p:nvGraphicFramePr>
          <p:cNvPr id="56326" name="Object 6"/>
          <p:cNvGraphicFramePr>
            <a:graphicFrameLocks noChangeAspect="1"/>
          </p:cNvGraphicFramePr>
          <p:nvPr/>
        </p:nvGraphicFramePr>
        <p:xfrm>
          <a:off x="142844" y="2714620"/>
          <a:ext cx="888862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9" name="Equation" r:id="rId6" imgW="1193760" imgH="291960" progId="Equation.3">
                  <p:embed/>
                </p:oleObj>
              </mc:Choice>
              <mc:Fallback>
                <p:oleObj name="Equation" r:id="rId6" imgW="1193760" imgH="29196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4" y="2714620"/>
                        <a:ext cx="888862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7" name="Object 7"/>
          <p:cNvGraphicFramePr>
            <a:graphicFrameLocks noChangeAspect="1"/>
          </p:cNvGraphicFramePr>
          <p:nvPr/>
        </p:nvGraphicFramePr>
        <p:xfrm>
          <a:off x="3467100" y="3567113"/>
          <a:ext cx="955675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0" name="Equation" r:id="rId8" imgW="1282680" imgH="304560" progId="Equation.3">
                  <p:embed/>
                </p:oleObj>
              </mc:Choice>
              <mc:Fallback>
                <p:oleObj name="Equation" r:id="rId8" imgW="1282680" imgH="3045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7100" y="3567113"/>
                        <a:ext cx="955675" cy="227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200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5.92593E-6 L 0.31615 0.10323 " pathEditMode="relative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همبری باینری شبیه سازی شده</a:t>
            </a:r>
            <a:br>
              <a:rPr lang="fa-IR" sz="3200" dirty="0" smtClean="0">
                <a:cs typeface="B Titr" pitchFamily="2" charset="-78"/>
              </a:rPr>
            </a:br>
            <a:r>
              <a:rPr lang="en-GB" sz="3200" dirty="0" smtClean="0">
                <a:cs typeface="B Titr" pitchFamily="2" charset="-78"/>
              </a:rPr>
              <a:t>Simulated binary Crossover- (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SBX</a:t>
            </a:r>
            <a:r>
              <a:rPr lang="en-GB" sz="3200" dirty="0" smtClean="0">
                <a:cs typeface="B Titr" pitchFamily="2" charset="-78"/>
              </a:rPr>
              <a:t>)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57784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در این همبری فرزندان از رابطه روبرو تولید می‌شوند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این همبری یک نوع عملگر حسابی افین می‌باشد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2000" dirty="0" smtClean="0">
                <a:cs typeface="B Mitra" pitchFamily="2" charset="-78"/>
              </a:rPr>
              <a:t>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800" dirty="0" smtClean="0">
                <a:cs typeface="B Mitra" pitchFamily="2" charset="-78"/>
              </a:rPr>
              <a:t>والد 1 و والد 2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GB" sz="18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fa-IR" sz="1800" dirty="0" smtClean="0">
                <a:cs typeface="B Mitra" pitchFamily="2" charset="-78"/>
              </a:rPr>
              <a:t> 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از رابطه زیر تولید می‌شود</a:t>
            </a:r>
          </a:p>
          <a:p>
            <a:pPr lvl="2" algn="r" rtl="1">
              <a:buFont typeface="Wingdings" pitchFamily="2" charset="2"/>
              <a:buChar char="v"/>
            </a:pPr>
            <a:r>
              <a:rPr lang="el-GR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β </a:t>
            </a:r>
            <a:r>
              <a:rPr lang="fa-IR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بردار و اندیس آن نشان دهنده مولفه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</a:t>
            </a: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یک عدد تصادفی بین صفر و یک است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اتا یک عدد حقیقی نامنفی( شاخص عملگر همبری ما )</a:t>
            </a:r>
          </a:p>
          <a:p>
            <a:pPr lvl="2" algn="r" rtl="1">
              <a:buFont typeface="Wingdings" pitchFamily="2" charset="2"/>
              <a:buChar char="v"/>
            </a:pP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مقادیر بزرگ این پارامتر </a:t>
            </a: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  <a:sym typeface="Wingdings" pitchFamily="2" charset="2"/>
              </a:rPr>
              <a:t>میل </a:t>
            </a:r>
            <a:r>
              <a:rPr lang="el-G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GB" sz="16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fa-IR" sz="1600" dirty="0" smtClean="0">
                <a:cs typeface="B Mitra" pitchFamily="2" charset="-78"/>
              </a:rPr>
              <a:t> به سمت یک </a:t>
            </a:r>
            <a:r>
              <a:rPr lang="fa-IR" sz="1600" dirty="0" smtClean="0">
                <a:cs typeface="B Mitra" pitchFamily="2" charset="-78"/>
                <a:sym typeface="Wingdings" pitchFamily="2" charset="2"/>
              </a:rPr>
              <a:t></a:t>
            </a: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  <a:sym typeface="Wingdings" pitchFamily="2" charset="2"/>
              </a:rPr>
              <a:t>ایجاد فرزندان در نزدیکی والدین</a:t>
            </a:r>
          </a:p>
          <a:p>
            <a:pPr lvl="2" algn="r" rtl="1">
              <a:buFont typeface="Wingdings" pitchFamily="2" charset="2"/>
              <a:buChar char="v"/>
            </a:pP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  <a:sym typeface="Wingdings" pitchFamily="2" charset="2"/>
              </a:rPr>
              <a:t>مقادیر کوچک این پارامترافزایش احتمال تولید فرزندان دورتر از والدین</a:t>
            </a:r>
          </a:p>
          <a:p>
            <a:pPr lvl="3" algn="r" rtl="1">
              <a:buFont typeface="Wingdings" pitchFamily="2" charset="2"/>
              <a:buChar char="v"/>
            </a:pPr>
            <a:r>
              <a:rPr lang="fa-I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  <a:sym typeface="Wingdings" pitchFamily="2" charset="2"/>
              </a:rPr>
              <a:t>برای درک شهودی بهتر , 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  <a:sym typeface="Wingdings" pitchFamily="2" charset="2"/>
              </a:rPr>
              <a:t>u</a:t>
            </a:r>
            <a:r>
              <a:rPr lang="fa-I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  <a:sym typeface="Wingdings" pitchFamily="2" charset="2"/>
              </a:rPr>
              <a:t> نزدیک به یک و اتا برابر با صفر در نظر بگیرید    </a:t>
            </a:r>
            <a:r>
              <a:rPr lang="el-GR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β</a:t>
            </a:r>
            <a:r>
              <a:rPr lang="en-GB" sz="14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fa-IR" sz="1400" dirty="0" smtClean="0">
                <a:cs typeface="B Mitra" pitchFamily="2" charset="-78"/>
              </a:rPr>
              <a:t> می تواند عدد بسیار بزرگی شود .</a:t>
            </a:r>
            <a:r>
              <a:rPr lang="el-GR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fa-IR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  <a:sym typeface="Wingdings" pitchFamily="2" charset="2"/>
              </a:rPr>
              <a:t> </a:t>
            </a:r>
          </a:p>
          <a:p>
            <a:pPr lvl="3" algn="r" rtl="1">
              <a:buNone/>
            </a:pPr>
            <a:endParaRPr lang="fa-IR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این همبری نسبت فاصله فرزندان به فاصله والدین در هر بعد برابر ضریب </a:t>
            </a:r>
            <a:r>
              <a:rPr lang="el-G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β</a:t>
            </a: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است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شاید بد نباشد چگالی احتمال </a:t>
            </a:r>
            <a:r>
              <a:rPr lang="el-G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β 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هم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را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بدانید </a:t>
            </a:r>
          </a:p>
          <a:p>
            <a:pPr algn="r" rtl="1">
              <a:lnSpc>
                <a:spcPct val="150000"/>
              </a:lnSpc>
              <a:buNone/>
            </a:pPr>
            <a:endParaRPr lang="fa-IR" sz="2800" dirty="0" smtClean="0">
              <a:cs typeface="B Mitra" pitchFamily="2" charset="-78"/>
            </a:endParaRPr>
          </a:p>
        </p:txBody>
      </p:sp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01659" y="1631316"/>
          <a:ext cx="2860688" cy="688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8" name="Equation" r:id="rId5" imgW="2006280" imgH="482400" progId="Equation.3">
                  <p:embed/>
                </p:oleObj>
              </mc:Choice>
              <mc:Fallback>
                <p:oleObj name="Equation" r:id="rId5" imgW="2006280" imgH="48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659" y="1631316"/>
                        <a:ext cx="2860688" cy="6880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785786" y="2500306"/>
          <a:ext cx="2554664" cy="830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9" name="Equation" r:id="rId7" imgW="2031840" imgH="660240" progId="Equation.3">
                  <p:embed/>
                </p:oleObj>
              </mc:Choice>
              <mc:Fallback>
                <p:oleObj name="Equation" r:id="rId7" imgW="2031840" imgH="6602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2500306"/>
                        <a:ext cx="2554664" cy="8302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5715016"/>
            <a:ext cx="3257550" cy="771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173"/>
          </a:xfrm>
        </p:spPr>
        <p:txBody>
          <a:bodyPr>
            <a:normAutofit/>
          </a:bodyPr>
          <a:lstStyle/>
          <a:p>
            <a:r>
              <a:rPr lang="fa-IR" sz="3200" b="1" dirty="0" smtClean="0">
                <a:cs typeface="B Titr" pitchFamily="2" charset="-78"/>
              </a:rPr>
              <a:t>عملگر انتخاب</a:t>
            </a:r>
            <a:endParaRPr lang="en-GB" sz="3200" b="1" dirty="0">
              <a:cs typeface="B Tit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64390"/>
            <a:ext cx="8229600" cy="5411429"/>
          </a:xfrm>
        </p:spPr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  <a:hlinkClick r:id="rId2" action="ppaction://hlinksldjump"/>
              </a:rPr>
              <a:t>نمونه برداری عمومی اتفاقی  ( </a:t>
            </a:r>
            <a:r>
              <a:rPr lang="en-GB" sz="2800" b="1" dirty="0" smtClean="0">
                <a:cs typeface="B Mitra" pitchFamily="2" charset="-78"/>
                <a:hlinkClick r:id="rId2" action="ppaction://hlinksldjump"/>
              </a:rPr>
              <a:t>Stochastic Universal Sampling</a:t>
            </a:r>
            <a:r>
              <a:rPr lang="fa-IR" sz="2800" dirty="0" smtClean="0">
                <a:cs typeface="B Mitra" pitchFamily="2" charset="-78"/>
                <a:hlinkClick r:id="rId2" action="ppaction://hlinksldjump"/>
              </a:rPr>
              <a:t>)</a:t>
            </a:r>
            <a:endParaRPr lang="fa-IR" sz="28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12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  <a:hlinkClick r:id="rId3" action="ppaction://hlinksldjump"/>
              </a:rPr>
              <a:t>آشنایی با  روشهای مقیاس کردن شایستگی</a:t>
            </a:r>
            <a:endParaRPr lang="fa-IR" sz="28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  <a:hlinkClick r:id="rId4" action="ppaction://hlinksldjump"/>
              </a:rPr>
              <a:t>مقیاس کردن خطی</a:t>
            </a:r>
            <a:endParaRPr lang="fa-IR" sz="24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  <a:hlinkClick r:id="rId5" action="ppaction://hlinksldjump"/>
              </a:rPr>
              <a:t>محدود کردن سیگما</a:t>
            </a:r>
            <a:endParaRPr lang="fa-IR" sz="24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  <a:hlinkClick r:id="rId6" action="ppaction://hlinksldjump"/>
              </a:rPr>
              <a:t>انتخاب بولتزمن</a:t>
            </a:r>
            <a:endParaRPr lang="fa-IR" sz="24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  <a:hlinkClick r:id="rId7" action="ppaction://hlinksldjump"/>
              </a:rPr>
              <a:t>آشنایی با روشهای انتخاب رتبه ای </a:t>
            </a:r>
            <a:r>
              <a:rPr lang="fa-IR" dirty="0" smtClean="0">
                <a:cs typeface="B Mitra" pitchFamily="2" charset="-78"/>
                <a:hlinkClick r:id="rId7" action="ppaction://hlinksldjump"/>
              </a:rPr>
              <a:t>(</a:t>
            </a:r>
            <a:r>
              <a:rPr lang="en-GB" sz="2800" b="1" dirty="0" smtClean="0">
                <a:cs typeface="B Mitra" pitchFamily="2" charset="-78"/>
                <a:hlinkClick r:id="rId7" action="ppaction://hlinksldjump"/>
              </a:rPr>
              <a:t>Ranked Based Selection</a:t>
            </a:r>
            <a:r>
              <a:rPr lang="fa-IR" dirty="0" smtClean="0">
                <a:cs typeface="B Mitra" pitchFamily="2" charset="-78"/>
                <a:hlinkClick r:id="rId7" action="ppaction://hlinksldjump"/>
              </a:rPr>
              <a:t>)</a:t>
            </a:r>
            <a:endParaRPr lang="fa-IR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dirty="0" smtClean="0">
                <a:cs typeface="B Mitra" pitchFamily="2" charset="-78"/>
                <a:hlinkClick r:id="rId8" action="ppaction://hlinksldjump"/>
              </a:rPr>
              <a:t>رتبه بندی خطی ( </a:t>
            </a:r>
            <a:r>
              <a:rPr lang="en-GB" dirty="0" smtClean="0">
                <a:cs typeface="B Mitra" pitchFamily="2" charset="-78"/>
                <a:hlinkClick r:id="rId8" action="ppaction://hlinksldjump"/>
              </a:rPr>
              <a:t>Linear Ranking</a:t>
            </a:r>
            <a:r>
              <a:rPr lang="fa-IR" dirty="0" smtClean="0">
                <a:cs typeface="B Mitra" pitchFamily="2" charset="-78"/>
                <a:hlinkClick r:id="rId8" action="ppaction://hlinksldjump"/>
              </a:rPr>
              <a:t>)</a:t>
            </a:r>
            <a:endParaRPr lang="fa-IR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dirty="0" smtClean="0">
                <a:cs typeface="B Mitra" pitchFamily="2" charset="-78"/>
                <a:hlinkClick r:id="rId9" action="ppaction://hlinksldjump"/>
              </a:rPr>
              <a:t>رتبه بندی نمایی ( </a:t>
            </a:r>
            <a:r>
              <a:rPr lang="en-GB" dirty="0" smtClean="0">
                <a:cs typeface="B Mitra" pitchFamily="2" charset="-78"/>
                <a:hlinkClick r:id="rId9" action="ppaction://hlinksldjump"/>
              </a:rPr>
              <a:t>Exponential Ranking</a:t>
            </a:r>
            <a:r>
              <a:rPr lang="fa-IR" dirty="0" smtClean="0">
                <a:cs typeface="B Mitra" pitchFamily="2" charset="-78"/>
                <a:hlinkClick r:id="rId9" action="ppaction://hlinksldjump"/>
              </a:rPr>
              <a:t>)</a:t>
            </a:r>
            <a:endParaRPr lang="fa-IR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dirty="0" smtClean="0">
                <a:cs typeface="B Mitra" pitchFamily="2" charset="-78"/>
                <a:hlinkClick r:id="rId10" action="ppaction://hlinksldjump"/>
              </a:rPr>
              <a:t>انتخاب تورنمنت ( </a:t>
            </a:r>
            <a:r>
              <a:rPr lang="en-GB" dirty="0" smtClean="0">
                <a:cs typeface="B Mitra" pitchFamily="2" charset="-78"/>
                <a:hlinkClick r:id="rId10" action="ppaction://hlinksldjump"/>
              </a:rPr>
              <a:t>Tournament Ranking</a:t>
            </a:r>
            <a:r>
              <a:rPr lang="fa-IR" dirty="0" smtClean="0">
                <a:cs typeface="B Mitra" pitchFamily="2" charset="-78"/>
                <a:hlinkClick r:id="rId10" action="ppaction://hlinksldjump"/>
              </a:rPr>
              <a:t>)</a:t>
            </a:r>
            <a:endParaRPr lang="fa-IR" dirty="0" smtClean="0">
              <a:cs typeface="B Mitra" pitchFamily="2" charset="-78"/>
            </a:endParaRPr>
          </a:p>
          <a:p>
            <a:pPr lvl="1" algn="r" rtl="1">
              <a:buNone/>
            </a:pPr>
            <a:endParaRPr lang="fa-IR" sz="2400" dirty="0" smtClean="0">
              <a:cs typeface="B Mitra" pitchFamily="2" charset="-78"/>
            </a:endParaRPr>
          </a:p>
          <a:p>
            <a:pPr lvl="2" algn="r" rtl="1">
              <a:buNone/>
            </a:pPr>
            <a:endParaRPr lang="en-GB" sz="2800" dirty="0"/>
          </a:p>
        </p:txBody>
      </p:sp>
      <p:sp>
        <p:nvSpPr>
          <p:cNvPr id="5" name="Action Button: Home 4">
            <a:hlinkClick r:id="rId11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dirty="0" smtClean="0">
                <a:cs typeface="B Mitra" pitchFamily="2" charset="-78"/>
              </a:rPr>
              <a:t> </a:t>
            </a:r>
            <a:r>
              <a:rPr lang="fa-IR" sz="3200" dirty="0">
                <a:cs typeface="B Titr" pitchFamily="2" charset="-78"/>
              </a:rPr>
              <a:t>عملگرهای جهش در الگوریتم وراثتی </a:t>
            </a:r>
            <a:r>
              <a:rPr lang="fa-IR" sz="3200" dirty="0" smtClean="0">
                <a:cs typeface="B Titr" pitchFamily="2" charset="-78"/>
              </a:rPr>
              <a:t>حقیقی 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</a:t>
            </a:r>
            <a:r>
              <a:rPr lang="fa-IR" sz="3200" dirty="0" smtClean="0">
                <a:cs typeface="B Titr" pitchFamily="2" charset="-78"/>
              </a:rPr>
              <a:t> 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dirty="0" smtClean="0">
                <a:cs typeface="B Mitra" pitchFamily="2" charset="-78"/>
              </a:rPr>
              <a:t> </a:t>
            </a:r>
            <a:r>
              <a:rPr lang="fa-IR" sz="2800" dirty="0" smtClean="0">
                <a:cs typeface="B Mitra" pitchFamily="2" charset="-78"/>
              </a:rPr>
              <a:t>انتخاب تعدادی از متغیرها در جمعیت بصورت اتفاقی و با توجه به نرخ جهش 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تغییر هر متغییر با توجه به نوع جهش و جایگزین مجدد در جمعیت 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شکل کلی این عملگر برای اعداد حقیقی به شکل زیر است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endParaRPr lang="fa-IR" sz="2800" dirty="0" smtClean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endParaRPr lang="fa-IR" sz="28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در اسلاید بعد دو نوع مهم آنها معرفی می‌شوند.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endParaRPr lang="fa-IR" sz="27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700" dirty="0" smtClean="0">
              <a:cs typeface="B Mitra" pitchFamily="2" charset="-78"/>
            </a:endParaRPr>
          </a:p>
          <a:p>
            <a:pPr algn="r" rtl="1">
              <a:buNone/>
            </a:pPr>
            <a:endParaRPr lang="fa-IR" sz="2700" dirty="0" smtClean="0">
              <a:cs typeface="B Mitra" pitchFamily="2" charset="-78"/>
            </a:endParaRPr>
          </a:p>
          <a:p>
            <a:pPr lvl="1" algn="r" rtl="1">
              <a:buFont typeface="Wingdings" pitchFamily="2" charset="2"/>
              <a:buChar char="v"/>
            </a:pPr>
            <a:endParaRPr lang="en-GB" sz="2300" dirty="0">
              <a:cs typeface="B Mitra" pitchFamily="2" charset="-78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643446"/>
            <a:ext cx="3804850" cy="357190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000504"/>
            <a:ext cx="4445031" cy="357190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Mitra" pitchFamily="2" charset="-78"/>
              </a:rPr>
              <a:t> </a:t>
            </a:r>
            <a:r>
              <a:rPr lang="fa-IR" sz="3200" dirty="0">
                <a:cs typeface="B Titr" pitchFamily="2" charset="-78"/>
              </a:rPr>
              <a:t>عملگرهای جهش در الگوریتم وراثتی حقیقی 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جهش یکنواخت:          </a:t>
            </a:r>
            <a:r>
              <a:rPr lang="fa-IR" sz="2700" dirty="0" smtClean="0">
                <a:cs typeface="B Mitra" pitchFamily="2" charset="-78"/>
              </a:rPr>
              <a:t>یک عدد تصادفی با توزیع یکنواخت در بازه می باشد </a:t>
            </a:r>
          </a:p>
          <a:p>
            <a:pPr lvl="1" algn="r" rtl="1">
              <a:buFont typeface="Courier New" pitchFamily="49" charset="0"/>
              <a:buChar char="o"/>
            </a:pPr>
            <a:endParaRPr lang="fa-IR" sz="23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endParaRPr lang="fa-IR" sz="23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جهش غیر یکنواخت (پویا) : </a:t>
            </a:r>
            <a:r>
              <a:rPr lang="fa-IR" sz="2700" dirty="0" smtClean="0">
                <a:cs typeface="B Mitra" pitchFamily="2" charset="-78"/>
              </a:rPr>
              <a:t>طبق رابطه زیر محاسبه می‌شود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           یک عدد تصادفی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a-IR" sz="2300" dirty="0" smtClean="0">
                <a:cs typeface="B Mitra" pitchFamily="2" charset="-78"/>
              </a:rPr>
              <a:t> یک عدد ثابت ضریب یکنواختی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fa-IR" sz="2300" dirty="0" smtClean="0">
                <a:cs typeface="B Mitra" pitchFamily="2" charset="-78"/>
              </a:rPr>
              <a:t> </a:t>
            </a:r>
            <a:r>
              <a:rPr lang="en-GB" sz="2300" dirty="0" smtClean="0">
                <a:cs typeface="B Mitra" pitchFamily="2" charset="-78"/>
              </a:rPr>
              <a:t> </a:t>
            </a:r>
            <a:r>
              <a:rPr lang="fa-IR" sz="2300" dirty="0" smtClean="0">
                <a:cs typeface="B Mitra" pitchFamily="2" charset="-78"/>
              </a:rPr>
              <a:t>شمارنده تعداد تکرار الگوریتم وراثتی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fa-IR" sz="2300" dirty="0" smtClean="0">
                <a:cs typeface="B Mitra" pitchFamily="2" charset="-78"/>
              </a:rPr>
              <a:t> حداکثر تعداد تکرارا الگوریتم وراثتی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به مرور زمان جمله          کوچک می‌شود بنابراین تغییرات ایجاد شده کوچک می‌شود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در ابتدا افزایش کاوش و در انتها افزایش بهره گیری </a:t>
            </a:r>
          </a:p>
          <a:p>
            <a:pPr lvl="1" algn="r" rtl="1">
              <a:buFont typeface="Wingdings" pitchFamily="2" charset="2"/>
              <a:buChar char="v"/>
            </a:pPr>
            <a:endParaRPr lang="en-GB" sz="2300" dirty="0">
              <a:cs typeface="B Mitra" pitchFamily="2" charset="-78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357430"/>
            <a:ext cx="4416732" cy="428628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58484" y="1728136"/>
            <a:ext cx="791152" cy="282554"/>
          </a:xfrm>
          <a:prstGeom prst="rect">
            <a:avLst/>
          </a:prstGeom>
          <a:noFill/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38434" y="3527734"/>
            <a:ext cx="791152" cy="282554"/>
          </a:xfrm>
          <a:prstGeom prst="rect">
            <a:avLst/>
          </a:prstGeom>
          <a:noFill/>
        </p:spPr>
      </p:pic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5607" y="3643314"/>
            <a:ext cx="4156393" cy="1143008"/>
          </a:xfrm>
          <a:prstGeom prst="rect">
            <a:avLst/>
          </a:prstGeom>
          <a:noFill/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31854" y="5146832"/>
            <a:ext cx="571504" cy="3980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b="1" dirty="0" smtClean="0">
                <a:cs typeface="B Titr" pitchFamily="2" charset="-78"/>
                <a:sym typeface="Wingdings" pitchFamily="2" charset="2"/>
              </a:rPr>
              <a:t> </a:t>
            </a:r>
            <a:r>
              <a:rPr lang="fa-IR" dirty="0" smtClean="0">
                <a:cs typeface="B Mitra" pitchFamily="2" charset="-78"/>
              </a:rPr>
              <a:t> </a:t>
            </a:r>
            <a:r>
              <a:rPr lang="fa-IR" sz="3200" dirty="0" smtClean="0">
                <a:cs typeface="B Titr" pitchFamily="2" charset="-78"/>
              </a:rPr>
              <a:t>روش های جایگزینی (</a:t>
            </a:r>
            <a:r>
              <a:rPr lang="fa-IR" sz="2400" dirty="0" smtClean="0">
                <a:cs typeface="B Titr" pitchFamily="2" charset="-78"/>
              </a:rPr>
              <a:t>انتخاب نسل بعد</a:t>
            </a:r>
            <a:r>
              <a:rPr lang="fa-IR" sz="3200" dirty="0" smtClean="0">
                <a:cs typeface="B Titr" pitchFamily="2" charset="-78"/>
              </a:rPr>
              <a:t>)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700" dirty="0" smtClean="0">
                <a:cs typeface="B Mitra" pitchFamily="2" charset="-78"/>
              </a:rPr>
              <a:t>در انتهای هر تکرار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700" dirty="0" smtClean="0">
                <a:cs typeface="B Mitra" pitchFamily="2" charset="-78"/>
              </a:rPr>
              <a:t>از میان دو نسل (شامل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2N</a:t>
            </a:r>
            <a:r>
              <a:rPr lang="en-GB" sz="2700" dirty="0" smtClean="0">
                <a:cs typeface="B Mitra" pitchFamily="2" charset="-78"/>
              </a:rPr>
              <a:t> </a:t>
            </a:r>
            <a:r>
              <a:rPr lang="fa-IR" sz="2700" dirty="0" smtClean="0">
                <a:cs typeface="B Mitra" pitchFamily="2" charset="-78"/>
              </a:rPr>
              <a:t> عضو ) باید تعداد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N</a:t>
            </a:r>
            <a:r>
              <a:rPr lang="fa-IR" sz="2700" dirty="0" smtClean="0">
                <a:cs typeface="B Mitra" pitchFamily="2" charset="-78"/>
              </a:rPr>
              <a:t> عضو برای ادامه انتخاب شود .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300" dirty="0" smtClean="0">
                <a:cs typeface="B Mitra" pitchFamily="2" charset="-78"/>
              </a:rPr>
              <a:t>راههای متعددی برای این منظور موجود است .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روش اول : جایگزینی نسلی (حذف همه </a:t>
            </a:r>
            <a:r>
              <a:rPr lang="en-GB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Delete –all</a:t>
            </a: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)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ضمانتی برای بقا بهترین اعضا جمعیت وجود ندارد چون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sz="1900" dirty="0" smtClean="0">
                <a:cs typeface="B Mitra" pitchFamily="2" charset="-78"/>
              </a:rPr>
              <a:t>ممکن است برای زاد و ولد انتخاب نشود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sz="1900" dirty="0" smtClean="0">
                <a:cs typeface="B Mitra" pitchFamily="2" charset="-78"/>
              </a:rPr>
              <a:t>خصوصیات بارز خود را در خلال عملگرهای همبری و جهش از دست بدهد.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215074" y="5429264"/>
            <a:ext cx="1857388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cs typeface="B Titr" pitchFamily="2" charset="-78"/>
              </a:rPr>
              <a:t>N = </a:t>
            </a:r>
            <a:r>
              <a:rPr lang="fa-IR" b="1" dirty="0" smtClean="0">
                <a:solidFill>
                  <a:schemeClr val="tx1"/>
                </a:solidFill>
                <a:cs typeface="B Titr" pitchFamily="2" charset="-78"/>
              </a:rPr>
              <a:t>فرزندان</a:t>
            </a:r>
            <a:endParaRPr lang="en-GB" b="1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56489" y="5429264"/>
            <a:ext cx="1857388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cs typeface="B Titr" pitchFamily="2" charset="-78"/>
              </a:rPr>
              <a:t>N = </a:t>
            </a:r>
            <a:r>
              <a:rPr lang="fa-IR" b="1" dirty="0" smtClean="0">
                <a:solidFill>
                  <a:schemeClr val="tx1"/>
                </a:solidFill>
                <a:cs typeface="B Titr" pitchFamily="2" charset="-78"/>
              </a:rPr>
              <a:t>نسل والد</a:t>
            </a:r>
            <a:endParaRPr lang="en-GB" b="1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7" name="Multiply 6"/>
          <p:cNvSpPr/>
          <p:nvPr/>
        </p:nvSpPr>
        <p:spPr>
          <a:xfrm>
            <a:off x="1643042" y="4714884"/>
            <a:ext cx="1843094" cy="1985970"/>
          </a:xfrm>
          <a:prstGeom prst="mathMultiply">
            <a:avLst>
              <a:gd name="adj1" fmla="val 871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-0.49445 -0.000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800" dirty="0" smtClean="0">
                <a:cs typeface="B Titr" pitchFamily="2" charset="-78"/>
              </a:rPr>
              <a:t>جایگزینی حالت پایدار  </a:t>
            </a:r>
            <a:r>
              <a:rPr lang="fa-IR" sz="2800" b="1" dirty="0" smtClean="0">
                <a:cs typeface="B Titr" pitchFamily="2" charset="-78"/>
                <a:sym typeface="Wingdings" pitchFamily="2" charset="2"/>
              </a:rPr>
              <a:t>  </a:t>
            </a:r>
            <a:endParaRPr lang="en-GB" sz="28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روش دوم:جایگزینی حالت پایدار(</a:t>
            </a:r>
            <a:r>
              <a:rPr lang="en-GB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Steady State Replacement</a:t>
            </a: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)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تعداد </a:t>
            </a:r>
            <a:r>
              <a:rPr lang="fa-IR" sz="1800" b="1" dirty="0" smtClean="0">
                <a:cs typeface="B Mitra" pitchFamily="2" charset="-78"/>
              </a:rPr>
              <a:t>معدودی</a:t>
            </a:r>
            <a:r>
              <a:rPr lang="fa-IR" sz="2300" dirty="0" smtClean="0">
                <a:cs typeface="B Mitra" pitchFamily="2" charset="-78"/>
              </a:rPr>
              <a:t> از جمعیت حذف می شوند</a:t>
            </a:r>
          </a:p>
          <a:p>
            <a:pPr lvl="2" algn="r" rtl="1"/>
            <a:r>
              <a:rPr lang="fa-IR" sz="1900" dirty="0" smtClean="0">
                <a:cs typeface="B Mitra" pitchFamily="2" charset="-78"/>
              </a:rPr>
              <a:t>حذف بر اساس ضعیف ترین</a:t>
            </a:r>
          </a:p>
          <a:p>
            <a:pPr lvl="2" algn="r" rtl="1"/>
            <a:r>
              <a:rPr lang="fa-IR" sz="1900" dirty="0" smtClean="0">
                <a:cs typeface="B Mitra" pitchFamily="2" charset="-78"/>
              </a:rPr>
              <a:t>حذف بصورت اتفاقی</a:t>
            </a:r>
          </a:p>
          <a:p>
            <a:pPr lvl="2" algn="r" rtl="1"/>
            <a:r>
              <a:rPr lang="fa-IR" sz="1900" dirty="0" smtClean="0">
                <a:cs typeface="B Mitra" pitchFamily="2" charset="-78"/>
              </a:rPr>
              <a:t>حذف والدینی که کروموزوم فرزند از آن ایجاد شده است </a:t>
            </a:r>
            <a:endParaRPr lang="fa-IR" sz="23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به همان تعداد فرزند تولید و جایگزین می‌شوند</a:t>
            </a:r>
          </a:p>
          <a:p>
            <a:pPr algn="r" rtl="1">
              <a:buFont typeface="Wingdings" pitchFamily="2" charset="2"/>
              <a:buChar char="v"/>
            </a:pPr>
            <a:endParaRPr lang="en-GB" sz="2700" dirty="0">
              <a:cs typeface="B Mitra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715008" y="4500570"/>
            <a:ext cx="1857388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a-IR" b="1" dirty="0" smtClean="0">
                <a:solidFill>
                  <a:schemeClr val="tx1"/>
                </a:solidFill>
                <a:cs typeface="B Titr" pitchFamily="2" charset="-78"/>
              </a:rPr>
              <a:t>فرزندان</a:t>
            </a:r>
            <a:endParaRPr lang="en-GB" b="1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14480" y="4500570"/>
            <a:ext cx="1857388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  <a:cs typeface="B Titr" pitchFamily="2" charset="-78"/>
              </a:rPr>
              <a:t>N = </a:t>
            </a:r>
            <a:r>
              <a:rPr lang="fa-IR" b="1" dirty="0" smtClean="0">
                <a:solidFill>
                  <a:schemeClr val="tx1"/>
                </a:solidFill>
                <a:cs typeface="B Titr" pitchFamily="2" charset="-78"/>
              </a:rPr>
              <a:t>نسل والد</a:t>
            </a:r>
            <a:endParaRPr lang="en-GB" b="1" dirty="0">
              <a:solidFill>
                <a:schemeClr val="tx1"/>
              </a:solidFill>
              <a:cs typeface="B Titr" pitchFamily="2" charset="-78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071802" y="4629437"/>
            <a:ext cx="289955" cy="489421"/>
            <a:chOff x="2853285" y="4629437"/>
            <a:chExt cx="289955" cy="489421"/>
          </a:xfrm>
        </p:grpSpPr>
        <p:sp>
          <p:nvSpPr>
            <p:cNvPr id="7" name="Oval 6"/>
            <p:cNvSpPr/>
            <p:nvPr/>
          </p:nvSpPr>
          <p:spPr>
            <a:xfrm>
              <a:off x="2853285" y="4629437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2858606" y="5024445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2876536" y="4840670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3055830" y="5046858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3071802" y="4857760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3054152" y="4643446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25119" y="4643446"/>
            <a:ext cx="289955" cy="489421"/>
            <a:chOff x="2853285" y="4629437"/>
            <a:chExt cx="289955" cy="489421"/>
          </a:xfrm>
        </p:grpSpPr>
        <p:sp>
          <p:nvSpPr>
            <p:cNvPr id="15" name="Oval 14"/>
            <p:cNvSpPr/>
            <p:nvPr/>
          </p:nvSpPr>
          <p:spPr>
            <a:xfrm>
              <a:off x="2853285" y="4629437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858606" y="5024445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876536" y="4840670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3055830" y="5046858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3071802" y="4857760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3054152" y="4643446"/>
              <a:ext cx="7143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Multiply 20"/>
          <p:cNvSpPr/>
          <p:nvPr/>
        </p:nvSpPr>
        <p:spPr>
          <a:xfrm>
            <a:off x="3643306" y="3929066"/>
            <a:ext cx="1843094" cy="1985970"/>
          </a:xfrm>
          <a:prstGeom prst="mathMultiply">
            <a:avLst>
              <a:gd name="adj1" fmla="val 871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ular Callout 21"/>
          <p:cNvSpPr/>
          <p:nvPr/>
        </p:nvSpPr>
        <p:spPr>
          <a:xfrm>
            <a:off x="2428860" y="5572140"/>
            <a:ext cx="1643074" cy="285752"/>
          </a:xfrm>
          <a:prstGeom prst="wedgeRoundRectCallout">
            <a:avLst>
              <a:gd name="adj1" fmla="val 9143"/>
              <a:gd name="adj2" fmla="val -22120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chemeClr val="tx1"/>
                </a:solidFill>
                <a:cs typeface="B Mitra" pitchFamily="2" charset="-78"/>
              </a:rPr>
              <a:t>انتخاب ضعیف ترین ها</a:t>
            </a:r>
            <a:endParaRPr lang="en-GB" dirty="0" smtClean="0">
              <a:solidFill>
                <a:schemeClr val="tx1"/>
              </a:solidFill>
              <a:cs typeface="B Mitra" pitchFamily="2" charset="-78"/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2071670" y="5357826"/>
            <a:ext cx="1143008" cy="285752"/>
          </a:xfrm>
          <a:prstGeom prst="wedgeRoundRectCallout">
            <a:avLst>
              <a:gd name="adj1" fmla="val 32476"/>
              <a:gd name="adj2" fmla="val -16579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chemeClr val="tx1"/>
                </a:solidFill>
                <a:cs typeface="B Mitra" pitchFamily="2" charset="-78"/>
              </a:rPr>
              <a:t>انتخاب اتفاقی</a:t>
            </a:r>
            <a:endParaRPr lang="en-GB" dirty="0" smtClean="0">
              <a:solidFill>
                <a:schemeClr val="tx1"/>
              </a:solidFill>
              <a:cs typeface="B Mitra" pitchFamily="2" charset="-78"/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1379676" y="3956362"/>
            <a:ext cx="1928826" cy="357190"/>
          </a:xfrm>
          <a:prstGeom prst="wedgeRoundRectCallout">
            <a:avLst>
              <a:gd name="adj1" fmla="val 34645"/>
              <a:gd name="adj2" fmla="val 14273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chemeClr val="tx1"/>
                </a:solidFill>
                <a:cs typeface="B Mitra" pitchFamily="2" charset="-78"/>
              </a:rPr>
              <a:t>یا انتخاب جهت تولید فرزند</a:t>
            </a:r>
            <a:endParaRPr lang="en-GB" dirty="0">
              <a:solidFill>
                <a:schemeClr val="tx1"/>
              </a:solidFill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0.14045 -0.000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6" presetClass="emph" presetSubtype="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 override="childStyl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069 L -0.31198 -0.00209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-1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1" grpId="0" animBg="1" autoUpdateAnimBg="0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800" dirty="0" smtClean="0">
                <a:cs typeface="B Titr" pitchFamily="2" charset="-78"/>
              </a:rPr>
              <a:t>نخبه گرا </a:t>
            </a:r>
            <a:r>
              <a:rPr lang="en-GB" sz="2800" dirty="0" smtClean="0">
                <a:cs typeface="B Titr" pitchFamily="2" charset="-78"/>
              </a:rPr>
              <a:t>Elitism</a:t>
            </a:r>
            <a:r>
              <a:rPr lang="fa-IR" sz="2800" dirty="0" smtClean="0">
                <a:cs typeface="B Titr" pitchFamily="2" charset="-78"/>
              </a:rPr>
              <a:t>  </a:t>
            </a:r>
            <a:r>
              <a:rPr lang="fa-IR" sz="28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28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روش سوم : انتخاب نخبه گرا (</a:t>
            </a:r>
            <a:r>
              <a:rPr lang="en-GB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Elitism Selection </a:t>
            </a: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)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این روش مبتنی بر روش اول یعنی جایگزینی نسلی است 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یک یا چند فرد با بیشترین شایستگی بطور مستقیم به نسل بعد منتقل می‌شوند.</a:t>
            </a:r>
          </a:p>
          <a:p>
            <a:pPr algn="r" rtl="1">
              <a:buFont typeface="Wingdings" pitchFamily="2" charset="2"/>
              <a:buChar char="v"/>
            </a:pPr>
            <a:endParaRPr lang="fa-IR" sz="27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700" dirty="0" smtClean="0">
                <a:cs typeface="B Mitra" pitchFamily="2" charset="-78"/>
              </a:rPr>
              <a:t>حادترین شکل انتخاب نخبه گرا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انتخاب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N</a:t>
            </a:r>
            <a:r>
              <a:rPr lang="en-GB" sz="2300" dirty="0" smtClean="0">
                <a:cs typeface="B Mitra" pitchFamily="2" charset="-78"/>
              </a:rPr>
              <a:t> </a:t>
            </a:r>
            <a:r>
              <a:rPr lang="fa-IR" sz="2300" dirty="0" smtClean="0">
                <a:cs typeface="B Mitra" pitchFamily="2" charset="-78"/>
              </a:rPr>
              <a:t> کروموزمی که برترند از بین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2N</a:t>
            </a:r>
            <a:r>
              <a:rPr lang="fa-IR" sz="2300" dirty="0" smtClean="0">
                <a:cs typeface="B Mitra" pitchFamily="2" charset="-78"/>
              </a:rPr>
              <a:t> اعضای نسل های والد و فرزند.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در این حالت قابلیت کاوش در پایین ترین سطح خود می باشد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و قابلیت بهره گیری در بالاترین سطح خود قرار دارد</a:t>
            </a:r>
            <a:endParaRPr lang="en-GB" sz="2300" dirty="0"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800" dirty="0" smtClean="0">
                <a:cs typeface="B Mitra" pitchFamily="2" charset="-78"/>
              </a:rPr>
              <a:t> </a:t>
            </a:r>
            <a:r>
              <a:rPr lang="fa-IR" sz="2800" dirty="0" smtClean="0">
                <a:cs typeface="B Titr" pitchFamily="2" charset="-78"/>
              </a:rPr>
              <a:t>روش ازدحامی </a:t>
            </a:r>
            <a:r>
              <a:rPr lang="en-GB" sz="2800" dirty="0" smtClean="0">
                <a:cs typeface="B Titr" pitchFamily="2" charset="-78"/>
              </a:rPr>
              <a:t>Crowding replacement</a:t>
            </a:r>
            <a:r>
              <a:rPr lang="fa-IR" sz="2800" dirty="0" smtClean="0">
                <a:cs typeface="B Titr" pitchFamily="2" charset="-78"/>
              </a:rPr>
              <a:t> </a:t>
            </a:r>
            <a:r>
              <a:rPr lang="fa-IR" sz="28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28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روش چهارم : روش ازدحامی (</a:t>
            </a:r>
            <a:r>
              <a:rPr lang="en-GB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Crowding replacement </a:t>
            </a: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)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700" dirty="0" smtClean="0">
                <a:cs typeface="B Mitra" pitchFamily="2" charset="-78"/>
              </a:rPr>
              <a:t>برای هر یک از فرزندان تولید شده ابتدا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300" dirty="0" smtClean="0">
                <a:cs typeface="B Mitra" pitchFamily="2" charset="-78"/>
              </a:rPr>
              <a:t>به تعداد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CF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300" dirty="0" smtClean="0">
                <a:cs typeface="B Mitra" pitchFamily="2" charset="-78"/>
              </a:rPr>
              <a:t>عضو از اعضای جمعیت به طور تصادفی انتخاب می‌شوند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sz="1900" dirty="0" smtClean="0">
                <a:cs typeface="B Mitra" pitchFamily="2" charset="-78"/>
              </a:rPr>
              <a:t>معمولا  </a:t>
            </a:r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CF</a:t>
            </a:r>
            <a:r>
              <a:rPr lang="fa-IR" sz="1900" dirty="0" smtClean="0">
                <a:cs typeface="B Mitra" pitchFamily="2" charset="-78"/>
              </a:rPr>
              <a:t> (ضریب ازدحام) 2 یا 3 انتخاب می شود.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300" dirty="0" smtClean="0">
                <a:cs typeface="B Mitra" pitchFamily="2" charset="-78"/>
              </a:rPr>
              <a:t>فرزند تولید شده جایگزین شبیه ترین عضو از مجموعه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CF</a:t>
            </a:r>
            <a:r>
              <a:rPr lang="fa-IR" sz="2300" dirty="0" smtClean="0">
                <a:cs typeface="B Mitra" pitchFamily="2" charset="-78"/>
              </a:rPr>
              <a:t> می ‌شود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700" dirty="0" smtClean="0">
                <a:cs typeface="B Mitra" pitchFamily="2" charset="-78"/>
              </a:rPr>
              <a:t> مقایسه با سایر روش ها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نسبت به سایر روش ها زمانگیر تر است 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حفظ تنوع جمعیت دراین روش مد نظر قرار می گیرد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خطر رکود الگوریتم و همگرایی زودرس کمتر است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تنوع جمعیت به جمعیت اولیه بستگی زیادی دارد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990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fa-IR" sz="2800" dirty="0" smtClean="0">
                <a:cs typeface="B Titr" pitchFamily="2" charset="-78"/>
              </a:rPr>
              <a:t> روش ازدحامی </a:t>
            </a:r>
            <a:r>
              <a:rPr lang="en-GB" sz="2800" dirty="0" smtClean="0">
                <a:cs typeface="B Titr" pitchFamily="2" charset="-78"/>
              </a:rPr>
              <a:t>Crowding replacement</a:t>
            </a:r>
            <a:r>
              <a:rPr lang="fa-IR" sz="2800" dirty="0" smtClean="0">
                <a:cs typeface="B Titr" pitchFamily="2" charset="-78"/>
              </a:rPr>
              <a:t> </a:t>
            </a:r>
            <a:r>
              <a:rPr lang="fa-IR" sz="28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28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روش چهارم : روش ازدحامی (</a:t>
            </a:r>
            <a:r>
              <a:rPr lang="en-GB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Crowding replacement </a:t>
            </a:r>
            <a:r>
              <a:rPr lang="fa-I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)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700" dirty="0" smtClean="0">
                <a:cs typeface="B Mitra" pitchFamily="2" charset="-78"/>
              </a:rPr>
              <a:t>برای هر یک از فرزندان تولید شده  ابتدا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300" dirty="0" smtClean="0">
                <a:cs typeface="B Mitra" pitchFamily="2" charset="-78"/>
              </a:rPr>
              <a:t>به تعداد    عضو از اعضای جمعیت به طور تصادفی انتخاب می‌شوند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sz="1900" dirty="0" smtClean="0">
                <a:cs typeface="B Mitra" pitchFamily="2" charset="-78"/>
              </a:rPr>
              <a:t>معمولا      (ضریب ازدحام)  2 یا 3 انتخاب می شود.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300" dirty="0" smtClean="0">
                <a:cs typeface="B Mitra" pitchFamily="2" charset="-78"/>
              </a:rPr>
              <a:t>فرزند تولید شده جایگزین شبیه ترین فرزند می ‌شود</a:t>
            </a:r>
          </a:p>
          <a:p>
            <a:pPr lvl="1" algn="r" rtl="1">
              <a:buNone/>
            </a:pPr>
            <a:r>
              <a:rPr lang="fa-IR" sz="2300" dirty="0" smtClean="0">
                <a:cs typeface="B Mitra" pitchFamily="2" charset="-78"/>
              </a:rPr>
              <a:t>	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4046" y="2686354"/>
            <a:ext cx="242888" cy="269876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5715008" y="4429132"/>
            <a:ext cx="1857388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a-IR" b="1" dirty="0" smtClean="0">
                <a:solidFill>
                  <a:schemeClr val="tx1"/>
                </a:solidFill>
                <a:cs typeface="B Titr" pitchFamily="2" charset="-78"/>
              </a:rPr>
              <a:t>فرزندان</a:t>
            </a:r>
            <a:endParaRPr lang="en-GB" b="1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00100" y="4429132"/>
            <a:ext cx="1857388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  <a:cs typeface="B Titr" pitchFamily="2" charset="-78"/>
              </a:rPr>
              <a:t>N = </a:t>
            </a:r>
            <a:r>
              <a:rPr lang="fa-IR" b="1" dirty="0" smtClean="0">
                <a:solidFill>
                  <a:schemeClr val="tx1"/>
                </a:solidFill>
                <a:cs typeface="B Titr" pitchFamily="2" charset="-78"/>
              </a:rPr>
              <a:t>نسل والد</a:t>
            </a:r>
            <a:endParaRPr lang="en-GB" b="1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506494" y="4965861"/>
            <a:ext cx="71438" cy="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2497935" y="4751670"/>
            <a:ext cx="71438" cy="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493732" y="4495945"/>
            <a:ext cx="71438" cy="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/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370" y="4102436"/>
            <a:ext cx="242888" cy="269876"/>
          </a:xfrm>
          <a:prstGeom prst="rect">
            <a:avLst/>
          </a:prstGeom>
          <a:noFill/>
        </p:spPr>
      </p:pic>
      <p:sp>
        <p:nvSpPr>
          <p:cNvPr id="18" name="Oval 17"/>
          <p:cNvSpPr/>
          <p:nvPr/>
        </p:nvSpPr>
        <p:spPr>
          <a:xfrm>
            <a:off x="6143074" y="4741424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Callout 18"/>
          <p:cNvSpPr/>
          <p:nvPr/>
        </p:nvSpPr>
        <p:spPr>
          <a:xfrm>
            <a:off x="5643570" y="5286388"/>
            <a:ext cx="1643074" cy="428628"/>
          </a:xfrm>
          <a:prstGeom prst="wedgeEllipseCallout">
            <a:avLst>
              <a:gd name="adj1" fmla="val -16017"/>
              <a:gd name="adj2" fmla="val -1300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تولید فرزند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  <p:sp>
        <p:nvSpPr>
          <p:cNvPr id="20" name="Oval Callout 19"/>
          <p:cNvSpPr/>
          <p:nvPr/>
        </p:nvSpPr>
        <p:spPr>
          <a:xfrm>
            <a:off x="1799566" y="5631834"/>
            <a:ext cx="2000264" cy="642942"/>
          </a:xfrm>
          <a:prstGeom prst="wedgeEllipseCallout">
            <a:avLst>
              <a:gd name="adj1" fmla="val -12330"/>
              <a:gd name="adj2" fmla="val -1346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انتخاب </a:t>
            </a:r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CF</a:t>
            </a:r>
            <a:r>
              <a:rPr lang="fa-I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عضو تصادفی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1986" y="3041316"/>
            <a:ext cx="242888" cy="269876"/>
          </a:xfrm>
          <a:prstGeom prst="rect">
            <a:avLst/>
          </a:prstGeom>
          <a:noFill/>
        </p:spPr>
      </p:pic>
      <p:sp>
        <p:nvSpPr>
          <p:cNvPr id="22" name="Left Arrow 21"/>
          <p:cNvSpPr/>
          <p:nvPr/>
        </p:nvSpPr>
        <p:spPr>
          <a:xfrm rot="180000" flipV="1">
            <a:off x="2626228" y="4539289"/>
            <a:ext cx="3312000" cy="169955"/>
          </a:xfrm>
          <a:prstGeom prst="leftArrow">
            <a:avLst>
              <a:gd name="adj1" fmla="val 16207"/>
              <a:gd name="adj2" fmla="val 584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Left Arrow 22"/>
          <p:cNvSpPr/>
          <p:nvPr/>
        </p:nvSpPr>
        <p:spPr>
          <a:xfrm flipV="1">
            <a:off x="2629526" y="4684610"/>
            <a:ext cx="3240000" cy="169955"/>
          </a:xfrm>
          <a:prstGeom prst="leftArrow">
            <a:avLst>
              <a:gd name="adj1" fmla="val 16207"/>
              <a:gd name="adj2" fmla="val 584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Left Arrow 23"/>
          <p:cNvSpPr/>
          <p:nvPr/>
        </p:nvSpPr>
        <p:spPr>
          <a:xfrm rot="21420000">
            <a:off x="2628726" y="4832980"/>
            <a:ext cx="3312000" cy="169955"/>
          </a:xfrm>
          <a:prstGeom prst="leftArrow">
            <a:avLst>
              <a:gd name="adj1" fmla="val 16207"/>
              <a:gd name="adj2" fmla="val 584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ular Callout 24"/>
          <p:cNvSpPr/>
          <p:nvPr/>
        </p:nvSpPr>
        <p:spPr>
          <a:xfrm>
            <a:off x="3643306" y="4000504"/>
            <a:ext cx="857256" cy="357190"/>
          </a:xfrm>
          <a:prstGeom prst="wedgeRoundRectCallout">
            <a:avLst>
              <a:gd name="adj1" fmla="val -20833"/>
              <a:gd name="adj2" fmla="val 9306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مقایسه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3428992" y="4000504"/>
            <a:ext cx="1071570" cy="357190"/>
          </a:xfrm>
          <a:prstGeom prst="wedgeRoundRectCallout">
            <a:avLst>
              <a:gd name="adj1" fmla="val -26856"/>
              <a:gd name="adj2" fmla="val 20450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شبیه‌ترین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3143240" y="4000504"/>
            <a:ext cx="1000132" cy="357190"/>
          </a:xfrm>
          <a:prstGeom prst="wedgeRoundRectCallout">
            <a:avLst>
              <a:gd name="adj1" fmla="val -101035"/>
              <a:gd name="adj2" fmla="val 20789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itchFamily="2" charset="-78"/>
              </a:rPr>
              <a:t>جایگزینی</a:t>
            </a:r>
            <a:endParaRPr lang="en-GB" b="1" dirty="0">
              <a:solidFill>
                <a:schemeClr val="tx1"/>
              </a:solidFill>
              <a:cs typeface="B Mitra" pitchFamily="2" charset="-78"/>
            </a:endParaRPr>
          </a:p>
        </p:txBody>
      </p:sp>
      <p:sp>
        <p:nvSpPr>
          <p:cNvPr id="28" name="Action Button: Home 27">
            <a:hlinkClick r:id="rId3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0"/>
                            </p:stCondLst>
                            <p:childTnLst>
                              <p:par>
                                <p:cTn id="8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2" animBg="1"/>
      <p:bldP spid="24" grpId="0" animBg="1"/>
      <p:bldP spid="24" grpId="1" animBg="1"/>
      <p:bldP spid="25" grpId="1" animBg="1"/>
      <p:bldP spid="25" grpId="2" animBg="1"/>
      <p:bldP spid="26" grpId="1" animBg="1"/>
      <p:bldP spid="26" grpId="2" animBg="1"/>
      <p:bldP spid="2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dirty="0" smtClean="0">
                <a:cs typeface="B Mitra" pitchFamily="2" charset="-78"/>
              </a:rPr>
              <a:t> </a:t>
            </a:r>
            <a:r>
              <a:rPr lang="fa-IR" sz="3200" dirty="0" smtClean="0">
                <a:cs typeface="B Titr" pitchFamily="2" charset="-78"/>
              </a:rPr>
              <a:t>مسایل چند مدی با الگوریتم وراثتی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چند مدی : </a:t>
            </a:r>
            <a:r>
              <a:rPr lang="fa-IR" sz="2400" dirty="0" smtClean="0">
                <a:cs typeface="B Mitra" pitchFamily="2" charset="-78"/>
              </a:rPr>
              <a:t>مسائل دارای چندین بهینه (محلی و فرامحلی)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امکان دارد بهینه های مختلف تابع مقادیر یکسان یا متفاوتی داشته باشند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هدف : </a:t>
            </a:r>
            <a:r>
              <a:rPr lang="fa-IR" sz="2400" dirty="0" smtClean="0">
                <a:cs typeface="B Mitra" pitchFamily="2" charset="-78"/>
              </a:rPr>
              <a:t>پیدا کردن تمام بهینه ها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مشکل الگوریتم وراثتی در حل مسایل چند مدی: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 </a:t>
            </a:r>
            <a:r>
              <a:rPr lang="fa-IR" sz="2000" dirty="0" smtClean="0">
                <a:cs typeface="B Mitra" pitchFamily="2" charset="-78"/>
              </a:rPr>
              <a:t>همگرایی الگوریتم به یک بهینه محلی یا فرا محلی ناشی از پدیده رانش وراثتی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عوامل شکل گیری پدیده رانش وراثتی :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فشار انتخاب </a:t>
            </a:r>
            <a:r>
              <a:rPr lang="fa-IR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:  </a:t>
            </a:r>
            <a:r>
              <a:rPr lang="fa-IR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  <a:hlinkClick r:id="rId2" action="ppaction://hlinksldjump"/>
              </a:rPr>
              <a:t>مراجعه به اسلایدهای قبلی</a:t>
            </a:r>
            <a:endParaRPr lang="fa-IR" sz="2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نویز انتخاب :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1900" dirty="0" smtClean="0">
                <a:cs typeface="B Mitra" pitchFamily="2" charset="-78"/>
              </a:rPr>
              <a:t> تفاوت بین نرخ انتخاب و میزان انتخاب که ناشی از اتفاقی بودن عملگر است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300" dirty="0" smtClean="0">
                <a:cs typeface="B Mitra" pitchFamily="2" charset="-78"/>
              </a:rPr>
              <a:t>اثر تخریبی عملگر:</a:t>
            </a:r>
          </a:p>
          <a:p>
            <a:pPr lvl="2" algn="r" rtl="1">
              <a:buFont typeface="Wingdings" pitchFamily="2" charset="2"/>
              <a:buChar char="§"/>
            </a:pPr>
            <a:r>
              <a:rPr lang="fa-IR" sz="1900" dirty="0" smtClean="0">
                <a:cs typeface="B Mitra" pitchFamily="2" charset="-78"/>
              </a:rPr>
              <a:t>عملگرهای همبری و جهش اثرات مخربی در کروموزوم ها دارند</a:t>
            </a:r>
          </a:p>
          <a:p>
            <a:pPr lvl="1" algn="r" rtl="1">
              <a:buFont typeface="Courier New" pitchFamily="49" charset="0"/>
              <a:buChar char="o"/>
            </a:pPr>
            <a:endParaRPr lang="fa-IR" sz="23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7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700" dirty="0" smtClean="0">
              <a:cs typeface="B Mitra" pitchFamily="2" charset="-78"/>
            </a:endParaRPr>
          </a:p>
          <a:p>
            <a:pPr algn="r" rt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مفهوم گونه سازی و جایگاه 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dirty="0" smtClean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گونه سازی :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فرایندی که به موجب آن یک گونه به چند گونه متفاوت منشعب می‌شود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گونه های متفاوت جایگاه های متفاوت اشغال می‌کنند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گونه های متفاوت دارای ویژگی های ژنی متفاوتی هستند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گونه های متفاوت با محیط (جایگاه) های متفاوت سازگار هستند</a:t>
            </a:r>
          </a:p>
          <a:p>
            <a:pPr algn="r" rtl="1">
              <a:buFont typeface="Wingdings" pitchFamily="2" charset="2"/>
              <a:buChar char="v"/>
            </a:pPr>
            <a:endParaRPr lang="fa-I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جایگاه :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در مسائل چند مدی , هر بیشینه تابع معادل با یک جایگاه است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هر جایگاه باید متناسب با شایستگی اش به سایر جایگاه ها عضو داشته باشد.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عضو های هر جایگاه گونه های متفاوت موجود در یک نسل هستند.</a:t>
            </a:r>
          </a:p>
          <a:p>
            <a:pPr algn="r" rtl="1">
              <a:buFont typeface="Wingdings" pitchFamily="2" charset="2"/>
              <a:buChar char="v"/>
            </a:pPr>
            <a:endParaRPr lang="fa-I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lvl="1" algn="r" rtl="1">
              <a:buFont typeface="Wingdings" pitchFamily="2" charset="2"/>
              <a:buChar char="v"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en-GB" sz="2000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روش های جستجوی وراثتی در مسایل چند مدی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dirty="0" smtClean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حفظ تنوع: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حفظ تنوع در جمعیت بوسیله ایجاد گونه های متفاوت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جلوگیری از همگرایی الگوریتم به یک بهینه و در نتیجه کشف و شناسایی سایر جایگاهها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تسهیم :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تعیین شایستگی افراد با توجه به تعداد افرادی که در یک جایگاه حضور دارند می‌شود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تسهیم شایستگی به منظور جلوگیری از تجمع افراد (گونه ها) در یک جایگاه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تعدادی از روشهای ارایه شده در این زمینه</a:t>
            </a:r>
          </a:p>
          <a:p>
            <a:pPr algn="r" rtl="1">
              <a:buFont typeface="Wingdings" pitchFamily="2" charset="2"/>
              <a:buChar char="v"/>
            </a:pPr>
            <a:endParaRPr lang="fa-I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Mitra" pitchFamily="2" charset="-78"/>
            </a:endParaRPr>
          </a:p>
          <a:p>
            <a:pPr lvl="1" algn="r" rtl="1">
              <a:buFont typeface="Wingdings" pitchFamily="2" charset="2"/>
              <a:buChar char="v"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en-GB" sz="2000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85918" y="4472164"/>
          <a:ext cx="596775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375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B Titr" pitchFamily="2" charset="-78"/>
                        </a:rPr>
                        <a:t>سایر روش ها</a:t>
                      </a:r>
                      <a:endParaRPr lang="en-GB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B Titr" pitchFamily="2" charset="-78"/>
                        </a:rPr>
                        <a:t>تسهیم</a:t>
                      </a:r>
                      <a:endParaRPr lang="en-GB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حفظ تنوع</a:t>
                      </a:r>
                      <a:endParaRPr lang="en-GB" dirty="0">
                        <a:cs typeface="B Tit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800" b="0" dirty="0" smtClean="0">
                          <a:cs typeface="B Mitra" pitchFamily="2" charset="-78"/>
                          <a:hlinkClick r:id="rId3" action="ppaction://hlinksldjump"/>
                        </a:rPr>
                        <a:t>جایگاه ترتیبی</a:t>
                      </a:r>
                      <a:r>
                        <a:rPr lang="fa-IR" sz="1800" b="1" dirty="0" smtClean="0">
                          <a:cs typeface="B Mitra" pitchFamily="2" charset="-78"/>
                          <a:hlinkClick r:id="rId3" action="ppaction://hlinksldjump"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cs typeface="B Mitra" pitchFamily="2" charset="-78"/>
                          <a:hlinkClick r:id="rId4" action="ppaction://hlinksldjump"/>
                        </a:rPr>
                        <a:t>تسهیم شایستگی</a:t>
                      </a:r>
                      <a:endParaRPr lang="fa-IR" sz="1800" dirty="0" smtClean="0">
                        <a:cs typeface="B Mitra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5" action="ppaction://hlinksldjump"/>
                        </a:rPr>
                        <a:t>پیش انتخاب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 action="ppaction://hlinksldjump"/>
                        </a:rPr>
                        <a:t>روش ازدحامی</a:t>
                      </a:r>
                      <a:endParaRPr lang="fa-IR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cs typeface="B Mitra" pitchFamily="2" charset="-78"/>
                          <a:hlinkClick r:id="rId7" action="ppaction://hlinksldjump"/>
                        </a:rPr>
                        <a:t>محدودیت ازدواج</a:t>
                      </a:r>
                      <a:endParaRPr lang="fa-IR" sz="1800" dirty="0" smtClean="0">
                        <a:cs typeface="B Mitra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cs typeface="B Mitra" pitchFamily="2" charset="-78"/>
                          <a:hlinkClick r:id="rId8" action="ppaction://hlinksldjump"/>
                        </a:rPr>
                        <a:t>اصلاح نژاد</a:t>
                      </a:r>
                      <a:endParaRPr lang="fa-IR" sz="1800" dirty="0" smtClean="0">
                        <a:cs typeface="B Mitra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b="1" dirty="0" smtClean="0">
                <a:cs typeface="B Titr" pitchFamily="2" charset="-78"/>
              </a:rPr>
              <a:t>نمونه برداری عمومی اتفاقی</a:t>
            </a:r>
            <a:endParaRPr lang="en-GB" sz="3200" b="1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مشکلات </a:t>
            </a:r>
            <a:r>
              <a:rPr lang="fa-IR" sz="2800" dirty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روش چرخ </a:t>
            </a:r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گردان: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اختلاف برازندگی میان کروموزم ها در نسل های اولیه زیاد است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انتخاب برای تولید مثل بعضی کروموزمها بیشتر و بعضی کروموزمها کمتر از نرخ انتظار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در نتیجه فشار انتخاب بالا </a:t>
            </a:r>
            <a:r>
              <a:rPr lang="fa-IR" sz="2400" dirty="0" smtClean="0">
                <a:cs typeface="B Mitra" pitchFamily="2" charset="-78"/>
                <a:sym typeface="Wingdings" pitchFamily="2" charset="2"/>
              </a:rPr>
              <a:t> فقدان تنوع   همگرایی زودرس </a:t>
            </a:r>
            <a:endParaRPr lang="fa-IR" sz="24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 روش نمونه برداری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SUS</a:t>
            </a:r>
            <a:r>
              <a:rPr lang="fa-IR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Mitra" pitchFamily="2" charset="-78"/>
              </a:rPr>
              <a:t>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در اینجا  4 = </a:t>
            </a:r>
            <a:r>
              <a:rPr lang="en-GB" sz="2000" dirty="0" smtClean="0">
                <a:cs typeface="B Mitra" pitchFamily="2" charset="-78"/>
              </a:rPr>
              <a:t>N</a:t>
            </a:r>
            <a:endParaRPr lang="fa-IR" sz="20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حرکت چرخ فقط یک مرتبه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توسط </a:t>
            </a:r>
            <a:r>
              <a:rPr lang="en-GB" sz="2400" dirty="0" smtClean="0">
                <a:cs typeface="B Mitra" pitchFamily="2" charset="-78"/>
              </a:rPr>
              <a:t>N</a:t>
            </a:r>
            <a:r>
              <a:rPr lang="fa-IR" sz="2400" dirty="0" smtClean="0">
                <a:cs typeface="B Mitra" pitchFamily="2" charset="-78"/>
              </a:rPr>
              <a:t> نشانگر که در فواصل مساوی قرار گرفته اند</a:t>
            </a:r>
          </a:p>
          <a:p>
            <a:pPr lvl="1" algn="ctr" rtl="1">
              <a:buNone/>
            </a:pPr>
            <a:r>
              <a:rPr lang="en-GB" sz="2400" dirty="0" smtClean="0">
                <a:cs typeface="B Mitra" pitchFamily="2" charset="-78"/>
              </a:rPr>
              <a:t>N</a:t>
            </a:r>
            <a:r>
              <a:rPr lang="fa-IR" sz="2400" dirty="0" smtClean="0">
                <a:cs typeface="B Mitra" pitchFamily="2" charset="-78"/>
              </a:rPr>
              <a:t> والد  انتخاب می‌شود. </a:t>
            </a:r>
          </a:p>
        </p:txBody>
      </p:sp>
      <p:grpSp>
        <p:nvGrpSpPr>
          <p:cNvPr id="1036" name="Group 12"/>
          <p:cNvGrpSpPr>
            <a:grpSpLocks/>
          </p:cNvGrpSpPr>
          <p:nvPr/>
        </p:nvGrpSpPr>
        <p:grpSpPr bwMode="auto">
          <a:xfrm>
            <a:off x="1285852" y="3857628"/>
            <a:ext cx="1447800" cy="1444625"/>
            <a:chOff x="6234" y="1246"/>
            <a:chExt cx="2282" cy="2273"/>
          </a:xfrm>
        </p:grpSpPr>
        <p:sp>
          <p:nvSpPr>
            <p:cNvPr id="1037" name="AutoShape 13"/>
            <p:cNvSpPr>
              <a:spLocks noChangeAspect="1" noChangeArrowheads="1"/>
            </p:cNvSpPr>
            <p:nvPr/>
          </p:nvSpPr>
          <p:spPr bwMode="auto">
            <a:xfrm>
              <a:off x="6243" y="1246"/>
              <a:ext cx="2273" cy="2273"/>
            </a:xfrm>
            <a:prstGeom prst="flowChar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cxnSp>
          <p:nvCxnSpPr>
            <p:cNvPr id="1038" name="AutoShape 14"/>
            <p:cNvCxnSpPr>
              <a:cxnSpLocks noChangeShapeType="1"/>
            </p:cNvCxnSpPr>
            <p:nvPr/>
          </p:nvCxnSpPr>
          <p:spPr bwMode="auto">
            <a:xfrm>
              <a:off x="6234" y="2373"/>
              <a:ext cx="27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9" name="AutoShape 15"/>
            <p:cNvCxnSpPr>
              <a:cxnSpLocks noChangeShapeType="1"/>
            </p:cNvCxnSpPr>
            <p:nvPr/>
          </p:nvCxnSpPr>
          <p:spPr bwMode="auto">
            <a:xfrm rot="5400000">
              <a:off x="7240" y="1384"/>
              <a:ext cx="27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0" name="AutoShape 16"/>
            <p:cNvCxnSpPr>
              <a:cxnSpLocks noChangeShapeType="1"/>
            </p:cNvCxnSpPr>
            <p:nvPr/>
          </p:nvCxnSpPr>
          <p:spPr bwMode="auto">
            <a:xfrm rot="10800000">
              <a:off x="8243" y="2373"/>
              <a:ext cx="27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1" name="AutoShape 17"/>
            <p:cNvCxnSpPr>
              <a:cxnSpLocks noChangeShapeType="1"/>
            </p:cNvCxnSpPr>
            <p:nvPr/>
          </p:nvCxnSpPr>
          <p:spPr bwMode="auto">
            <a:xfrm rot="16200000">
              <a:off x="7240" y="3374"/>
              <a:ext cx="27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1481123" y="4045474"/>
            <a:ext cx="1090613" cy="1087438"/>
            <a:chOff x="6516" y="1520"/>
            <a:chExt cx="1719" cy="1713"/>
          </a:xfrm>
        </p:grpSpPr>
        <p:sp>
          <p:nvSpPr>
            <p:cNvPr id="1043" name="AutoShape 19"/>
            <p:cNvSpPr>
              <a:spLocks noChangeAspect="1" noChangeArrowheads="1"/>
            </p:cNvSpPr>
            <p:nvPr/>
          </p:nvSpPr>
          <p:spPr bwMode="auto">
            <a:xfrm>
              <a:off x="6516" y="1520"/>
              <a:ext cx="1719" cy="1713"/>
            </a:xfrm>
            <a:prstGeom prst="flowChartSummingJunct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 flipV="1">
              <a:off x="7059" y="2364"/>
              <a:ext cx="327" cy="7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 flipV="1">
              <a:off x="7377" y="1520"/>
              <a:ext cx="85" cy="83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27" name="Action Button: Home 26">
            <a:hlinkClick r:id="rId3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fa-IR" sz="3200" kern="1200" dirty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روش پیش انتخاب</a:t>
            </a:r>
            <a:endParaRPr lang="en-GB" sz="3200" kern="1200" dirty="0">
              <a:solidFill>
                <a:schemeClr val="tx1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اولین روش در زمینه حمایت از جایگاه </a:t>
            </a:r>
            <a:r>
              <a:rPr lang="en-GB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Preselection</a:t>
            </a:r>
            <a:r>
              <a:rPr lang="fa-IR" sz="2800" dirty="0" smtClean="0">
                <a:cs typeface="B Mitra" pitchFamily="2" charset="-78"/>
              </a:rPr>
              <a:t> </a:t>
            </a:r>
            <a:r>
              <a:rPr lang="fa-IR" sz="2400" dirty="0" smtClean="0">
                <a:cs typeface="B Mitra" pitchFamily="2" charset="-78"/>
              </a:rPr>
              <a:t>(کاویچیو در سال 1970)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هدف : </a:t>
            </a:r>
            <a:r>
              <a:rPr lang="fa-IR" sz="2400" dirty="0" smtClean="0">
                <a:cs typeface="B Mitra" pitchFamily="2" charset="-78"/>
              </a:rPr>
              <a:t>جلوگیری از تجمع کروموزوم ها در یک بهینه </a:t>
            </a:r>
          </a:p>
          <a:p>
            <a:pPr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تمامی اعضای جمعیت شانس یکسانی برای انتخاب دارند</a:t>
            </a:r>
          </a:p>
          <a:p>
            <a:pPr marL="342900" lvl="1" indent="-342900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هر فرزند صرفا با والدینش جهت جایگزینی رقابت می‌کند.</a:t>
            </a:r>
          </a:p>
          <a:p>
            <a:pPr marL="742950" lvl="2" indent="-342900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رقابت حریصانه میان والد و فرزند.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در صورتیکه فرزند شایستگی بیشتری داشته باشد با والد خود جایگزین خواهد شد</a:t>
            </a:r>
          </a:p>
          <a:p>
            <a:pPr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این روش قدری به روش </a:t>
            </a:r>
            <a:r>
              <a:rPr lang="fa-IR" sz="2400" dirty="0" smtClean="0">
                <a:cs typeface="B Mitra" pitchFamily="2" charset="-78"/>
                <a:hlinkClick r:id="rId2" action="ppaction://hlinksldjump"/>
              </a:rPr>
              <a:t>جایگزینی حالت پایدار </a:t>
            </a:r>
            <a:r>
              <a:rPr lang="fa-IR" sz="2400" dirty="0" smtClean="0">
                <a:cs typeface="B Mitra" pitchFamily="2" charset="-78"/>
              </a:rPr>
              <a:t>شباهت دارد.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البته با محدودیتی بیشتر یعنی جایگزینی به شرط بهتر بودن شایستگی فرزند از والد</a:t>
            </a:r>
          </a:p>
          <a:p>
            <a:pPr lvl="1" algn="r" rtl="1">
              <a:buNone/>
            </a:pPr>
            <a:endParaRPr lang="fa-IR" sz="1600" dirty="0" smtClean="0">
              <a:cs typeface="B Mitra" pitchFamily="2" charset="-78"/>
            </a:endParaRPr>
          </a:p>
          <a:p>
            <a:pPr lvl="1" algn="r" rtl="1">
              <a:buNone/>
            </a:pPr>
            <a:endParaRPr lang="en-GB" sz="1600" dirty="0" smtClean="0"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fa-IR" sz="3200" kern="1200" dirty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روش </a:t>
            </a:r>
            <a:r>
              <a:rPr lang="fa-IR" sz="3200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ازدحامی </a:t>
            </a:r>
            <a:endParaRPr lang="en-GB" sz="3200" kern="1200" dirty="0">
              <a:solidFill>
                <a:schemeClr val="tx1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دی جانگ در سال 1975 یعنی 5 سال بعد روش </a:t>
            </a:r>
            <a:r>
              <a:rPr lang="en-GB" sz="1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Preselection</a:t>
            </a:r>
            <a:r>
              <a:rPr lang="fa-IR" sz="1800" dirty="0" smtClean="0">
                <a:cs typeface="B Mitra" pitchFamily="2" charset="-78"/>
              </a:rPr>
              <a:t> </a:t>
            </a:r>
            <a:r>
              <a:rPr lang="fa-IR" sz="2000" dirty="0" smtClean="0">
                <a:cs typeface="B Mitra" pitchFamily="2" charset="-78"/>
              </a:rPr>
              <a:t>را توسعه داد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با انتخاب عضو با بیشتری شباهت برای جایگزینی تغییرات توزیع جمعیت را کم می‌کند.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این روش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کسری از جمعیت ,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a-IR" sz="2000" dirty="0" smtClean="0">
                <a:cs typeface="B Mitra" pitchFamily="2" charset="-78"/>
              </a:rPr>
              <a:t>,انتخاب می شود تا نسل فرزند را از طریق تولید مثل بوجود آورد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600" dirty="0" smtClean="0">
                <a:cs typeface="B Mitra" pitchFamily="2" charset="-78"/>
              </a:rPr>
              <a:t>معیار فقدان تنوع با تغییرات </a:t>
            </a:r>
            <a:r>
              <a:rPr lang="en-GB" sz="1600" dirty="0" smtClean="0">
                <a:cs typeface="B Mitra" pitchFamily="2" charset="-78"/>
              </a:rPr>
              <a:t>G</a:t>
            </a:r>
            <a:r>
              <a:rPr lang="fa-IR" sz="1600" dirty="0" smtClean="0">
                <a:cs typeface="B Mitra" pitchFamily="2" charset="-78"/>
              </a:rPr>
              <a:t>  قابل کنترل است .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برای جایگزینی فرزندان تولید شده , هر بار تعداد  </a:t>
            </a:r>
            <a:r>
              <a:rPr lang="en-GB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CF</a:t>
            </a:r>
            <a:r>
              <a:rPr lang="fa-IR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000" dirty="0" smtClean="0">
                <a:cs typeface="B Mitra" pitchFamily="2" charset="-78"/>
              </a:rPr>
              <a:t>عضو از اعضای جمعیت بطور تصادفی انتخاب می‌شود.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600" dirty="0" smtClean="0">
                <a:cs typeface="B Mitra" pitchFamily="2" charset="-78"/>
              </a:rPr>
              <a:t>ضریب ازدحام ,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CF</a:t>
            </a:r>
            <a:r>
              <a:rPr lang="fa-IR" sz="1600" dirty="0" smtClean="0">
                <a:cs typeface="B Mitra" pitchFamily="2" charset="-78"/>
              </a:rPr>
              <a:t>, معمولا 2 و یا 3 انتخاب می‌شود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فرزند جایگزین عضو با بالاترین </a:t>
            </a:r>
            <a:r>
              <a:rPr lang="fa-I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شباهت</a:t>
            </a:r>
            <a:r>
              <a:rPr lang="fa-IR" sz="2000" dirty="0" smtClean="0">
                <a:cs typeface="B Mitra" pitchFamily="2" charset="-78"/>
              </a:rPr>
              <a:t> می شود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معیار شباهت می تواند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cs typeface="B Mitra" pitchFamily="2" charset="-78"/>
              </a:rPr>
              <a:t>مانند فاصله همینگ مستقل از نوع مساله و در سطح ژنی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Genotype</a:t>
            </a:r>
            <a:r>
              <a:rPr lang="fa-IR" sz="1800" dirty="0" smtClean="0">
                <a:cs typeface="B Mitra" pitchFamily="2" charset="-78"/>
              </a:rPr>
              <a:t> باشد.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800" dirty="0" smtClean="0">
                <a:cs typeface="B Mitra" pitchFamily="2" charset="-78"/>
              </a:rPr>
              <a:t>وابسته به قلمرو مساله و بر مبنای سطح رفتاری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Phenotype</a:t>
            </a:r>
            <a:r>
              <a:rPr lang="fa-IR" sz="1800" dirty="0" smtClean="0">
                <a:cs typeface="B Mitra" pitchFamily="2" charset="-78"/>
              </a:rPr>
              <a:t> باشد.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روشهای</a:t>
            </a:r>
            <a:r>
              <a:rPr lang="fa-IR" sz="2000" i="1" dirty="0" smtClean="0">
                <a:cs typeface="B Mitra" pitchFamily="2" charset="-78"/>
              </a:rPr>
              <a:t> پیش انتخاب </a:t>
            </a:r>
            <a:r>
              <a:rPr lang="fa-IR" sz="2000" dirty="0" smtClean="0">
                <a:cs typeface="B Mitra" pitchFamily="2" charset="-78"/>
              </a:rPr>
              <a:t>و</a:t>
            </a:r>
            <a:r>
              <a:rPr lang="fa-IR" sz="2000" i="1" dirty="0" smtClean="0">
                <a:cs typeface="B Mitra" pitchFamily="2" charset="-78"/>
              </a:rPr>
              <a:t> ازدحامی </a:t>
            </a:r>
            <a:r>
              <a:rPr lang="fa-IR" sz="2000" dirty="0" smtClean="0">
                <a:cs typeface="B Mitra" pitchFamily="2" charset="-78"/>
              </a:rPr>
              <a:t>در عمل قادر به یافتن بیش از دو بهینه در مساله نیستند</a:t>
            </a:r>
            <a:endParaRPr lang="en-GB" sz="2000" dirty="0" smtClean="0"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rtl="1">
              <a:spcBef>
                <a:spcPct val="0"/>
              </a:spcBef>
            </a:pPr>
            <a:r>
              <a:rPr lang="fa-IR" sz="3200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تسهیم شایستگی</a:t>
            </a:r>
            <a:r>
              <a:rPr lang="fa-IR" sz="3200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  <a:sym typeface="Wingdings" pitchFamily="2" charset="2"/>
              </a:rPr>
              <a:t></a:t>
            </a:r>
            <a:endParaRPr lang="en-GB" sz="3200" kern="1200" dirty="0">
              <a:solidFill>
                <a:schemeClr val="tx1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معرفی این روش توسط هلند در سال </a:t>
            </a:r>
            <a:r>
              <a:rPr lang="fa-IR" sz="2000" dirty="0" smtClean="0">
                <a:cs typeface="B Mitra" pitchFamily="2" charset="-78"/>
              </a:rPr>
              <a:t>1975 و توسعه آن توسط گلدبرگ و ریچاردسون در سال 1987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ایده اصلی: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کاهش شایستگی آن دسته از اعضای جمعیت که خیلی به یکدیگر نزدیک هستند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حفظ تنوع جمعیت و حمایت از گونه سازی برای کشف بهینه های محلی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محاسبه تابع شایستگی از رابطه مقابل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600" dirty="0" smtClean="0">
                <a:cs typeface="B Mitra" pitchFamily="2" charset="-78"/>
              </a:rPr>
              <a:t> </a:t>
            </a:r>
            <a:r>
              <a:rPr lang="en-GB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fit</a:t>
            </a:r>
            <a:r>
              <a:rPr lang="en-GB" sz="1600" i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600" dirty="0" smtClean="0">
                <a:cs typeface="B Mitra" pitchFamily="2" charset="-78"/>
              </a:rPr>
              <a:t>شایستگی تسهیم شده کروموزوم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endParaRPr lang="fa-IR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algn="r" rtl="1">
              <a:buFont typeface="Wingdings" pitchFamily="2" charset="2"/>
              <a:buChar char="v"/>
            </a:pP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16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600" dirty="0" smtClean="0">
                <a:cs typeface="B Mitra" pitchFamily="2" charset="-78"/>
              </a:rPr>
              <a:t>تابعی از چگالی کروموزوم ها در همسایگی کروموزوم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endParaRPr lang="fa-IR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algn="r" rtl="1">
              <a:buFont typeface="Wingdings" pitchFamily="2" charset="2"/>
              <a:buChar char="v"/>
            </a:pP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d( i, j, t)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600" dirty="0" smtClean="0">
                <a:cs typeface="B Mitra" pitchFamily="2" charset="-78"/>
              </a:rPr>
              <a:t>فاصله شباهت بین کروموزوم </a:t>
            </a: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i,j</a:t>
            </a:r>
            <a:r>
              <a:rPr lang="fa-IR" sz="1600" dirty="0" smtClean="0">
                <a:cs typeface="B Mitra" pitchFamily="2" charset="-78"/>
              </a:rPr>
              <a:t> در سطح ژنی یا رفتاری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en-GB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Sh(.)</a:t>
            </a:r>
            <a:r>
              <a:rPr lang="fa-IR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1600" dirty="0" smtClean="0">
                <a:cs typeface="B Mitra" pitchFamily="2" charset="-78"/>
              </a:rPr>
              <a:t>با توجه به فاصله میان کروموزوم </a:t>
            </a:r>
            <a:r>
              <a:rPr lang="en-GB" sz="1600" dirty="0" smtClean="0">
                <a:cs typeface="B Mitra" pitchFamily="2" charset="-78"/>
              </a:rPr>
              <a:t>i,j</a:t>
            </a:r>
            <a:r>
              <a:rPr lang="fa-IR" sz="1600" dirty="0" smtClean="0">
                <a:cs typeface="B Mitra" pitchFamily="2" charset="-78"/>
              </a:rPr>
              <a:t> یک عدد بین صفر و یک </a:t>
            </a:r>
          </a:p>
          <a:p>
            <a:pPr lvl="2" algn="r" rtl="1">
              <a:buFont typeface="Wingdings" pitchFamily="2" charset="2"/>
              <a:buChar char="v"/>
            </a:pPr>
            <a:r>
              <a:rPr lang="fa-IR" sz="1600" dirty="0" smtClean="0">
                <a:cs typeface="B Mitra" pitchFamily="2" charset="-78"/>
              </a:rPr>
              <a:t>هر چه میزان شباهت بیشتر باشد (فاصله کم) به یک نزدیک تر است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1600" dirty="0" smtClean="0">
                <a:cs typeface="B Mitra" pitchFamily="2" charset="-78"/>
              </a:rPr>
              <a:t>و        بیانگر شعاع و پارامتر آلفا عموما برابر یک در نظر گرفته می‌شود</a:t>
            </a:r>
          </a:p>
          <a:p>
            <a:pPr lvl="1" algn="r" rtl="1">
              <a:buFont typeface="Wingdings" pitchFamily="2" charset="2"/>
              <a:buChar char="v"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en-GB" sz="2000" dirty="0">
              <a:cs typeface="B Mitra" pitchFamily="2" charset="-78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214686"/>
            <a:ext cx="2039230" cy="285752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577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646326"/>
            <a:ext cx="2059429" cy="699429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9442" y="4961472"/>
            <a:ext cx="310857" cy="284953"/>
          </a:xfrm>
          <a:prstGeom prst="rect">
            <a:avLst/>
          </a:prstGeom>
          <a:noFill/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577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66" y="5169311"/>
            <a:ext cx="3680000" cy="617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080" y="1534140"/>
            <a:ext cx="4429156" cy="33218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تسهیم شایستگی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مقایسه مقادیر مختلف آلفا :</a:t>
            </a:r>
          </a:p>
          <a:p>
            <a:pPr algn="r" rtl="1">
              <a:buFont typeface="Wingdings" pitchFamily="2" charset="2"/>
              <a:buChar char="v"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en-GB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en-GB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جلوگیری از همگرایی تمام اعضای جمعیت به یک بهینه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در قیاس با روش های پیش انتخاب و ازدحامی ,هوشمندانه تر و موثر تر است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یکی از مشهورترین روشهای مبتنی بر جایگاه است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عیب اصلی این روش در تخمین شعاع جایگاه        و تعداد جایگاه (بهینه) می باشد.</a:t>
            </a:r>
            <a:endParaRPr lang="en-GB" sz="2000" dirty="0" smtClean="0">
              <a:cs typeface="B Mitra" pitchFamily="2" charset="-78"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43282" y="5665094"/>
            <a:ext cx="310857" cy="284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rtl="1">
              <a:spcBef>
                <a:spcPct val="0"/>
              </a:spcBef>
            </a:pPr>
            <a:r>
              <a:rPr lang="fa-IR" sz="3200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محدودیت ازدواج</a:t>
            </a:r>
            <a:endParaRPr lang="en-GB" sz="3200" kern="1200" dirty="0">
              <a:solidFill>
                <a:schemeClr val="tx1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در حوزه مسایل چند مدی :</a:t>
            </a:r>
          </a:p>
          <a:p>
            <a:pPr algn="ctr" rtl="1">
              <a:buNone/>
            </a:pPr>
            <a:r>
              <a:rPr lang="fa-IR" sz="2400" dirty="0" smtClean="0">
                <a:cs typeface="B Mitra" pitchFamily="2" charset="-78"/>
              </a:rPr>
              <a:t> همبری دو عضو از جایگاه متفاوت(حتی شایسته)</a:t>
            </a:r>
            <a:r>
              <a:rPr lang="fa-IR" sz="2400" b="1" dirty="0" smtClean="0">
                <a:cs typeface="B Titr" pitchFamily="2" charset="-78"/>
                <a:sym typeface="Wingdings" pitchFamily="2" charset="2"/>
              </a:rPr>
              <a:t>  </a:t>
            </a:r>
            <a:r>
              <a:rPr lang="fa-IR" sz="2400" dirty="0" smtClean="0">
                <a:cs typeface="B Mitra" pitchFamily="2" charset="-78"/>
              </a:rPr>
              <a:t>فرزندانی با کارایی پایین (احتمال بالا)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هدف : </a:t>
            </a:r>
            <a:r>
              <a:rPr lang="fa-IR" sz="2000" dirty="0" smtClean="0">
                <a:cs typeface="B Mitra" pitchFamily="2" charset="-78"/>
              </a:rPr>
              <a:t>حمایت از گونه سازی و کاهش تولید فرزندان مخرب است</a:t>
            </a:r>
            <a:endParaRPr lang="fa-IR" sz="2000" b="1" dirty="0" smtClean="0">
              <a:cs typeface="B Mitra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000" b="1" dirty="0" smtClean="0">
                <a:cs typeface="B Mitra" pitchFamily="2" charset="-78"/>
              </a:rPr>
              <a:t>روش دب و گلدبرگ برای محدودیت ازدواج(با استفاده از مفهوم شعاع ازدواج)</a:t>
            </a:r>
          </a:p>
          <a:p>
            <a:pPr lvl="1" algn="r" rtl="1">
              <a:lnSpc>
                <a:spcPct val="150000"/>
              </a:lnSpc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انتخاب والد اول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انتخاب همسر در یک همسایگی به </a:t>
            </a:r>
            <a:r>
              <a:rPr lang="fa-IR" sz="2000" i="1" u="sng" dirty="0" smtClean="0">
                <a:cs typeface="B Mitra" pitchFamily="2" charset="-78"/>
              </a:rPr>
              <a:t>شعاع ازدواج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در صورت عدم وجود همسر در این شعاع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انتخاب والد بعدی بطور تصادفی</a:t>
            </a:r>
            <a:endParaRPr lang="en-GB" sz="2000" dirty="0">
              <a:cs typeface="B Mitra" pitchFamily="2" charset="-78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3968230"/>
            <a:ext cx="689056" cy="318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rtl="1">
              <a:spcBef>
                <a:spcPct val="0"/>
              </a:spcBef>
            </a:pPr>
            <a:r>
              <a:rPr lang="fa-IR" sz="3200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اصلاح نژاد</a:t>
            </a:r>
            <a:endParaRPr lang="en-GB" sz="3200" kern="1200" dirty="0">
              <a:solidFill>
                <a:schemeClr val="tx1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800" b="1" dirty="0" smtClean="0">
                <a:cs typeface="B Mitra" pitchFamily="2" charset="-78"/>
              </a:rPr>
              <a:t>روش اصلاح نژاد (</a:t>
            </a:r>
            <a:r>
              <a:rPr lang="en-GB" sz="2400" b="1" dirty="0" smtClean="0">
                <a:cs typeface="B Mitra" pitchFamily="2" charset="-78"/>
              </a:rPr>
              <a:t>Line breeding</a:t>
            </a:r>
            <a:r>
              <a:rPr lang="fa-IR" sz="2800" b="1" dirty="0" smtClean="0">
                <a:cs typeface="B Mitra" pitchFamily="2" charset="-78"/>
              </a:rPr>
              <a:t>)</a:t>
            </a:r>
          </a:p>
          <a:p>
            <a:pPr algn="r" rtl="1">
              <a:lnSpc>
                <a:spcPct val="160000"/>
              </a:lnSpc>
              <a:buFont typeface="Wingdings" pitchFamily="2" charset="2"/>
              <a:buChar char="v"/>
            </a:pPr>
            <a:r>
              <a:rPr lang="fa-IR" sz="2000" b="1" dirty="0" smtClean="0">
                <a:cs typeface="B Mitra" pitchFamily="2" charset="-78"/>
              </a:rPr>
              <a:t>اصلاح نژاد :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 یک نوع محدودیت جفت گیری در حیوانات اهلی است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از یک حیوان اصیل برای جفت گیری با سایرین استفاده می‌شود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صرفا در مسایل تک مدی خوب عمل می‌کند</a:t>
            </a:r>
          </a:p>
          <a:p>
            <a:pPr algn="r" rtl="1">
              <a:buNone/>
            </a:pPr>
            <a:r>
              <a:rPr lang="fa-IR" sz="2200" b="1" dirty="0" smtClean="0">
                <a:cs typeface="B Mitra" pitchFamily="2" charset="-78"/>
              </a:rPr>
              <a:t>به منظور غلبه بر این مشکل :</a:t>
            </a:r>
          </a:p>
          <a:p>
            <a:pPr algn="r" rtl="1">
              <a:lnSpc>
                <a:spcPct val="170000"/>
              </a:lnSpc>
              <a:buFont typeface="Wingdings" pitchFamily="2" charset="2"/>
              <a:buChar char="v"/>
            </a:pPr>
            <a:r>
              <a:rPr lang="fa-IR" sz="2100" b="1" dirty="0" smtClean="0">
                <a:cs typeface="B Mitra" pitchFamily="2" charset="-78"/>
              </a:rPr>
              <a:t>ازدواج خویشاوندی با پیوند دو جنسی توسط هلستین در سال </a:t>
            </a:r>
            <a:r>
              <a:rPr lang="fa-IR" sz="2000" b="1" dirty="0" smtClean="0">
                <a:cs typeface="B Mitra" pitchFamily="2" charset="-78"/>
              </a:rPr>
              <a:t>1971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dirty="0" smtClean="0">
                <a:cs typeface="B Mitra" pitchFamily="2" charset="-78"/>
              </a:rPr>
              <a:t>تا زمانیکه متوسط شایستگی اعضای درون جایگاه افزایش می‌یابد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dirty="0" smtClean="0">
                <a:cs typeface="B Mitra" pitchFamily="2" charset="-78"/>
              </a:rPr>
              <a:t>اعضای نزدیک به هم (متعلق به یک جایگاه) با یکدیگر ازدواج کنند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dirty="0" smtClean="0">
                <a:cs typeface="B Mitra" pitchFamily="2" charset="-78"/>
              </a:rPr>
              <a:t>چنانچه رشد متوسط شایستگی متوقف شد</a:t>
            </a:r>
          </a:p>
          <a:p>
            <a:pPr lvl="2" algn="r" rtl="1">
              <a:buFont typeface="Courier New" pitchFamily="49" charset="0"/>
              <a:buChar char="o"/>
            </a:pPr>
            <a:r>
              <a:rPr lang="fa-IR" dirty="0" smtClean="0">
                <a:cs typeface="B Mitra" pitchFamily="2" charset="-78"/>
              </a:rPr>
              <a:t>ازدواج بین جایگاهی توصیه می‌شود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rtl="1">
              <a:spcBef>
                <a:spcPct val="0"/>
              </a:spcBef>
            </a:pPr>
            <a:r>
              <a:rPr lang="fa-IR" sz="3200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روش </a:t>
            </a:r>
            <a:r>
              <a:rPr lang="fa-IR" sz="3200" kern="1200" dirty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جایگاه </a:t>
            </a:r>
            <a:r>
              <a:rPr lang="fa-IR" sz="3200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ترتیبی</a:t>
            </a:r>
            <a:endParaRPr lang="en-GB" sz="3200" kern="1200" dirty="0">
              <a:solidFill>
                <a:schemeClr val="tx1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fa-IR" sz="2400" dirty="0" smtClean="0">
                <a:cs typeface="B Mitra" pitchFamily="2" charset="-78"/>
              </a:rPr>
              <a:t>برای حل مسایل چند مدی علاوه بر روش های ذکر شده روش های دیگری ارایه شده</a:t>
            </a:r>
          </a:p>
          <a:p>
            <a:pPr algn="r" rtl="1">
              <a:buNone/>
            </a:pPr>
            <a:endParaRPr lang="fa-IR" sz="24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800" b="1" dirty="0" smtClean="0">
                <a:cs typeface="B Mitra" pitchFamily="2" charset="-78"/>
              </a:rPr>
              <a:t>روش جایگاه ترتیبی (</a:t>
            </a:r>
            <a:r>
              <a:rPr lang="en-GB" sz="2400" b="1" dirty="0" smtClean="0">
                <a:cs typeface="B Mitra" pitchFamily="2" charset="-78"/>
              </a:rPr>
              <a:t>Sequential niching</a:t>
            </a:r>
            <a:r>
              <a:rPr lang="fa-IR" sz="2800" b="1" dirty="0" smtClean="0">
                <a:cs typeface="B Mitra" pitchFamily="2" charset="-78"/>
              </a:rPr>
              <a:t>)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استفاده از الگوریتم وراثتی ساده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یافتن یک بهینه از بهینه های مساله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</a:rPr>
              <a:t>حذف بهینه های قبلی از قلمرو جستجو در هر بار </a:t>
            </a:r>
          </a:p>
          <a:p>
            <a:pPr lvl="1" algn="r" rtl="1">
              <a:buNone/>
            </a:pPr>
            <a:endParaRPr lang="fa-IR" sz="24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endParaRPr lang="en-GB" sz="2400" dirty="0"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>
                <a:cs typeface="B Titr" pitchFamily="2" charset="-78"/>
              </a:rPr>
              <a:t>آشنایی با  روشهای مقیاس کردن شایستگی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هدف تنظیم کردن فشار انتخاب است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وقتی واریانس شایستگی کروموزومها خیلی زیاد و یا خیلی کم باشد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واریانس شایستگی بالا  </a:t>
            </a:r>
            <a:r>
              <a:rPr lang="fa-IR" sz="2000" dirty="0" smtClean="0">
                <a:cs typeface="B Mitra" pitchFamily="2" charset="-78"/>
                <a:sym typeface="Wingdings" pitchFamily="2" charset="2"/>
              </a:rPr>
              <a:t> افزایش فشار انتخاب  همگرایی زودرس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000" dirty="0" smtClean="0">
                <a:cs typeface="B Mitra" pitchFamily="2" charset="-78"/>
              </a:rPr>
              <a:t>واریانس شایستگی پایین  </a:t>
            </a:r>
            <a:r>
              <a:rPr lang="fa-IR" sz="2000" dirty="0" smtClean="0">
                <a:cs typeface="B Mitra" pitchFamily="2" charset="-78"/>
                <a:sym typeface="Wingdings" pitchFamily="2" charset="2"/>
              </a:rPr>
              <a:t> کاهش فشار انتخاب  همگرایی کند و ضعیف 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  <a:sym typeface="Wingdings" pitchFamily="2" charset="2"/>
              </a:rPr>
              <a:t>برای ادامه نیاز به تعاریف زیر داریم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  <a:sym typeface="Wingdings" pitchFamily="2" charset="2"/>
              </a:rPr>
              <a:t>انواع مقیاس کردن ها عبارتند از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  <a:hlinkClick r:id="rId2" action="ppaction://hlinksldjump"/>
              </a:rPr>
              <a:t>مقیاس کردن خطی</a:t>
            </a:r>
            <a:endParaRPr lang="fa-IR" sz="24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  <a:hlinkClick r:id="rId3" action="ppaction://hlinksldjump"/>
              </a:rPr>
              <a:t>محدود کردن سیگما</a:t>
            </a:r>
            <a:endParaRPr lang="fa-IR" sz="24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400" dirty="0" smtClean="0">
                <a:cs typeface="B Mitra" pitchFamily="2" charset="-78"/>
                <a:hlinkClick r:id="rId4" action="ppaction://hlinksldjump"/>
              </a:rPr>
              <a:t>انتخاب بولتزمن</a:t>
            </a:r>
            <a:endParaRPr lang="fa-IR" sz="24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  <a:sym typeface="Wingdings" pitchFamily="2" charset="2"/>
            </a:endParaRPr>
          </a:p>
          <a:p>
            <a:pPr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  <a:sym typeface="Wingdings" pitchFamily="2" charset="2"/>
            </a:endParaRPr>
          </a:p>
          <a:p>
            <a:pPr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  <a:sym typeface="Wingdings" pitchFamily="2" charset="2"/>
            </a:endParaRPr>
          </a:p>
          <a:p>
            <a:pPr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  <a:sym typeface="Wingdings" pitchFamily="2" charset="2"/>
            </a:endParaRPr>
          </a:p>
          <a:p>
            <a:pPr algn="r" rtl="1">
              <a:buNone/>
            </a:pPr>
            <a:endParaRPr lang="fa-IR" sz="24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en-GB" sz="2400" dirty="0" smtClean="0">
              <a:cs typeface="B Mitra" pitchFamily="2" charset="-78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643314"/>
            <a:ext cx="2732504" cy="928694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576" y="4714884"/>
            <a:ext cx="2943044" cy="928694"/>
          </a:xfrm>
          <a:prstGeom prst="rect">
            <a:avLst/>
          </a:prstGeom>
          <a:noFill/>
        </p:spPr>
      </p:pic>
      <p:sp>
        <p:nvSpPr>
          <p:cNvPr id="8" name="Action Button: Home 7">
            <a:hlinkClick r:id="rId7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fa-IR" sz="3200" b="1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  <a:sym typeface="Wingdings" pitchFamily="2" charset="2"/>
              </a:rPr>
              <a:t>  </a:t>
            </a:r>
            <a:r>
              <a:rPr lang="fa-IR" sz="3200" b="1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مقیاس </a:t>
            </a:r>
            <a:r>
              <a:rPr lang="fa-IR" sz="3200" b="1" kern="1200" dirty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کردن </a:t>
            </a:r>
            <a:r>
              <a:rPr lang="fa-IR" sz="3200" b="1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خطی </a:t>
            </a:r>
            <a:endParaRPr lang="en-GB" sz="3200" b="1" kern="1200" dirty="0">
              <a:solidFill>
                <a:schemeClr val="tx1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شایستگی کروموزومها در نتیجه نرخ انتظار آنها توسط رابطه خطی زیر مقیاس می شود</a:t>
            </a:r>
          </a:p>
          <a:p>
            <a:pPr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به منظور تعیین ضرایب مقیاس یعنی </a:t>
            </a:r>
            <a:r>
              <a:rPr lang="en-GB" sz="2400" i="1" dirty="0" smtClean="0">
                <a:cs typeface="B Mitra" pitchFamily="2" charset="-78"/>
              </a:rPr>
              <a:t>a</a:t>
            </a:r>
            <a:r>
              <a:rPr lang="fa-IR" sz="2400" dirty="0" smtClean="0">
                <a:cs typeface="B Mitra" pitchFamily="2" charset="-78"/>
              </a:rPr>
              <a:t> و </a:t>
            </a:r>
            <a:r>
              <a:rPr lang="en-GB" sz="2400" i="1" dirty="0" smtClean="0">
                <a:cs typeface="B Mitra" pitchFamily="2" charset="-78"/>
              </a:rPr>
              <a:t>b</a:t>
            </a:r>
            <a:r>
              <a:rPr lang="fa-IR" sz="2400" dirty="0" smtClean="0">
                <a:cs typeface="B Mitra" pitchFamily="2" charset="-78"/>
              </a:rPr>
              <a:t> فرض می‌شود که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نسبت نرخ انتظار بهترین عضو جمعیت به متوسط جمعیت       یعنی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 بهتر است                        فرض شود (            کمترین فشار و             بیشترین فشار )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متوسط شایستگی جمعیت قبل و بعد از مقیاس کردن بدون تغییر باقی بماند.</a:t>
            </a:r>
          </a:p>
          <a:p>
            <a:pPr lvl="1" algn="r" rtl="1">
              <a:buFont typeface="Courier New" pitchFamily="49" charset="0"/>
              <a:buChar char="o"/>
            </a:pPr>
            <a:endParaRPr lang="fa-IR" sz="2000" dirty="0" smtClean="0">
              <a:cs typeface="B Mitra" pitchFamily="2" charset="-78"/>
            </a:endParaRP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به عبارتی :</a:t>
            </a:r>
          </a:p>
          <a:p>
            <a:pPr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en-GB" sz="2400" dirty="0" smtClean="0">
              <a:cs typeface="B Mitra" pitchFamily="2" charset="-78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112019"/>
            <a:ext cx="3500462" cy="35719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9802" y="2959428"/>
            <a:ext cx="271465" cy="285752"/>
          </a:xfrm>
          <a:prstGeom prst="rect">
            <a:avLst/>
          </a:prstGeom>
          <a:noFill/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59820" y="3340315"/>
            <a:ext cx="1103082" cy="258857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6824" y="4929198"/>
            <a:ext cx="6768448" cy="928694"/>
          </a:xfrm>
          <a:prstGeom prst="rect">
            <a:avLst/>
          </a:prstGeom>
          <a:noFill/>
        </p:spPr>
      </p:pic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3354493"/>
            <a:ext cx="571504" cy="248480"/>
          </a:xfrm>
          <a:prstGeom prst="rect">
            <a:avLst/>
          </a:prstGeom>
          <a:noFill/>
        </p:spPr>
      </p:pic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5620" name="Picture 2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6010" y="3357562"/>
            <a:ext cx="657230" cy="285752"/>
          </a:xfrm>
          <a:prstGeom prst="rect">
            <a:avLst/>
          </a:prstGeom>
          <a:noFill/>
        </p:spPr>
      </p:pic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099238"/>
            <a:ext cx="2014552" cy="285752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577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854" y="2986787"/>
            <a:ext cx="2428892" cy="258393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577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>
                <a:cs typeface="B Titr" pitchFamily="2" charset="-78"/>
              </a:rPr>
              <a:t>مقیاس کردن خطی</a:t>
            </a:r>
            <a:endParaRPr lang="en-GB" sz="32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عیب این روش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ممکن است پس از مقیاس شایستگی بعضی از کروموزمها منفی شود.</a:t>
            </a:r>
          </a:p>
          <a:p>
            <a:pPr lvl="1" algn="r" rtl="1">
              <a:buNone/>
            </a:pPr>
            <a:endParaRPr lang="fa-IR" sz="2000" dirty="0" smtClean="0">
              <a:cs typeface="B Mitra" pitchFamily="2" charset="-78"/>
            </a:endParaRPr>
          </a:p>
          <a:p>
            <a:pPr lvl="1" algn="r" rtl="1">
              <a:buNone/>
            </a:pPr>
            <a:endParaRPr lang="fa-IR" sz="2000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دو روش برای اصلاح شایستگی های منفی 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نخست : شایستگی این افراد صفر در نظر گرفته شود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fa-IR" sz="2000" dirty="0" smtClean="0">
                <a:cs typeface="B Mitra" pitchFamily="2" charset="-78"/>
              </a:rPr>
              <a:t>دوم : استفاده از فرض  </a:t>
            </a:r>
          </a:p>
          <a:p>
            <a:pPr lvl="1" algn="r" rtl="1">
              <a:buNone/>
            </a:pPr>
            <a:r>
              <a:rPr lang="fa-IR" sz="2000" dirty="0" smtClean="0">
                <a:cs typeface="B Mitra" pitchFamily="2" charset="-78"/>
              </a:rPr>
              <a:t>               البته بجای فرض </a:t>
            </a:r>
          </a:p>
          <a:p>
            <a:pPr lvl="1" algn="ctr" rtl="1">
              <a:buNone/>
            </a:pPr>
            <a:r>
              <a:rPr lang="fa-IR" sz="2000" dirty="0" smtClean="0">
                <a:cs typeface="B Mitra" pitchFamily="2" charset="-78"/>
              </a:rPr>
              <a:t>یعنی ثابت بودن میانگین در قبل و بعد از مقیاس (در تعیین ضرایب </a:t>
            </a:r>
            <a:r>
              <a:rPr lang="en-GB" sz="2000" i="1" dirty="0" smtClean="0">
                <a:cs typeface="B Mitra" pitchFamily="2" charset="-78"/>
              </a:rPr>
              <a:t>a</a:t>
            </a:r>
            <a:r>
              <a:rPr lang="fa-IR" sz="2000" dirty="0" smtClean="0">
                <a:cs typeface="B Mitra" pitchFamily="2" charset="-78"/>
              </a:rPr>
              <a:t> و </a:t>
            </a:r>
            <a:r>
              <a:rPr lang="en-GB" sz="2000" i="1" dirty="0" smtClean="0">
                <a:cs typeface="B Mitra" pitchFamily="2" charset="-78"/>
              </a:rPr>
              <a:t>b</a:t>
            </a:r>
            <a:r>
              <a:rPr lang="fa-IR" sz="2000" dirty="0" smtClean="0">
                <a:cs typeface="B Mitra" pitchFamily="2" charset="-78"/>
              </a:rPr>
              <a:t> )</a:t>
            </a:r>
          </a:p>
          <a:p>
            <a:pPr algn="r" rtl="1">
              <a:buFont typeface="Wingdings" pitchFamily="2" charset="2"/>
              <a:buChar char="v"/>
            </a:pPr>
            <a:endParaRPr lang="en-GB" sz="2400" dirty="0" smtClean="0">
              <a:cs typeface="B Mitra" pitchFamily="2" charset="-78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4160395"/>
            <a:ext cx="1664927" cy="375952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14144" y="4585656"/>
            <a:ext cx="2014552" cy="285752"/>
          </a:xfrm>
          <a:prstGeom prst="rect">
            <a:avLst/>
          </a:prstGeom>
          <a:noFill/>
        </p:spPr>
      </p:pic>
      <p:sp>
        <p:nvSpPr>
          <p:cNvPr id="11" name="Action Button: Home 10">
            <a:hlinkClick r:id="rId4" action="ppaction://hlinksldjump" highlightClick="1"/>
          </p:cNvPr>
          <p:cNvSpPr/>
          <p:nvPr/>
        </p:nvSpPr>
        <p:spPr>
          <a:xfrm>
            <a:off x="500034" y="5872882"/>
            <a:ext cx="500066" cy="50006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1">
              <a:spcBef>
                <a:spcPct val="0"/>
              </a:spcBef>
            </a:pPr>
            <a:r>
              <a:rPr lang="fa-IR" sz="3200" kern="1200" dirty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محدود</a:t>
            </a:r>
            <a:r>
              <a:rPr lang="fa-IR" sz="2400" dirty="0" smtClean="0">
                <a:cs typeface="B Mitra" pitchFamily="2" charset="-78"/>
              </a:rPr>
              <a:t> </a:t>
            </a:r>
            <a:r>
              <a:rPr lang="fa-IR" sz="3200" kern="1200" dirty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کردن</a:t>
            </a:r>
            <a:r>
              <a:rPr lang="fa-IR" sz="2400" dirty="0" smtClean="0">
                <a:cs typeface="B Mitra" pitchFamily="2" charset="-78"/>
              </a:rPr>
              <a:t> </a:t>
            </a:r>
            <a:r>
              <a:rPr lang="fa-IR" sz="3200" kern="1200" dirty="0" smtClean="0">
                <a:solidFill>
                  <a:schemeClr val="tx1"/>
                </a:solidFill>
                <a:latin typeface="+mj-lt"/>
                <a:ea typeface="+mj-ea"/>
                <a:cs typeface="B Titr" pitchFamily="2" charset="-78"/>
              </a:rPr>
              <a:t>سیگما </a:t>
            </a:r>
            <a:r>
              <a:rPr lang="fa-IR" sz="3200" b="1" dirty="0" smtClean="0">
                <a:cs typeface="B Titr" pitchFamily="2" charset="-78"/>
                <a:sym typeface="Wingdings" pitchFamily="2" charset="2"/>
              </a:rPr>
              <a:t></a:t>
            </a:r>
            <a:endParaRPr lang="en-GB" sz="3200" kern="1200" dirty="0">
              <a:solidFill>
                <a:schemeClr val="tx1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fa-IR" dirty="0" smtClean="0">
                <a:cs typeface="B Mitra" pitchFamily="2" charset="-78"/>
              </a:rPr>
              <a:t>در </a:t>
            </a:r>
            <a:r>
              <a:rPr lang="fa-IR" sz="2800" dirty="0" smtClean="0">
                <a:cs typeface="B Mitra" pitchFamily="2" charset="-78"/>
              </a:rPr>
              <a:t>ابتدای</a:t>
            </a:r>
            <a:r>
              <a:rPr lang="fa-IR" dirty="0" smtClean="0">
                <a:cs typeface="B Mitra" pitchFamily="2" charset="-78"/>
              </a:rPr>
              <a:t> جستجو :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  انحراف معیار شایستگی بالا است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احتمال انتخاب افراد شایسته بیشتر(کمتر) است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احتمال ایجاد فقدان تنوع وجود دارد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احتمال همگرایی زودرس وجود دارد</a:t>
            </a:r>
          </a:p>
          <a:p>
            <a:pPr algn="r" rtl="1">
              <a:buFont typeface="Wingdings" pitchFamily="2" charset="2"/>
              <a:buChar char="v"/>
            </a:pPr>
            <a:r>
              <a:rPr lang="fa-IR" sz="2800" dirty="0" smtClean="0">
                <a:cs typeface="B Mitra" pitchFamily="2" charset="-78"/>
              </a:rPr>
              <a:t>و با افزایش تعداد تکرار :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انحراف معیار شایستگی پایین می آید  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احتمال انتخاب افراد شایسته کمتر می شود</a:t>
            </a:r>
          </a:p>
          <a:p>
            <a:pPr lvl="1" algn="r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فشار انتخاب پایین می آید</a:t>
            </a:r>
          </a:p>
          <a:p>
            <a:pPr lvl="1" algn="r" rtl="1">
              <a:buFont typeface="Wingdings" pitchFamily="2" charset="2"/>
              <a:buChar char="v"/>
            </a:pPr>
            <a:endParaRPr lang="fa-IR" sz="2400" dirty="0" smtClean="0">
              <a:cs typeface="B Mitra" pitchFamily="2" charset="-78"/>
            </a:endParaRPr>
          </a:p>
          <a:p>
            <a:pPr lvl="2" algn="r" rtl="1">
              <a:buFont typeface="Wingdings" pitchFamily="2" charset="2"/>
              <a:buChar char="v"/>
            </a:pPr>
            <a:endParaRPr lang="en-GB" dirty="0" smtClean="0">
              <a:cs typeface="B Mitra" pitchFamily="2" charset="-78"/>
            </a:endParaRPr>
          </a:p>
          <a:p>
            <a:pPr algn="r" rtl="1">
              <a:buFont typeface="Wingdings" pitchFamily="2" charset="2"/>
              <a:buChar char="v"/>
            </a:pPr>
            <a:endParaRPr lang="fa-IR" dirty="0" smtClean="0">
              <a:cs typeface="B Mitra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57224" y="5721412"/>
            <a:ext cx="742955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buFont typeface="Wingdings" pitchFamily="2" charset="2"/>
              <a:buChar char="v"/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Mitra" pitchFamily="2" charset="-78"/>
              </a:rPr>
              <a:t>هدف ثابت نگه داشتن فشار انتخاب در طول اجرای الگوریتم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6340</TotalTime>
  <Words>4803</Words>
  <Application>Microsoft Office PowerPoint</Application>
  <PresentationFormat>On-screen Show (4:3)</PresentationFormat>
  <Paragraphs>907</Paragraphs>
  <Slides>56</Slides>
  <Notes>10</Notes>
  <HiddenSlides>1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6" baseType="lpstr">
      <vt:lpstr>Arial</vt:lpstr>
      <vt:lpstr>Courier New</vt:lpstr>
      <vt:lpstr>B Titr</vt:lpstr>
      <vt:lpstr>Wingdings</vt:lpstr>
      <vt:lpstr>Times New Roman</vt:lpstr>
      <vt:lpstr>B Arshia</vt:lpstr>
      <vt:lpstr>B Mitra</vt:lpstr>
      <vt:lpstr>Calibri</vt:lpstr>
      <vt:lpstr>Office Theme</vt:lpstr>
      <vt:lpstr>Equation</vt:lpstr>
      <vt:lpstr>مباحث و عملگرهای پیشرفته وراثتی</vt:lpstr>
      <vt:lpstr>فهرست</vt:lpstr>
      <vt:lpstr>آشنایی با مفاهیم </vt:lpstr>
      <vt:lpstr>عملگر انتخاب</vt:lpstr>
      <vt:lpstr>نمونه برداری عمومی اتفاقی</vt:lpstr>
      <vt:lpstr>آشنایی با  روشهای مقیاس کردن شایستگی</vt:lpstr>
      <vt:lpstr>  مقیاس کردن خطی </vt:lpstr>
      <vt:lpstr>مقیاس کردن خطی</vt:lpstr>
      <vt:lpstr>محدود کردن سیگما </vt:lpstr>
      <vt:lpstr>محدود کردن سیگما </vt:lpstr>
      <vt:lpstr>محدود کردن سیگما</vt:lpstr>
      <vt:lpstr>انتخاب بولتزمن </vt:lpstr>
      <vt:lpstr>آشنایی با روش های انتخاب رتبه ای  </vt:lpstr>
      <vt:lpstr>رتبه بندی خطی </vt:lpstr>
      <vt:lpstr>رتبه بندی خطی</vt:lpstr>
      <vt:lpstr>رتبه بندی نمایی</vt:lpstr>
      <vt:lpstr>عیب رتبه بندی </vt:lpstr>
      <vt:lpstr>انتخاب تورنمنت </vt:lpstr>
      <vt:lpstr>انتخاب تورنمنت باینری</vt:lpstr>
      <vt:lpstr>نگاهی عمیق تر به کاوش و بهره گیری   (Exploitation vs. Exploration) </vt:lpstr>
      <vt:lpstr>نگاهی عمیق تر به کاوش و بهره گیری   (Exploitation vs. Exploration) </vt:lpstr>
      <vt:lpstr>نگاهی عمیق تر به کاوش و بهره گیری  (Exploitation vs. Exploration) </vt:lpstr>
      <vt:lpstr>عملگر همبری ( Crossover )</vt:lpstr>
      <vt:lpstr>عملگر همبری ( Crossover )</vt:lpstr>
      <vt:lpstr>همبری دونقطه ای( Two-point Crossover )</vt:lpstr>
      <vt:lpstr>همبری چند دونقطه ای( Multi-point Crossover )</vt:lpstr>
      <vt:lpstr>همبری یکنواخت(Uniform crossover)</vt:lpstr>
      <vt:lpstr>همبری مبتنی بر شایستگی (Fitness based crossover)</vt:lpstr>
      <vt:lpstr>همبری نایکنواخت مبتنی بر ماسک الگو</vt:lpstr>
      <vt:lpstr>همبری نایکنواخت مبتنی بر ماسک الگو</vt:lpstr>
      <vt:lpstr>همبری نایکنواخت مبتنی بر ماسک الگو</vt:lpstr>
      <vt:lpstr>همبری چند والدی</vt:lpstr>
      <vt:lpstr>همبری چند والدی قطری</vt:lpstr>
      <vt:lpstr>همبری یکنواخت و مبتنی بر شایستگی چند والدی</vt:lpstr>
      <vt:lpstr>همبری حسابی</vt:lpstr>
      <vt:lpstr>همبری خط(Line Crossover)</vt:lpstr>
      <vt:lpstr>همبری جهت دار(Direction-based )</vt:lpstr>
      <vt:lpstr>همبری مخلوط(Blend crossover)</vt:lpstr>
      <vt:lpstr>همبری باینری شبیه سازی شده Simulated binary Crossover- (SBX)</vt:lpstr>
      <vt:lpstr> عملگرهای جهش در الگوریتم وراثتی حقیقی  </vt:lpstr>
      <vt:lpstr> عملگرهای جهش در الگوریتم وراثتی حقیقی </vt:lpstr>
      <vt:lpstr>  روش های جایگزینی (انتخاب نسل بعد)</vt:lpstr>
      <vt:lpstr>جایگزینی حالت پایدار    </vt:lpstr>
      <vt:lpstr>نخبه گرا Elitism  </vt:lpstr>
      <vt:lpstr> روش ازدحامی Crowding replacement </vt:lpstr>
      <vt:lpstr> روش ازدحامی Crowding replacement </vt:lpstr>
      <vt:lpstr> مسایل چند مدی با الگوریتم وراثتی</vt:lpstr>
      <vt:lpstr>مفهوم گونه سازی و جایگاه </vt:lpstr>
      <vt:lpstr>روش های جستجوی وراثتی در مسایل چند مدی</vt:lpstr>
      <vt:lpstr>روش پیش انتخاب</vt:lpstr>
      <vt:lpstr>روش ازدحامی </vt:lpstr>
      <vt:lpstr>تسهیم شایستگی</vt:lpstr>
      <vt:lpstr>تسهیم شایستگی</vt:lpstr>
      <vt:lpstr>محدودیت ازدواج</vt:lpstr>
      <vt:lpstr>اصلاح نژاد</vt:lpstr>
      <vt:lpstr>روش جایگاه ترتیبی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مباحث و عملگرهای پیشرفته وراثتی </dc:title>
  <dc:creator>Gorgin</dc:creator>
  <cp:lastModifiedBy>Hamed</cp:lastModifiedBy>
  <cp:revision>111</cp:revision>
  <dcterms:created xsi:type="dcterms:W3CDTF">2011-02-04T12:41:10Z</dcterms:created>
  <dcterms:modified xsi:type="dcterms:W3CDTF">2011-11-12T19:38:42Z</dcterms:modified>
</cp:coreProperties>
</file>