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91"/>
  </p:notesMasterIdLst>
  <p:sldIdLst>
    <p:sldId id="256" r:id="rId2"/>
    <p:sldId id="277" r:id="rId3"/>
    <p:sldId id="342" r:id="rId4"/>
    <p:sldId id="298" r:id="rId5"/>
    <p:sldId id="326" r:id="rId6"/>
    <p:sldId id="258" r:id="rId7"/>
    <p:sldId id="299" r:id="rId8"/>
    <p:sldId id="301" r:id="rId9"/>
    <p:sldId id="341" r:id="rId10"/>
    <p:sldId id="303" r:id="rId11"/>
    <p:sldId id="304" r:id="rId12"/>
    <p:sldId id="306" r:id="rId13"/>
    <p:sldId id="314" r:id="rId14"/>
    <p:sldId id="308" r:id="rId15"/>
    <p:sldId id="309" r:id="rId16"/>
    <p:sldId id="310" r:id="rId17"/>
    <p:sldId id="311" r:id="rId18"/>
    <p:sldId id="313" r:id="rId19"/>
    <p:sldId id="305" r:id="rId20"/>
    <p:sldId id="315" r:id="rId21"/>
    <p:sldId id="416" r:id="rId22"/>
    <p:sldId id="417" r:id="rId23"/>
    <p:sldId id="421" r:id="rId24"/>
    <p:sldId id="418" r:id="rId25"/>
    <p:sldId id="419" r:id="rId26"/>
    <p:sldId id="409" r:id="rId27"/>
    <p:sldId id="410" r:id="rId28"/>
    <p:sldId id="411" r:id="rId29"/>
    <p:sldId id="412" r:id="rId30"/>
    <p:sldId id="413" r:id="rId31"/>
    <p:sldId id="414" r:id="rId32"/>
    <p:sldId id="415" r:id="rId33"/>
    <p:sldId id="344" r:id="rId34"/>
    <p:sldId id="318" r:id="rId35"/>
    <p:sldId id="320" r:id="rId36"/>
    <p:sldId id="321" r:id="rId37"/>
    <p:sldId id="345" r:id="rId38"/>
    <p:sldId id="322" r:id="rId39"/>
    <p:sldId id="324" r:id="rId40"/>
    <p:sldId id="325" r:id="rId41"/>
    <p:sldId id="328" r:id="rId42"/>
    <p:sldId id="347" r:id="rId43"/>
    <p:sldId id="359" r:id="rId44"/>
    <p:sldId id="346" r:id="rId45"/>
    <p:sldId id="358" r:id="rId46"/>
    <p:sldId id="422" r:id="rId47"/>
    <p:sldId id="360" r:id="rId48"/>
    <p:sldId id="381" r:id="rId49"/>
    <p:sldId id="382" r:id="rId50"/>
    <p:sldId id="361" r:id="rId51"/>
    <p:sldId id="362" r:id="rId52"/>
    <p:sldId id="363" r:id="rId53"/>
    <p:sldId id="364" r:id="rId54"/>
    <p:sldId id="365" r:id="rId55"/>
    <p:sldId id="366" r:id="rId56"/>
    <p:sldId id="367" r:id="rId57"/>
    <p:sldId id="369" r:id="rId58"/>
    <p:sldId id="370" r:id="rId59"/>
    <p:sldId id="371" r:id="rId60"/>
    <p:sldId id="332" r:id="rId61"/>
    <p:sldId id="333" r:id="rId62"/>
    <p:sldId id="339" r:id="rId63"/>
    <p:sldId id="340" r:id="rId64"/>
    <p:sldId id="373" r:id="rId65"/>
    <p:sldId id="374" r:id="rId66"/>
    <p:sldId id="383" r:id="rId67"/>
    <p:sldId id="384" r:id="rId68"/>
    <p:sldId id="385" r:id="rId69"/>
    <p:sldId id="405" r:id="rId70"/>
    <p:sldId id="386" r:id="rId71"/>
    <p:sldId id="388" r:id="rId72"/>
    <p:sldId id="389" r:id="rId73"/>
    <p:sldId id="390" r:id="rId74"/>
    <p:sldId id="391" r:id="rId75"/>
    <p:sldId id="407" r:id="rId76"/>
    <p:sldId id="406" r:id="rId77"/>
    <p:sldId id="394" r:id="rId78"/>
    <p:sldId id="395" r:id="rId79"/>
    <p:sldId id="396" r:id="rId80"/>
    <p:sldId id="397" r:id="rId81"/>
    <p:sldId id="398" r:id="rId82"/>
    <p:sldId id="399" r:id="rId83"/>
    <p:sldId id="403" r:id="rId84"/>
    <p:sldId id="400" r:id="rId85"/>
    <p:sldId id="401" r:id="rId86"/>
    <p:sldId id="402" r:id="rId87"/>
    <p:sldId id="404" r:id="rId88"/>
    <p:sldId id="420" r:id="rId89"/>
    <p:sldId id="408" r:id="rId9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08E"/>
    <a:srgbClr val="FF66FF"/>
    <a:srgbClr val="FF0066"/>
    <a:srgbClr val="FF9966"/>
    <a:srgbClr val="00FF00"/>
    <a:srgbClr val="FFFFFF"/>
    <a:srgbClr val="00CCFF"/>
    <a:srgbClr val="00FFFF"/>
    <a:srgbClr val="012C5B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5500" autoAdjust="0"/>
  </p:normalViewPr>
  <p:slideViewPr>
    <p:cSldViewPr>
      <p:cViewPr varScale="1">
        <p:scale>
          <a:sx n="75" d="100"/>
          <a:sy n="75" d="100"/>
        </p:scale>
        <p:origin x="17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D524A9-F47D-40C6-A59C-C6B62D509846}" type="doc">
      <dgm:prSet loTypeId="urn:microsoft.com/office/officeart/2005/8/layout/hierarchy3" loCatId="hierarchy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pPr rtl="1"/>
          <a:endParaRPr lang="fa-IR"/>
        </a:p>
      </dgm:t>
    </dgm:pt>
    <dgm:pt modelId="{8C3B8301-17B4-4098-86D8-D9FCA8AF1720}">
      <dgm:prSet phldrT="[Text]" custT="1"/>
      <dgm:spPr/>
      <dgm:t>
        <a:bodyPr/>
        <a:lstStyle/>
        <a:p>
          <a:pPr rtl="0"/>
          <a:r>
            <a:rPr lang="en-US" sz="1400" dirty="0" smtClean="0"/>
            <a:t>Evolutionary </a:t>
          </a:r>
        </a:p>
        <a:p>
          <a:pPr rtl="0"/>
          <a:r>
            <a:rPr lang="en-US" sz="1400" dirty="0" smtClean="0"/>
            <a:t>Algorithms (</a:t>
          </a:r>
          <a:r>
            <a:rPr lang="en-US" sz="1400" b="1" dirty="0" smtClean="0"/>
            <a:t>EA</a:t>
          </a:r>
          <a:r>
            <a:rPr lang="en-US" sz="1400" dirty="0" smtClean="0"/>
            <a:t>)</a:t>
          </a:r>
          <a:endParaRPr lang="fa-IR" sz="1400" dirty="0"/>
        </a:p>
      </dgm:t>
    </dgm:pt>
    <dgm:pt modelId="{0770BDB7-E5F2-449A-9849-D951CE462D62}" type="parTrans" cxnId="{60568AE7-205F-4F4A-B287-9F3417EA7FD5}">
      <dgm:prSet/>
      <dgm:spPr/>
      <dgm:t>
        <a:bodyPr/>
        <a:lstStyle/>
        <a:p>
          <a:pPr rtl="1"/>
          <a:endParaRPr lang="fa-IR"/>
        </a:p>
      </dgm:t>
    </dgm:pt>
    <dgm:pt modelId="{822BF720-FAE3-4229-B1DB-F2C68D2AF306}" type="sibTrans" cxnId="{60568AE7-205F-4F4A-B287-9F3417EA7FD5}">
      <dgm:prSet/>
      <dgm:spPr/>
      <dgm:t>
        <a:bodyPr/>
        <a:lstStyle/>
        <a:p>
          <a:pPr rtl="1"/>
          <a:endParaRPr lang="fa-IR"/>
        </a:p>
      </dgm:t>
    </dgm:pt>
    <dgm:pt modelId="{4846172D-4E11-417F-9E81-D194D7B208DA}">
      <dgm:prSet phldrT="[Text]" custT="1"/>
      <dgm:spPr/>
      <dgm:t>
        <a:bodyPr/>
        <a:lstStyle/>
        <a:p>
          <a:pPr rtl="0"/>
          <a:r>
            <a:rPr lang="en-US" sz="1400" dirty="0" smtClean="0">
              <a:solidFill>
                <a:schemeClr val="tx1"/>
              </a:solidFill>
            </a:rPr>
            <a:t>Genetic Algorithms (</a:t>
          </a:r>
          <a:r>
            <a:rPr lang="en-US" sz="1400" b="1" dirty="0" smtClean="0">
              <a:solidFill>
                <a:schemeClr val="tx1"/>
              </a:solidFill>
            </a:rPr>
            <a:t>GA</a:t>
          </a:r>
          <a:r>
            <a:rPr lang="en-US" sz="1400" dirty="0" smtClean="0">
              <a:solidFill>
                <a:schemeClr val="tx1"/>
              </a:solidFill>
            </a:rPr>
            <a:t>)</a:t>
          </a:r>
          <a:endParaRPr lang="fa-IR" sz="1400" dirty="0">
            <a:solidFill>
              <a:schemeClr val="tx1"/>
            </a:solidFill>
          </a:endParaRPr>
        </a:p>
      </dgm:t>
    </dgm:pt>
    <dgm:pt modelId="{19EBE6A3-4268-4424-BF61-1D5EB98B8677}" type="parTrans" cxnId="{F525D7B7-DD19-4695-9B1B-79CE40C6CB45}">
      <dgm:prSet/>
      <dgm:spPr/>
      <dgm:t>
        <a:bodyPr/>
        <a:lstStyle/>
        <a:p>
          <a:pPr rtl="1"/>
          <a:endParaRPr lang="fa-IR"/>
        </a:p>
      </dgm:t>
    </dgm:pt>
    <dgm:pt modelId="{17A3B210-C570-43AE-9027-2A0F16F113AD}" type="sibTrans" cxnId="{F525D7B7-DD19-4695-9B1B-79CE40C6CB45}">
      <dgm:prSet/>
      <dgm:spPr/>
      <dgm:t>
        <a:bodyPr/>
        <a:lstStyle/>
        <a:p>
          <a:pPr rtl="1"/>
          <a:endParaRPr lang="fa-IR"/>
        </a:p>
      </dgm:t>
    </dgm:pt>
    <dgm:pt modelId="{4CE72559-8F48-49B5-9A12-552EFE3DE98D}">
      <dgm:prSet phldrT="[Text]" custT="1"/>
      <dgm:spPr/>
      <dgm:t>
        <a:bodyPr/>
        <a:lstStyle/>
        <a:p>
          <a:pPr rtl="0"/>
          <a:r>
            <a:rPr lang="en-US" sz="1400" dirty="0" smtClean="0"/>
            <a:t>Learning Classifier System (</a:t>
          </a:r>
          <a:r>
            <a:rPr lang="en-US" sz="1400" b="1" dirty="0" smtClean="0"/>
            <a:t>LCS</a:t>
          </a:r>
          <a:r>
            <a:rPr lang="en-US" sz="1400" dirty="0" smtClean="0"/>
            <a:t>)</a:t>
          </a:r>
          <a:endParaRPr lang="fa-IR" sz="1400" dirty="0"/>
        </a:p>
      </dgm:t>
    </dgm:pt>
    <dgm:pt modelId="{D7B83872-0C98-4DD0-8223-142315FD840C}" type="parTrans" cxnId="{FEB6D08E-AEE9-44EB-850D-395FC3B3C304}">
      <dgm:prSet/>
      <dgm:spPr/>
      <dgm:t>
        <a:bodyPr/>
        <a:lstStyle/>
        <a:p>
          <a:pPr rtl="1"/>
          <a:endParaRPr lang="fa-IR"/>
        </a:p>
      </dgm:t>
    </dgm:pt>
    <dgm:pt modelId="{62446DAC-D729-4F40-84F1-8312E79BAAAF}" type="sibTrans" cxnId="{FEB6D08E-AEE9-44EB-850D-395FC3B3C304}">
      <dgm:prSet/>
      <dgm:spPr/>
      <dgm:t>
        <a:bodyPr/>
        <a:lstStyle/>
        <a:p>
          <a:pPr rtl="1"/>
          <a:endParaRPr lang="fa-IR"/>
        </a:p>
      </dgm:t>
    </dgm:pt>
    <dgm:pt modelId="{29203842-6EB8-49FF-A1D3-EABC5F5D476A}">
      <dgm:prSet custT="1"/>
      <dgm:spPr/>
      <dgm:t>
        <a:bodyPr/>
        <a:lstStyle/>
        <a:p>
          <a:pPr rtl="1"/>
          <a:r>
            <a:rPr lang="en-US" sz="1400" dirty="0" smtClean="0"/>
            <a:t>Evolutionary Programming (</a:t>
          </a:r>
          <a:r>
            <a:rPr lang="en-US" sz="1400" b="1" dirty="0" smtClean="0"/>
            <a:t>EP</a:t>
          </a:r>
          <a:r>
            <a:rPr lang="en-US" sz="1400" dirty="0" smtClean="0"/>
            <a:t>)</a:t>
          </a:r>
          <a:endParaRPr lang="fa-IR" sz="1400" dirty="0"/>
        </a:p>
      </dgm:t>
    </dgm:pt>
    <dgm:pt modelId="{39FEF048-BEE0-4DF2-AEDF-814984931D8B}" type="parTrans" cxnId="{0C16178E-6DD6-4DF8-836D-B000FF0211C2}">
      <dgm:prSet/>
      <dgm:spPr/>
      <dgm:t>
        <a:bodyPr/>
        <a:lstStyle/>
        <a:p>
          <a:pPr rtl="1"/>
          <a:endParaRPr lang="fa-IR"/>
        </a:p>
      </dgm:t>
    </dgm:pt>
    <dgm:pt modelId="{A079ABF6-4C24-4B6A-835A-63FA874CC341}" type="sibTrans" cxnId="{0C16178E-6DD6-4DF8-836D-B000FF0211C2}">
      <dgm:prSet/>
      <dgm:spPr/>
      <dgm:t>
        <a:bodyPr/>
        <a:lstStyle/>
        <a:p>
          <a:pPr rtl="1"/>
          <a:endParaRPr lang="fa-IR"/>
        </a:p>
      </dgm:t>
    </dgm:pt>
    <dgm:pt modelId="{A825F75E-10F0-4B6A-A6DF-021B927658C9}">
      <dgm:prSet custT="1"/>
      <dgm:spPr/>
      <dgm:t>
        <a:bodyPr/>
        <a:lstStyle/>
        <a:p>
          <a:pPr rtl="0"/>
          <a:r>
            <a:rPr lang="en-US" sz="1400" dirty="0" smtClean="0"/>
            <a:t>Evolutionary </a:t>
          </a:r>
          <a:r>
            <a:rPr lang="fa-IR" sz="1400" dirty="0" smtClean="0"/>
            <a:t> </a:t>
          </a:r>
          <a:r>
            <a:rPr lang="en-US" sz="1400" dirty="0" smtClean="0"/>
            <a:t>Strategy (</a:t>
          </a:r>
          <a:r>
            <a:rPr lang="en-US" sz="1400" b="1" dirty="0" smtClean="0"/>
            <a:t>ES</a:t>
          </a:r>
          <a:r>
            <a:rPr lang="en-US" sz="1000" dirty="0" smtClean="0"/>
            <a:t>)</a:t>
          </a:r>
          <a:endParaRPr lang="fa-IR" sz="1000" dirty="0"/>
        </a:p>
      </dgm:t>
    </dgm:pt>
    <dgm:pt modelId="{914D2E9F-0683-44FC-8A20-219700B6CB4E}" type="parTrans" cxnId="{697AAC18-ECF2-47C7-870B-84D64772B866}">
      <dgm:prSet/>
      <dgm:spPr/>
      <dgm:t>
        <a:bodyPr/>
        <a:lstStyle/>
        <a:p>
          <a:pPr rtl="1"/>
          <a:endParaRPr lang="fa-IR"/>
        </a:p>
      </dgm:t>
    </dgm:pt>
    <dgm:pt modelId="{95E4DE5A-A402-4B44-93AA-47ED490E3A9D}" type="sibTrans" cxnId="{697AAC18-ECF2-47C7-870B-84D64772B866}">
      <dgm:prSet/>
      <dgm:spPr/>
      <dgm:t>
        <a:bodyPr/>
        <a:lstStyle/>
        <a:p>
          <a:pPr rtl="1"/>
          <a:endParaRPr lang="fa-IR"/>
        </a:p>
      </dgm:t>
    </dgm:pt>
    <dgm:pt modelId="{D184DF1E-D423-45DB-8D19-DCAF43F4F5E8}">
      <dgm:prSet custT="1"/>
      <dgm:spPr/>
      <dgm:t>
        <a:bodyPr/>
        <a:lstStyle/>
        <a:p>
          <a:pPr rtl="1"/>
          <a:r>
            <a:rPr lang="en-US" sz="1400" dirty="0" smtClean="0"/>
            <a:t>Genetic Programming (</a:t>
          </a:r>
          <a:r>
            <a:rPr lang="en-US" sz="1400" b="1" dirty="0" smtClean="0"/>
            <a:t>GP</a:t>
          </a:r>
          <a:r>
            <a:rPr lang="en-US" sz="1400" dirty="0" smtClean="0"/>
            <a:t>)</a:t>
          </a:r>
          <a:endParaRPr lang="fa-IR" sz="1400" dirty="0"/>
        </a:p>
      </dgm:t>
    </dgm:pt>
    <dgm:pt modelId="{C1BC5DB7-89F8-474D-9D2E-FBACECEDFE8A}" type="parTrans" cxnId="{2F0B824C-016D-41F5-A2A5-BD5F29AD0B11}">
      <dgm:prSet/>
      <dgm:spPr/>
      <dgm:t>
        <a:bodyPr/>
        <a:lstStyle/>
        <a:p>
          <a:pPr rtl="1"/>
          <a:endParaRPr lang="fa-IR"/>
        </a:p>
      </dgm:t>
    </dgm:pt>
    <dgm:pt modelId="{EAF82904-49E0-4429-BAE4-C038BEA6379E}" type="sibTrans" cxnId="{2F0B824C-016D-41F5-A2A5-BD5F29AD0B11}">
      <dgm:prSet/>
      <dgm:spPr/>
      <dgm:t>
        <a:bodyPr/>
        <a:lstStyle/>
        <a:p>
          <a:pPr rtl="1"/>
          <a:endParaRPr lang="fa-IR"/>
        </a:p>
      </dgm:t>
    </dgm:pt>
    <dgm:pt modelId="{122EF51C-7582-4B97-A2D0-D479AB8800F7}">
      <dgm:prSet custT="1"/>
      <dgm:spPr/>
      <dgm:t>
        <a:bodyPr/>
        <a:lstStyle/>
        <a:p>
          <a:pPr rtl="1"/>
          <a:r>
            <a:rPr lang="en-US" sz="1400" dirty="0" smtClean="0"/>
            <a:t>Differential Evolution(</a:t>
          </a:r>
          <a:r>
            <a:rPr lang="en-US" sz="1400" b="1" dirty="0" smtClean="0"/>
            <a:t>DE</a:t>
          </a:r>
          <a:r>
            <a:rPr lang="en-US" sz="1400" dirty="0" smtClean="0"/>
            <a:t>)</a:t>
          </a:r>
          <a:endParaRPr lang="fa-IR" sz="1400" dirty="0"/>
        </a:p>
      </dgm:t>
    </dgm:pt>
    <dgm:pt modelId="{AF6F6EAC-E09B-4ADA-BEA5-778F5CE2AD79}" type="parTrans" cxnId="{A5B8A28B-941A-46AA-9E48-07F386D5F243}">
      <dgm:prSet/>
      <dgm:spPr/>
      <dgm:t>
        <a:bodyPr/>
        <a:lstStyle/>
        <a:p>
          <a:pPr rtl="1"/>
          <a:endParaRPr lang="fa-IR"/>
        </a:p>
      </dgm:t>
    </dgm:pt>
    <dgm:pt modelId="{EEC5D846-28F0-43B4-8054-1F6F5F41629F}" type="sibTrans" cxnId="{A5B8A28B-941A-46AA-9E48-07F386D5F243}">
      <dgm:prSet/>
      <dgm:spPr/>
      <dgm:t>
        <a:bodyPr/>
        <a:lstStyle/>
        <a:p>
          <a:pPr rtl="1"/>
          <a:endParaRPr lang="fa-IR"/>
        </a:p>
      </dgm:t>
    </dgm:pt>
    <dgm:pt modelId="{6DFA4B60-086D-4FE8-9D94-F39A63C0EDEC}" type="pres">
      <dgm:prSet presAssocID="{B4D524A9-F47D-40C6-A59C-C6B62D50984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5569F2DC-C84D-4DEF-8DF2-A35D4A21200F}" type="pres">
      <dgm:prSet presAssocID="{8C3B8301-17B4-4098-86D8-D9FCA8AF1720}" presName="root" presStyleCnt="0"/>
      <dgm:spPr/>
    </dgm:pt>
    <dgm:pt modelId="{FDBB7189-CB14-4EE6-8991-3562D91B44A1}" type="pres">
      <dgm:prSet presAssocID="{8C3B8301-17B4-4098-86D8-D9FCA8AF1720}" presName="rootComposite" presStyleCnt="0"/>
      <dgm:spPr/>
    </dgm:pt>
    <dgm:pt modelId="{A4E77414-2F45-420F-B745-3A4C2E90B99E}" type="pres">
      <dgm:prSet presAssocID="{8C3B8301-17B4-4098-86D8-D9FCA8AF1720}" presName="rootText" presStyleLbl="node1" presStyleIdx="0" presStyleCnt="1" custAng="0" custScaleX="155115" custLinFactX="2952" custLinFactY="100000" custLinFactNeighborX="100000" custLinFactNeighborY="166282"/>
      <dgm:spPr/>
      <dgm:t>
        <a:bodyPr/>
        <a:lstStyle/>
        <a:p>
          <a:pPr rtl="1"/>
          <a:endParaRPr lang="fa-IR"/>
        </a:p>
      </dgm:t>
    </dgm:pt>
    <dgm:pt modelId="{E20A7BB1-EA4B-4E79-836A-20925991FE24}" type="pres">
      <dgm:prSet presAssocID="{8C3B8301-17B4-4098-86D8-D9FCA8AF1720}" presName="rootConnector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4BB6651-ABB0-49F1-B51D-EF7BAB73A75C}" type="pres">
      <dgm:prSet presAssocID="{8C3B8301-17B4-4098-86D8-D9FCA8AF1720}" presName="childShape" presStyleCnt="0"/>
      <dgm:spPr/>
    </dgm:pt>
    <dgm:pt modelId="{C25F4FD0-0A89-46AB-9F1F-9EDD8E6AD19F}" type="pres">
      <dgm:prSet presAssocID="{AF6F6EAC-E09B-4ADA-BEA5-778F5CE2AD79}" presName="Name13" presStyleLbl="parChTrans1D2" presStyleIdx="0" presStyleCnt="6"/>
      <dgm:spPr/>
      <dgm:t>
        <a:bodyPr/>
        <a:lstStyle/>
        <a:p>
          <a:pPr rtl="1"/>
          <a:endParaRPr lang="fa-IR"/>
        </a:p>
      </dgm:t>
    </dgm:pt>
    <dgm:pt modelId="{6CEA8354-9A1A-444D-AAD6-44376781AACB}" type="pres">
      <dgm:prSet presAssocID="{122EF51C-7582-4B97-A2D0-D479AB8800F7}" presName="childText" presStyleLbl="bgAcc1" presStyleIdx="0" presStyleCnt="6" custScaleX="143745" custLinFactY="-48" custLinFactNeighborX="-27275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553055F-0ADD-44E7-9C66-5D62F2115F50}" type="pres">
      <dgm:prSet presAssocID="{19EBE6A3-4268-4424-BF61-1D5EB98B8677}" presName="Name13" presStyleLbl="parChTrans1D2" presStyleIdx="1" presStyleCnt="6"/>
      <dgm:spPr/>
      <dgm:t>
        <a:bodyPr/>
        <a:lstStyle/>
        <a:p>
          <a:pPr rtl="1"/>
          <a:endParaRPr lang="fa-IR"/>
        </a:p>
      </dgm:t>
    </dgm:pt>
    <dgm:pt modelId="{ABA5B50B-BF2E-4FD0-8F72-935D8DD15807}" type="pres">
      <dgm:prSet presAssocID="{4846172D-4E11-417F-9E81-D194D7B208DA}" presName="childText" presStyleLbl="bgAcc1" presStyleIdx="1" presStyleCnt="6" custScaleX="123762" custLinFactX="-22202" custLinFactNeighborX="-100000" custLinFactNeighborY="-9796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905270B-A5A0-43DD-AF38-423DBFFEC969}" type="pres">
      <dgm:prSet presAssocID="{D7B83872-0C98-4DD0-8223-142315FD840C}" presName="Name13" presStyleLbl="parChTrans1D2" presStyleIdx="2" presStyleCnt="6"/>
      <dgm:spPr/>
      <dgm:t>
        <a:bodyPr/>
        <a:lstStyle/>
        <a:p>
          <a:pPr rtl="1"/>
          <a:endParaRPr lang="fa-IR"/>
        </a:p>
      </dgm:t>
    </dgm:pt>
    <dgm:pt modelId="{31D9D9A9-A8B6-4DCC-A7C6-054700D59C0E}" type="pres">
      <dgm:prSet presAssocID="{4CE72559-8F48-49B5-9A12-552EFE3DE98D}" presName="childText" presStyleLbl="bgAcc1" presStyleIdx="2" presStyleCnt="6" custScaleY="151003" custLinFactX="-85736" custLinFactNeighborX="-100000" custLinFactNeighborY="-6533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767747B-7DAA-4828-AD25-0B957432EC7E}" type="pres">
      <dgm:prSet presAssocID="{39FEF048-BEE0-4DF2-AEDF-814984931D8B}" presName="Name13" presStyleLbl="parChTrans1D2" presStyleIdx="3" presStyleCnt="6"/>
      <dgm:spPr/>
      <dgm:t>
        <a:bodyPr/>
        <a:lstStyle/>
        <a:p>
          <a:pPr rtl="1"/>
          <a:endParaRPr lang="fa-IR"/>
        </a:p>
      </dgm:t>
    </dgm:pt>
    <dgm:pt modelId="{299FD825-17EC-4F0B-8F2F-1DAE32D6F666}" type="pres">
      <dgm:prSet presAssocID="{29203842-6EB8-49FF-A1D3-EABC5F5D476A}" presName="childText" presStyleLbl="bgAcc1" presStyleIdx="3" presStyleCnt="6" custScaleX="150569" custLinFactX="100000" custLinFactNeighborX="180022" custLinFactNeighborY="4657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03AB93C-AF1B-4C73-BC08-B8A329027B76}" type="pres">
      <dgm:prSet presAssocID="{914D2E9F-0683-44FC-8A20-219700B6CB4E}" presName="Name13" presStyleLbl="parChTrans1D2" presStyleIdx="4" presStyleCnt="6"/>
      <dgm:spPr/>
      <dgm:t>
        <a:bodyPr/>
        <a:lstStyle/>
        <a:p>
          <a:pPr rtl="1"/>
          <a:endParaRPr lang="fa-IR"/>
        </a:p>
      </dgm:t>
    </dgm:pt>
    <dgm:pt modelId="{A41766AC-4978-44F9-AFB6-221302BAB2FC}" type="pres">
      <dgm:prSet presAssocID="{A825F75E-10F0-4B6A-A6DF-021B927658C9}" presName="childText" presStyleLbl="bgAcc1" presStyleIdx="4" presStyleCnt="6" custScaleX="203721" custLinFactNeighborX="36337" custLinFactNeighborY="6152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D2F5A26-18CF-4F59-A938-8E528835BC0C}" type="pres">
      <dgm:prSet presAssocID="{C1BC5DB7-89F8-474D-9D2E-FBACECEDFE8A}" presName="Name13" presStyleLbl="parChTrans1D2" presStyleIdx="5" presStyleCnt="6"/>
      <dgm:spPr/>
      <dgm:t>
        <a:bodyPr/>
        <a:lstStyle/>
        <a:p>
          <a:pPr rtl="1"/>
          <a:endParaRPr lang="fa-IR"/>
        </a:p>
      </dgm:t>
    </dgm:pt>
    <dgm:pt modelId="{D1C1A2CB-07B7-4410-BF6C-40501F16A198}" type="pres">
      <dgm:prSet presAssocID="{D184DF1E-D423-45DB-8D19-DCAF43F4F5E8}" presName="childText" presStyleLbl="bgAcc1" presStyleIdx="5" presStyleCnt="6" custScaleX="159350" custLinFactX="-26740" custLinFactY="-100000" custLinFactNeighborX="-100000" custLinFactNeighborY="-1351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BC585599-CDD9-40C4-8644-AE7C916941D0}" type="presOf" srcId="{39FEF048-BEE0-4DF2-AEDF-814984931D8B}" destId="{C767747B-7DAA-4828-AD25-0B957432EC7E}" srcOrd="0" destOrd="0" presId="urn:microsoft.com/office/officeart/2005/8/layout/hierarchy3"/>
    <dgm:cxn modelId="{BEB1437D-D555-409A-AE6A-C2F2B226AE24}" type="presOf" srcId="{4CE72559-8F48-49B5-9A12-552EFE3DE98D}" destId="{31D9D9A9-A8B6-4DCC-A7C6-054700D59C0E}" srcOrd="0" destOrd="0" presId="urn:microsoft.com/office/officeart/2005/8/layout/hierarchy3"/>
    <dgm:cxn modelId="{ECD51FDB-AB52-4828-BC1B-535D4D3FC761}" type="presOf" srcId="{B4D524A9-F47D-40C6-A59C-C6B62D509846}" destId="{6DFA4B60-086D-4FE8-9D94-F39A63C0EDEC}" srcOrd="0" destOrd="0" presId="urn:microsoft.com/office/officeart/2005/8/layout/hierarchy3"/>
    <dgm:cxn modelId="{E20BEAFE-C64B-4ECE-B7CB-670C9BA547EB}" type="presOf" srcId="{D184DF1E-D423-45DB-8D19-DCAF43F4F5E8}" destId="{D1C1A2CB-07B7-4410-BF6C-40501F16A198}" srcOrd="0" destOrd="0" presId="urn:microsoft.com/office/officeart/2005/8/layout/hierarchy3"/>
    <dgm:cxn modelId="{976BCF65-1D88-4742-AF92-A700DB47D312}" type="presOf" srcId="{8C3B8301-17B4-4098-86D8-D9FCA8AF1720}" destId="{E20A7BB1-EA4B-4E79-836A-20925991FE24}" srcOrd="1" destOrd="0" presId="urn:microsoft.com/office/officeart/2005/8/layout/hierarchy3"/>
    <dgm:cxn modelId="{0C16178E-6DD6-4DF8-836D-B000FF0211C2}" srcId="{8C3B8301-17B4-4098-86D8-D9FCA8AF1720}" destId="{29203842-6EB8-49FF-A1D3-EABC5F5D476A}" srcOrd="3" destOrd="0" parTransId="{39FEF048-BEE0-4DF2-AEDF-814984931D8B}" sibTransId="{A079ABF6-4C24-4B6A-835A-63FA874CC341}"/>
    <dgm:cxn modelId="{7104EB82-62FA-4A98-9C18-46438338E608}" type="presOf" srcId="{122EF51C-7582-4B97-A2D0-D479AB8800F7}" destId="{6CEA8354-9A1A-444D-AAD6-44376781AACB}" srcOrd="0" destOrd="0" presId="urn:microsoft.com/office/officeart/2005/8/layout/hierarchy3"/>
    <dgm:cxn modelId="{697AAC18-ECF2-47C7-870B-84D64772B866}" srcId="{8C3B8301-17B4-4098-86D8-D9FCA8AF1720}" destId="{A825F75E-10F0-4B6A-A6DF-021B927658C9}" srcOrd="4" destOrd="0" parTransId="{914D2E9F-0683-44FC-8A20-219700B6CB4E}" sibTransId="{95E4DE5A-A402-4B44-93AA-47ED490E3A9D}"/>
    <dgm:cxn modelId="{C180E7C7-1F7F-4FA8-B35B-D367860F5CBA}" type="presOf" srcId="{8C3B8301-17B4-4098-86D8-D9FCA8AF1720}" destId="{A4E77414-2F45-420F-B745-3A4C2E90B99E}" srcOrd="0" destOrd="0" presId="urn:microsoft.com/office/officeart/2005/8/layout/hierarchy3"/>
    <dgm:cxn modelId="{F6D8E7AF-667D-47F9-AB1C-B83919D8AFA1}" type="presOf" srcId="{A825F75E-10F0-4B6A-A6DF-021B927658C9}" destId="{A41766AC-4978-44F9-AFB6-221302BAB2FC}" srcOrd="0" destOrd="0" presId="urn:microsoft.com/office/officeart/2005/8/layout/hierarchy3"/>
    <dgm:cxn modelId="{F525D7B7-DD19-4695-9B1B-79CE40C6CB45}" srcId="{8C3B8301-17B4-4098-86D8-D9FCA8AF1720}" destId="{4846172D-4E11-417F-9E81-D194D7B208DA}" srcOrd="1" destOrd="0" parTransId="{19EBE6A3-4268-4424-BF61-1D5EB98B8677}" sibTransId="{17A3B210-C570-43AE-9027-2A0F16F113AD}"/>
    <dgm:cxn modelId="{914CA2B4-FC10-4A6B-A343-4BCA83FE5EA6}" type="presOf" srcId="{4846172D-4E11-417F-9E81-D194D7B208DA}" destId="{ABA5B50B-BF2E-4FD0-8F72-935D8DD15807}" srcOrd="0" destOrd="0" presId="urn:microsoft.com/office/officeart/2005/8/layout/hierarchy3"/>
    <dgm:cxn modelId="{2F0B824C-016D-41F5-A2A5-BD5F29AD0B11}" srcId="{8C3B8301-17B4-4098-86D8-D9FCA8AF1720}" destId="{D184DF1E-D423-45DB-8D19-DCAF43F4F5E8}" srcOrd="5" destOrd="0" parTransId="{C1BC5DB7-89F8-474D-9D2E-FBACECEDFE8A}" sibTransId="{EAF82904-49E0-4429-BAE4-C038BEA6379E}"/>
    <dgm:cxn modelId="{D236B230-0785-4DAD-9098-0B57A5BA38E4}" type="presOf" srcId="{19EBE6A3-4268-4424-BF61-1D5EB98B8677}" destId="{9553055F-0ADD-44E7-9C66-5D62F2115F50}" srcOrd="0" destOrd="0" presId="urn:microsoft.com/office/officeart/2005/8/layout/hierarchy3"/>
    <dgm:cxn modelId="{A5B8A28B-941A-46AA-9E48-07F386D5F243}" srcId="{8C3B8301-17B4-4098-86D8-D9FCA8AF1720}" destId="{122EF51C-7582-4B97-A2D0-D479AB8800F7}" srcOrd="0" destOrd="0" parTransId="{AF6F6EAC-E09B-4ADA-BEA5-778F5CE2AD79}" sibTransId="{EEC5D846-28F0-43B4-8054-1F6F5F41629F}"/>
    <dgm:cxn modelId="{FEB6D08E-AEE9-44EB-850D-395FC3B3C304}" srcId="{8C3B8301-17B4-4098-86D8-D9FCA8AF1720}" destId="{4CE72559-8F48-49B5-9A12-552EFE3DE98D}" srcOrd="2" destOrd="0" parTransId="{D7B83872-0C98-4DD0-8223-142315FD840C}" sibTransId="{62446DAC-D729-4F40-84F1-8312E79BAAAF}"/>
    <dgm:cxn modelId="{0BA89F7E-DED2-4E1D-BADA-02D8B233AEFE}" type="presOf" srcId="{D7B83872-0C98-4DD0-8223-142315FD840C}" destId="{6905270B-A5A0-43DD-AF38-423DBFFEC969}" srcOrd="0" destOrd="0" presId="urn:microsoft.com/office/officeart/2005/8/layout/hierarchy3"/>
    <dgm:cxn modelId="{6C53CD46-956A-4CA8-AE8E-A2769DB87753}" type="presOf" srcId="{914D2E9F-0683-44FC-8A20-219700B6CB4E}" destId="{603AB93C-AF1B-4C73-BC08-B8A329027B76}" srcOrd="0" destOrd="0" presId="urn:microsoft.com/office/officeart/2005/8/layout/hierarchy3"/>
    <dgm:cxn modelId="{2708B846-0684-4978-8574-029BAF99BD8B}" type="presOf" srcId="{AF6F6EAC-E09B-4ADA-BEA5-778F5CE2AD79}" destId="{C25F4FD0-0A89-46AB-9F1F-9EDD8E6AD19F}" srcOrd="0" destOrd="0" presId="urn:microsoft.com/office/officeart/2005/8/layout/hierarchy3"/>
    <dgm:cxn modelId="{3F7B5639-B5E1-4C59-87E4-DF7F0DE6D931}" type="presOf" srcId="{C1BC5DB7-89F8-474D-9D2E-FBACECEDFE8A}" destId="{6D2F5A26-18CF-4F59-A938-8E528835BC0C}" srcOrd="0" destOrd="0" presId="urn:microsoft.com/office/officeart/2005/8/layout/hierarchy3"/>
    <dgm:cxn modelId="{60568AE7-205F-4F4A-B287-9F3417EA7FD5}" srcId="{B4D524A9-F47D-40C6-A59C-C6B62D509846}" destId="{8C3B8301-17B4-4098-86D8-D9FCA8AF1720}" srcOrd="0" destOrd="0" parTransId="{0770BDB7-E5F2-449A-9849-D951CE462D62}" sibTransId="{822BF720-FAE3-4229-B1DB-F2C68D2AF306}"/>
    <dgm:cxn modelId="{0E221B3E-81A7-41B2-BE7D-8EC38DD8B270}" type="presOf" srcId="{29203842-6EB8-49FF-A1D3-EABC5F5D476A}" destId="{299FD825-17EC-4F0B-8F2F-1DAE32D6F666}" srcOrd="0" destOrd="0" presId="urn:microsoft.com/office/officeart/2005/8/layout/hierarchy3"/>
    <dgm:cxn modelId="{D5E40CD2-75F6-48EA-8762-3CF461E68626}" type="presParOf" srcId="{6DFA4B60-086D-4FE8-9D94-F39A63C0EDEC}" destId="{5569F2DC-C84D-4DEF-8DF2-A35D4A21200F}" srcOrd="0" destOrd="0" presId="urn:microsoft.com/office/officeart/2005/8/layout/hierarchy3"/>
    <dgm:cxn modelId="{F1076DAF-9490-47C1-A495-9619FD13AD4F}" type="presParOf" srcId="{5569F2DC-C84D-4DEF-8DF2-A35D4A21200F}" destId="{FDBB7189-CB14-4EE6-8991-3562D91B44A1}" srcOrd="0" destOrd="0" presId="urn:microsoft.com/office/officeart/2005/8/layout/hierarchy3"/>
    <dgm:cxn modelId="{CC16F14B-36BE-4241-89C0-37606ACC6DD1}" type="presParOf" srcId="{FDBB7189-CB14-4EE6-8991-3562D91B44A1}" destId="{A4E77414-2F45-420F-B745-3A4C2E90B99E}" srcOrd="0" destOrd="0" presId="urn:microsoft.com/office/officeart/2005/8/layout/hierarchy3"/>
    <dgm:cxn modelId="{BEAA2D07-6171-48B5-BDFF-5B144FEEEEB9}" type="presParOf" srcId="{FDBB7189-CB14-4EE6-8991-3562D91B44A1}" destId="{E20A7BB1-EA4B-4E79-836A-20925991FE24}" srcOrd="1" destOrd="0" presId="urn:microsoft.com/office/officeart/2005/8/layout/hierarchy3"/>
    <dgm:cxn modelId="{40BF349B-89B1-441D-9B98-31DF0AE81ED2}" type="presParOf" srcId="{5569F2DC-C84D-4DEF-8DF2-A35D4A21200F}" destId="{34BB6651-ABB0-49F1-B51D-EF7BAB73A75C}" srcOrd="1" destOrd="0" presId="urn:microsoft.com/office/officeart/2005/8/layout/hierarchy3"/>
    <dgm:cxn modelId="{4607EFB1-054A-4502-8629-D44AC99B4B8C}" type="presParOf" srcId="{34BB6651-ABB0-49F1-B51D-EF7BAB73A75C}" destId="{C25F4FD0-0A89-46AB-9F1F-9EDD8E6AD19F}" srcOrd="0" destOrd="0" presId="urn:microsoft.com/office/officeart/2005/8/layout/hierarchy3"/>
    <dgm:cxn modelId="{0F7125DA-8BEA-4E49-81EC-D16E7CF50A49}" type="presParOf" srcId="{34BB6651-ABB0-49F1-B51D-EF7BAB73A75C}" destId="{6CEA8354-9A1A-444D-AAD6-44376781AACB}" srcOrd="1" destOrd="0" presId="urn:microsoft.com/office/officeart/2005/8/layout/hierarchy3"/>
    <dgm:cxn modelId="{DBE8D83F-445D-426F-B22F-B1FBCED1CFE3}" type="presParOf" srcId="{34BB6651-ABB0-49F1-B51D-EF7BAB73A75C}" destId="{9553055F-0ADD-44E7-9C66-5D62F2115F50}" srcOrd="2" destOrd="0" presId="urn:microsoft.com/office/officeart/2005/8/layout/hierarchy3"/>
    <dgm:cxn modelId="{89C05488-5AE4-4D67-9A4D-843A51BCC479}" type="presParOf" srcId="{34BB6651-ABB0-49F1-B51D-EF7BAB73A75C}" destId="{ABA5B50B-BF2E-4FD0-8F72-935D8DD15807}" srcOrd="3" destOrd="0" presId="urn:microsoft.com/office/officeart/2005/8/layout/hierarchy3"/>
    <dgm:cxn modelId="{25AF2C77-CC6B-4FF4-84EC-0F51A26CDEB5}" type="presParOf" srcId="{34BB6651-ABB0-49F1-B51D-EF7BAB73A75C}" destId="{6905270B-A5A0-43DD-AF38-423DBFFEC969}" srcOrd="4" destOrd="0" presId="urn:microsoft.com/office/officeart/2005/8/layout/hierarchy3"/>
    <dgm:cxn modelId="{9C93836F-BC42-40EE-BA60-A33E780E9B2D}" type="presParOf" srcId="{34BB6651-ABB0-49F1-B51D-EF7BAB73A75C}" destId="{31D9D9A9-A8B6-4DCC-A7C6-054700D59C0E}" srcOrd="5" destOrd="0" presId="urn:microsoft.com/office/officeart/2005/8/layout/hierarchy3"/>
    <dgm:cxn modelId="{4AF1019D-A0A6-4B43-84AD-0E1C18F9B6D6}" type="presParOf" srcId="{34BB6651-ABB0-49F1-B51D-EF7BAB73A75C}" destId="{C767747B-7DAA-4828-AD25-0B957432EC7E}" srcOrd="6" destOrd="0" presId="urn:microsoft.com/office/officeart/2005/8/layout/hierarchy3"/>
    <dgm:cxn modelId="{4A1D71BE-C9F1-4760-A700-9559F7A21FCC}" type="presParOf" srcId="{34BB6651-ABB0-49F1-B51D-EF7BAB73A75C}" destId="{299FD825-17EC-4F0B-8F2F-1DAE32D6F666}" srcOrd="7" destOrd="0" presId="urn:microsoft.com/office/officeart/2005/8/layout/hierarchy3"/>
    <dgm:cxn modelId="{E45D379C-A688-42C8-8709-789626EF0A1B}" type="presParOf" srcId="{34BB6651-ABB0-49F1-B51D-EF7BAB73A75C}" destId="{603AB93C-AF1B-4C73-BC08-B8A329027B76}" srcOrd="8" destOrd="0" presId="urn:microsoft.com/office/officeart/2005/8/layout/hierarchy3"/>
    <dgm:cxn modelId="{AEB672B8-BCEC-4BD6-9550-9189A2EA6469}" type="presParOf" srcId="{34BB6651-ABB0-49F1-B51D-EF7BAB73A75C}" destId="{A41766AC-4978-44F9-AFB6-221302BAB2FC}" srcOrd="9" destOrd="0" presId="urn:microsoft.com/office/officeart/2005/8/layout/hierarchy3"/>
    <dgm:cxn modelId="{AD7BA252-9956-42AE-BC7F-C532718A6E31}" type="presParOf" srcId="{34BB6651-ABB0-49F1-B51D-EF7BAB73A75C}" destId="{6D2F5A26-18CF-4F59-A938-8E528835BC0C}" srcOrd="10" destOrd="0" presId="urn:microsoft.com/office/officeart/2005/8/layout/hierarchy3"/>
    <dgm:cxn modelId="{DEDA0A9F-9F12-43D1-9A52-5E72541D3DF9}" type="presParOf" srcId="{34BB6651-ABB0-49F1-B51D-EF7BAB73A75C}" destId="{D1C1A2CB-07B7-4410-BF6C-40501F16A198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77414-2F45-420F-B745-3A4C2E90B99E}">
      <dsp:nvSpPr>
        <dsp:cNvPr id="0" name=""/>
        <dsp:cNvSpPr/>
      </dsp:nvSpPr>
      <dsp:spPr>
        <a:xfrm>
          <a:off x="2075963" y="1413264"/>
          <a:ext cx="1643481" cy="5297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atMod val="110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75000"/>
                <a:satMod val="13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70000"/>
                <a:satMod val="13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5000"/>
                <a:satMod val="110000"/>
              </a:schemeClr>
            </a:gs>
          </a:gsLst>
          <a:lin ang="4000000" scaled="1"/>
        </a:gradFill>
        <a:ln>
          <a:noFill/>
        </a:ln>
        <a:effectLst>
          <a:outerShdw blurRad="110000" algn="ctr" rotWithShape="0">
            <a:srgbClr val="000000">
              <a:alpha val="6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Evolutionary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Algorithms (</a:t>
          </a:r>
          <a:r>
            <a:rPr lang="en-US" sz="1400" b="1" kern="1200" dirty="0" smtClean="0"/>
            <a:t>EA</a:t>
          </a:r>
          <a:r>
            <a:rPr lang="en-US" sz="1400" kern="1200" dirty="0" smtClean="0"/>
            <a:t>)</a:t>
          </a:r>
          <a:endParaRPr lang="fa-IR" sz="1400" kern="1200" dirty="0"/>
        </a:p>
      </dsp:txBody>
      <dsp:txXfrm>
        <a:off x="2091479" y="1428780"/>
        <a:ext cx="1612449" cy="498730"/>
      </dsp:txXfrm>
    </dsp:sp>
    <dsp:sp modelId="{C25F4FD0-0A89-46AB-9F1F-9EDD8E6AD19F}">
      <dsp:nvSpPr>
        <dsp:cNvPr id="0" name=""/>
        <dsp:cNvSpPr/>
      </dsp:nvSpPr>
      <dsp:spPr>
        <a:xfrm>
          <a:off x="1082670" y="399670"/>
          <a:ext cx="1157641" cy="1543355"/>
        </a:xfrm>
        <a:custGeom>
          <a:avLst/>
          <a:gdLst/>
          <a:ahLst/>
          <a:cxnLst/>
          <a:rect l="0" t="0" r="0" b="0"/>
          <a:pathLst>
            <a:path>
              <a:moveTo>
                <a:pt x="1157641" y="1543355"/>
              </a:moveTo>
              <a:lnTo>
                <a:pt x="0" y="0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EA8354-9A1A-444D-AAD6-44376781AACB}">
      <dsp:nvSpPr>
        <dsp:cNvPr id="0" name=""/>
        <dsp:cNvSpPr/>
      </dsp:nvSpPr>
      <dsp:spPr>
        <a:xfrm>
          <a:off x="1082670" y="134789"/>
          <a:ext cx="1218410" cy="52976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Differential Evolution(</a:t>
          </a:r>
          <a:r>
            <a:rPr lang="en-US" sz="1400" b="1" kern="1200" dirty="0" smtClean="0"/>
            <a:t>DE</a:t>
          </a:r>
          <a:r>
            <a:rPr lang="en-US" sz="1400" kern="1200" dirty="0" smtClean="0"/>
            <a:t>)</a:t>
          </a:r>
          <a:endParaRPr lang="fa-IR" sz="1400" kern="1200" dirty="0"/>
        </a:p>
      </dsp:txBody>
      <dsp:txXfrm>
        <a:off x="1098186" y="150305"/>
        <a:ext cx="1187378" cy="498730"/>
      </dsp:txXfrm>
    </dsp:sp>
    <dsp:sp modelId="{9553055F-0ADD-44E7-9C66-5D62F2115F50}">
      <dsp:nvSpPr>
        <dsp:cNvPr id="0" name=""/>
        <dsp:cNvSpPr/>
      </dsp:nvSpPr>
      <dsp:spPr>
        <a:xfrm>
          <a:off x="278050" y="1072892"/>
          <a:ext cx="1962261" cy="870134"/>
        </a:xfrm>
        <a:custGeom>
          <a:avLst/>
          <a:gdLst/>
          <a:ahLst/>
          <a:cxnLst/>
          <a:rect l="0" t="0" r="0" b="0"/>
          <a:pathLst>
            <a:path>
              <a:moveTo>
                <a:pt x="1962261" y="870134"/>
              </a:moveTo>
              <a:lnTo>
                <a:pt x="0" y="0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A5B50B-BF2E-4FD0-8F72-935D8DD15807}">
      <dsp:nvSpPr>
        <dsp:cNvPr id="0" name=""/>
        <dsp:cNvSpPr/>
      </dsp:nvSpPr>
      <dsp:spPr>
        <a:xfrm>
          <a:off x="278050" y="808011"/>
          <a:ext cx="1049030" cy="52976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tx1"/>
              </a:solidFill>
            </a:rPr>
            <a:t>Genetic Algorithms (</a:t>
          </a:r>
          <a:r>
            <a:rPr lang="en-US" sz="1400" b="1" kern="1200" dirty="0" smtClean="0">
              <a:solidFill>
                <a:schemeClr val="tx1"/>
              </a:solidFill>
            </a:rPr>
            <a:t>GA</a:t>
          </a:r>
          <a:r>
            <a:rPr lang="en-US" sz="1400" kern="1200" dirty="0" smtClean="0">
              <a:solidFill>
                <a:schemeClr val="tx1"/>
              </a:solidFill>
            </a:rPr>
            <a:t>)</a:t>
          </a:r>
          <a:endParaRPr lang="fa-IR" sz="1400" kern="1200" dirty="0">
            <a:solidFill>
              <a:schemeClr val="tx1"/>
            </a:solidFill>
          </a:endParaRPr>
        </a:p>
      </dsp:txBody>
      <dsp:txXfrm>
        <a:off x="293566" y="823527"/>
        <a:ext cx="1017998" cy="498730"/>
      </dsp:txXfrm>
    </dsp:sp>
    <dsp:sp modelId="{6905270B-A5A0-43DD-AF38-423DBFFEC969}">
      <dsp:nvSpPr>
        <dsp:cNvPr id="0" name=""/>
        <dsp:cNvSpPr/>
      </dsp:nvSpPr>
      <dsp:spPr>
        <a:xfrm>
          <a:off x="0" y="1943026"/>
          <a:ext cx="2240311" cy="100027"/>
        </a:xfrm>
        <a:custGeom>
          <a:avLst/>
          <a:gdLst/>
          <a:ahLst/>
          <a:cxnLst/>
          <a:rect l="0" t="0" r="0" b="0"/>
          <a:pathLst>
            <a:path>
              <a:moveTo>
                <a:pt x="2240311" y="0"/>
              </a:moveTo>
              <a:lnTo>
                <a:pt x="0" y="100027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D9D9A9-A8B6-4DCC-A7C6-054700D59C0E}">
      <dsp:nvSpPr>
        <dsp:cNvPr id="0" name=""/>
        <dsp:cNvSpPr/>
      </dsp:nvSpPr>
      <dsp:spPr>
        <a:xfrm>
          <a:off x="0" y="1643075"/>
          <a:ext cx="847619" cy="79995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Learning Classifier System (</a:t>
          </a:r>
          <a:r>
            <a:rPr lang="en-US" sz="1400" b="1" kern="1200" dirty="0" smtClean="0"/>
            <a:t>LCS</a:t>
          </a:r>
          <a:r>
            <a:rPr lang="en-US" sz="1400" kern="1200" dirty="0" smtClean="0"/>
            <a:t>)</a:t>
          </a:r>
          <a:endParaRPr lang="fa-IR" sz="1400" kern="1200" dirty="0"/>
        </a:p>
      </dsp:txBody>
      <dsp:txXfrm>
        <a:off x="23430" y="1666505"/>
        <a:ext cx="800759" cy="753096"/>
      </dsp:txXfrm>
    </dsp:sp>
    <dsp:sp modelId="{C767747B-7DAA-4828-AD25-0B957432EC7E}">
      <dsp:nvSpPr>
        <dsp:cNvPr id="0" name=""/>
        <dsp:cNvSpPr/>
      </dsp:nvSpPr>
      <dsp:spPr>
        <a:xfrm>
          <a:off x="2240311" y="1943026"/>
          <a:ext cx="509235" cy="14901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0189"/>
              </a:lnTo>
              <a:lnTo>
                <a:pt x="509235" y="1490189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9FD825-17EC-4F0B-8F2F-1DAE32D6F666}">
      <dsp:nvSpPr>
        <dsp:cNvPr id="0" name=""/>
        <dsp:cNvSpPr/>
      </dsp:nvSpPr>
      <dsp:spPr>
        <a:xfrm>
          <a:off x="2749546" y="3168334"/>
          <a:ext cx="1276252" cy="52976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Evolutionary Programming (</a:t>
          </a:r>
          <a:r>
            <a:rPr lang="en-US" sz="1400" b="1" kern="1200" dirty="0" smtClean="0"/>
            <a:t>EP</a:t>
          </a:r>
          <a:r>
            <a:rPr lang="en-US" sz="1400" kern="1200" dirty="0" smtClean="0"/>
            <a:t>)</a:t>
          </a:r>
          <a:endParaRPr lang="fa-IR" sz="1400" kern="1200" dirty="0"/>
        </a:p>
      </dsp:txBody>
      <dsp:txXfrm>
        <a:off x="2765062" y="3183850"/>
        <a:ext cx="1245220" cy="498730"/>
      </dsp:txXfrm>
    </dsp:sp>
    <dsp:sp modelId="{603AB93C-AF1B-4C73-BC08-B8A329027B76}">
      <dsp:nvSpPr>
        <dsp:cNvPr id="0" name=""/>
        <dsp:cNvSpPr/>
      </dsp:nvSpPr>
      <dsp:spPr>
        <a:xfrm>
          <a:off x="1621857" y="1943026"/>
          <a:ext cx="618453" cy="2231575"/>
        </a:xfrm>
        <a:custGeom>
          <a:avLst/>
          <a:gdLst/>
          <a:ahLst/>
          <a:cxnLst/>
          <a:rect l="0" t="0" r="0" b="0"/>
          <a:pathLst>
            <a:path>
              <a:moveTo>
                <a:pt x="618453" y="0"/>
              </a:moveTo>
              <a:lnTo>
                <a:pt x="0" y="2231575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1766AC-4978-44F9-AFB6-221302BAB2FC}">
      <dsp:nvSpPr>
        <dsp:cNvPr id="0" name=""/>
        <dsp:cNvSpPr/>
      </dsp:nvSpPr>
      <dsp:spPr>
        <a:xfrm>
          <a:off x="1621857" y="3909721"/>
          <a:ext cx="1726778" cy="52976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Evolutionary </a:t>
          </a:r>
          <a:r>
            <a:rPr lang="fa-IR" sz="1400" kern="1200" dirty="0" smtClean="0"/>
            <a:t> </a:t>
          </a:r>
          <a:r>
            <a:rPr lang="en-US" sz="1400" kern="1200" dirty="0" smtClean="0"/>
            <a:t>Strategy (</a:t>
          </a:r>
          <a:r>
            <a:rPr lang="en-US" sz="1400" b="1" kern="1200" dirty="0" smtClean="0"/>
            <a:t>ES</a:t>
          </a:r>
          <a:r>
            <a:rPr lang="en-US" sz="1000" kern="1200" dirty="0" smtClean="0"/>
            <a:t>)</a:t>
          </a:r>
          <a:endParaRPr lang="fa-IR" sz="1000" kern="1200" dirty="0"/>
        </a:p>
      </dsp:txBody>
      <dsp:txXfrm>
        <a:off x="1637373" y="3925237"/>
        <a:ext cx="1695746" cy="498730"/>
      </dsp:txXfrm>
    </dsp:sp>
    <dsp:sp modelId="{6D2F5A26-18CF-4F59-A938-8E528835BC0C}">
      <dsp:nvSpPr>
        <dsp:cNvPr id="0" name=""/>
        <dsp:cNvSpPr/>
      </dsp:nvSpPr>
      <dsp:spPr>
        <a:xfrm>
          <a:off x="239585" y="1943026"/>
          <a:ext cx="2000726" cy="1322249"/>
        </a:xfrm>
        <a:custGeom>
          <a:avLst/>
          <a:gdLst/>
          <a:ahLst/>
          <a:cxnLst/>
          <a:rect l="0" t="0" r="0" b="0"/>
          <a:pathLst>
            <a:path>
              <a:moveTo>
                <a:pt x="2000726" y="0"/>
              </a:moveTo>
              <a:lnTo>
                <a:pt x="0" y="1322249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C1A2CB-07B7-4410-BF6C-40501F16A198}">
      <dsp:nvSpPr>
        <dsp:cNvPr id="0" name=""/>
        <dsp:cNvSpPr/>
      </dsp:nvSpPr>
      <dsp:spPr>
        <a:xfrm>
          <a:off x="239585" y="3000395"/>
          <a:ext cx="1350681" cy="52976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Genetic Programming (</a:t>
          </a:r>
          <a:r>
            <a:rPr lang="en-US" sz="1400" b="1" kern="1200" dirty="0" smtClean="0"/>
            <a:t>GP</a:t>
          </a:r>
          <a:r>
            <a:rPr lang="en-US" sz="1400" kern="1200" dirty="0" smtClean="0"/>
            <a:t>)</a:t>
          </a:r>
          <a:endParaRPr lang="fa-IR" sz="1400" kern="1200" dirty="0"/>
        </a:p>
      </dsp:txBody>
      <dsp:txXfrm>
        <a:off x="255101" y="3015911"/>
        <a:ext cx="1319649" cy="498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A716B76-1A0D-45D5-A2BD-686A62D3B3ED}" type="datetimeFigureOut">
              <a:rPr lang="fa-IR" smtClean="0"/>
              <a:pPr/>
              <a:t>22/03/1439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FEC9D38-2220-47A3-A596-F05361897C1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135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C9D38-2220-47A3-A596-F05361897C12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125997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 Box 1"/>
          <p:cNvSpPr txBox="1">
            <a:spLocks noChangeArrowheads="1"/>
          </p:cNvSpPr>
          <p:nvPr/>
        </p:nvSpPr>
        <p:spPr bwMode="auto">
          <a:xfrm>
            <a:off x="958465" y="686474"/>
            <a:ext cx="4941072" cy="34281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US"/>
          </a:p>
        </p:txBody>
      </p:sp>
      <p:sp>
        <p:nvSpPr>
          <p:cNvPr id="931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15525" y="4342939"/>
            <a:ext cx="5026951" cy="411600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40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 Box 1"/>
          <p:cNvSpPr txBox="1">
            <a:spLocks noChangeArrowheads="1"/>
          </p:cNvSpPr>
          <p:nvPr/>
        </p:nvSpPr>
        <p:spPr bwMode="auto">
          <a:xfrm>
            <a:off x="958465" y="686474"/>
            <a:ext cx="4941072" cy="34281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US"/>
          </a:p>
        </p:txBody>
      </p:sp>
      <p:sp>
        <p:nvSpPr>
          <p:cNvPr id="931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15525" y="4342939"/>
            <a:ext cx="5026951" cy="411600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466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FC584EDF-E90C-4825-B9DC-0FCD584886C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703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 Box 1"/>
          <p:cNvSpPr txBox="1">
            <a:spLocks noChangeArrowheads="1"/>
          </p:cNvSpPr>
          <p:nvPr/>
        </p:nvSpPr>
        <p:spPr bwMode="auto">
          <a:xfrm>
            <a:off x="958465" y="686474"/>
            <a:ext cx="4941072" cy="34281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US"/>
          </a:p>
        </p:txBody>
      </p:sp>
      <p:sp>
        <p:nvSpPr>
          <p:cNvPr id="931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15525" y="4342939"/>
            <a:ext cx="5026951" cy="411600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37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 Box 1"/>
          <p:cNvSpPr txBox="1">
            <a:spLocks noChangeArrowheads="1"/>
          </p:cNvSpPr>
          <p:nvPr/>
        </p:nvSpPr>
        <p:spPr bwMode="auto">
          <a:xfrm>
            <a:off x="958464" y="686474"/>
            <a:ext cx="4942606" cy="34281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US"/>
          </a:p>
        </p:txBody>
      </p:sp>
      <p:sp>
        <p:nvSpPr>
          <p:cNvPr id="8704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15525" y="4342939"/>
            <a:ext cx="5026951" cy="411600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528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 Box 1"/>
          <p:cNvSpPr txBox="1">
            <a:spLocks noChangeArrowheads="1"/>
          </p:cNvSpPr>
          <p:nvPr/>
        </p:nvSpPr>
        <p:spPr bwMode="auto">
          <a:xfrm>
            <a:off x="958464" y="686474"/>
            <a:ext cx="4942606" cy="34281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US"/>
          </a:p>
        </p:txBody>
      </p:sp>
      <p:sp>
        <p:nvSpPr>
          <p:cNvPr id="8704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15525" y="4342939"/>
            <a:ext cx="5026951" cy="411600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816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9317057-AE31-4484-984D-734D7134B7DC}" type="slidenum">
              <a:rPr lang="en-US"/>
              <a:pPr>
                <a:spcBef>
                  <a:spcPct val="0"/>
                </a:spcBef>
              </a:pPr>
              <a:t>46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9563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C9D38-2220-47A3-A596-F05361897C12}" type="slidenum">
              <a:rPr lang="fa-IR" smtClean="0"/>
              <a:pPr/>
              <a:t>56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33365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C9D38-2220-47A3-A596-F05361897C12}" type="slidenum">
              <a:rPr lang="fa-IR" smtClean="0"/>
              <a:pPr/>
              <a:t>67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843655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E9702-2B8F-4440-BC55-B3116BD95B1C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5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C9D38-2220-47A3-A596-F05361897C12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67757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E9702-2B8F-4440-BC55-B3116BD95B1C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496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9B9F4E0-5E87-49E0-9BEB-FC92A5190B87}" type="slidenum">
              <a:rPr lang="en-US" smtClean="0"/>
              <a:pPr>
                <a:spcBef>
                  <a:spcPct val="0"/>
                </a:spcBef>
              </a:pPr>
              <a:t>78</a:t>
            </a:fld>
            <a:endParaRPr lang="en-US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a-IR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9679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C9D38-2220-47A3-A596-F05361897C12}" type="slidenum">
              <a:rPr lang="fa-IR" smtClean="0"/>
              <a:pPr/>
              <a:t>81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5638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CA12ED7-2188-4CB1-A63A-15C126CA9F4E}" type="slidenum">
              <a:rPr lang="en-US" smtClean="0"/>
              <a:pPr>
                <a:spcBef>
                  <a:spcPct val="0"/>
                </a:spcBef>
              </a:pPr>
              <a:t>82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a-IR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195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C9D38-2220-47A3-A596-F05361897C12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279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C9D38-2220-47A3-A596-F05361897C12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9755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C9D38-2220-47A3-A596-F05361897C12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3465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 Box 1"/>
          <p:cNvSpPr txBox="1">
            <a:spLocks noChangeArrowheads="1"/>
          </p:cNvSpPr>
          <p:nvPr/>
        </p:nvSpPr>
        <p:spPr bwMode="auto">
          <a:xfrm>
            <a:off x="956930" y="685056"/>
            <a:ext cx="4944140" cy="34295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US"/>
          </a:p>
        </p:txBody>
      </p:sp>
      <p:sp>
        <p:nvSpPr>
          <p:cNvPr id="8601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15525" y="4342939"/>
            <a:ext cx="5026951" cy="411600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393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 Box 1"/>
          <p:cNvSpPr txBox="1">
            <a:spLocks noChangeArrowheads="1"/>
          </p:cNvSpPr>
          <p:nvPr/>
        </p:nvSpPr>
        <p:spPr bwMode="auto">
          <a:xfrm>
            <a:off x="958464" y="686474"/>
            <a:ext cx="4942606" cy="34281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US"/>
          </a:p>
        </p:txBody>
      </p:sp>
      <p:sp>
        <p:nvSpPr>
          <p:cNvPr id="8806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15525" y="4342939"/>
            <a:ext cx="5026951" cy="411600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562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 Box 1"/>
          <p:cNvSpPr txBox="1">
            <a:spLocks noChangeArrowheads="1"/>
          </p:cNvSpPr>
          <p:nvPr/>
        </p:nvSpPr>
        <p:spPr bwMode="auto">
          <a:xfrm>
            <a:off x="958464" y="686474"/>
            <a:ext cx="4942606" cy="34281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US"/>
          </a:p>
        </p:txBody>
      </p:sp>
      <p:sp>
        <p:nvSpPr>
          <p:cNvPr id="9011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15525" y="4342939"/>
            <a:ext cx="5026951" cy="411600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358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 Box 1"/>
          <p:cNvSpPr txBox="1">
            <a:spLocks noChangeArrowheads="1"/>
          </p:cNvSpPr>
          <p:nvPr/>
        </p:nvSpPr>
        <p:spPr bwMode="auto">
          <a:xfrm>
            <a:off x="958465" y="686474"/>
            <a:ext cx="4941072" cy="34281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US"/>
          </a:p>
        </p:txBody>
      </p:sp>
      <p:sp>
        <p:nvSpPr>
          <p:cNvPr id="921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15525" y="4342939"/>
            <a:ext cx="5026951" cy="411600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677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 flipV="1">
            <a:off x="228600" y="4724400"/>
            <a:ext cx="8686800" cy="18288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>
            <a:off x="228600" y="228600"/>
            <a:ext cx="8686800" cy="4419600"/>
          </a:xfrm>
          <a:prstGeom prst="round2SameRect">
            <a:avLst>
              <a:gd name="adj1" fmla="val 2821"/>
              <a:gd name="adj2" fmla="val 0"/>
            </a:avLst>
          </a:prstGeom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924800" cy="3886201"/>
          </a:xfrm>
        </p:spPr>
        <p:txBody>
          <a:bodyPr>
            <a:norm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304800" y="4800600"/>
            <a:ext cx="8534400" cy="1600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0"/>
          </p:nvPr>
        </p:nvSpPr>
        <p:spPr>
          <a:xfrm>
            <a:off x="228600" y="6553200"/>
            <a:ext cx="2133600" cy="287338"/>
          </a:xfrm>
        </p:spPr>
        <p:txBody>
          <a:bodyPr/>
          <a:lstStyle>
            <a:lvl1pPr>
              <a:defRPr/>
            </a:lvl1pPr>
          </a:lstStyle>
          <a:p>
            <a:fld id="{BCD8C1BB-5752-455E-BF81-48A679257339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1"/>
          </p:nvPr>
        </p:nvSpPr>
        <p:spPr>
          <a:xfrm>
            <a:off x="2895600" y="6553200"/>
            <a:ext cx="3429000" cy="287338"/>
          </a:xfrm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057400" cy="287338"/>
          </a:xfrm>
        </p:spPr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A5CA7E-FA77-4F74-A879-560356852F8A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 rot="5400000">
            <a:off x="4862513" y="2300287"/>
            <a:ext cx="6096000" cy="1952625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228600" y="6529388"/>
            <a:ext cx="8686800" cy="1587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400800" cy="6049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 orient="vert"/>
          </p:nvPr>
        </p:nvSpPr>
        <p:spPr>
          <a:xfrm>
            <a:off x="7029450" y="274638"/>
            <a:ext cx="1752600" cy="5973762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FACDF0-C5A8-4460-A45D-20E8B3D90589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41E9371-CEC5-4B95-B682-DFBD2F146D07}" type="datetime8">
              <a:rPr lang="fa-IR" smtClean="0"/>
              <a:pPr/>
              <a:t>10 دسامبر 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2EEB6D7-E194-4144-8A86-8D4F44988DB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BBE21C-0685-451E-A840-1976F88A6D7B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>
            <a:off x="228600" y="228600"/>
            <a:ext cx="8686800" cy="4953000"/>
          </a:xfrm>
          <a:prstGeom prst="round2SameRect">
            <a:avLst>
              <a:gd name="adj1" fmla="val 2821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flipV="1">
            <a:off x="228600" y="5257800"/>
            <a:ext cx="8686800" cy="12954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4191000"/>
          </a:xfrm>
        </p:spPr>
        <p:txBody>
          <a:bodyPr/>
          <a:lstStyle>
            <a:lvl1pPr algn="ctr">
              <a:defRPr sz="4800" b="0" cap="none" baseline="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5410200"/>
            <a:ext cx="7772400" cy="1042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0C649E-5672-4235-8AFF-D12938955385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301752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A05EBD-7465-47A4-9474-4D3DBD2AC671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301752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301752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4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4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9C7761-FEB5-4E30-AD46-41D7B4B8756E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C56D51-AF7E-47C0-92FB-A3483087760C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EBFFC3-F8A6-4134-81BF-A297BB31C1EB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28600" y="6529388"/>
            <a:ext cx="8686800" cy="1587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" name="Rectangle 6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72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7807-C951-4F02-8D55-2E153512055B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ectangle 5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9388"/>
            <a:ext cx="8686800" cy="1587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228600" y="1524000"/>
            <a:ext cx="8686800" cy="4910328"/>
          </a:xfrm>
          <a:solidFill>
            <a:schemeClr val="bg2"/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5E1A1B-528D-40F0-B8CE-8FBB90151B88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304800" y="274638"/>
            <a:ext cx="853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04800" y="1600200"/>
            <a:ext cx="8534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521450"/>
            <a:ext cx="2133600" cy="3190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089C350A-ACAB-4A88-81DE-529422F5F895}" type="datetime8">
              <a:rPr lang="fa-IR" smtClean="0"/>
              <a:pPr/>
              <a:t>10 دسامبر 17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5600" y="6521450"/>
            <a:ext cx="3429000" cy="3190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521450"/>
            <a:ext cx="2133600" cy="3190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D6F9CD2-E30A-4117-B21F-41991A58D0E6}" type="slidenum">
              <a:rPr lang="fa-IR" smtClean="0"/>
              <a:pPr/>
              <a:t>‹#›</a:t>
            </a:fld>
            <a:endParaRPr lang="fa-IR"/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4625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1" eaLnBrk="1" fontAlgn="base" hangingPunct="1">
        <a:spcBef>
          <a:spcPct val="0"/>
        </a:spcBef>
        <a:spcAft>
          <a:spcPct val="0"/>
        </a:spcAft>
        <a:defRPr sz="36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Arial Black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Arial Black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Arial Black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Arial Black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Arial Black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Arial Black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Arial Black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Arial Black" pitchFamily="34" charset="0"/>
        </a:defRPr>
      </a:lvl9pPr>
    </p:titleStyle>
    <p:bodyStyle>
      <a:lvl1pPr marL="273050" indent="-273050" algn="r" rtl="1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r" rtl="1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r" rtl="1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r" rtl="1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Arial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279525" indent="-182563" algn="r" rtl="1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63040" indent="-18288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737360" indent="-18288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194560" indent="-182880" algn="r" defTabSz="914400" rtl="1" eaLnBrk="1" latinLnBrk="0" hangingPunct="1">
        <a:spcBef>
          <a:spcPts val="31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tif"/><Relationship Id="rId4" Type="http://schemas.openxmlformats.org/officeDocument/2006/relationships/image" Target="../media/image1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5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3.pn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6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5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6.w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1.wmf"/><Relationship Id="rId4" Type="http://schemas.openxmlformats.org/officeDocument/2006/relationships/oleObject" Target="../embeddings/oleObject11.bin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oleObject" Target="../embeddings/oleObject12.bin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8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42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45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8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22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7.png"/><Relationship Id="rId5" Type="http://schemas.openxmlformats.org/officeDocument/2006/relationships/image" Target="../media/image55.wmf"/><Relationship Id="rId4" Type="http://schemas.openxmlformats.org/officeDocument/2006/relationships/oleObject" Target="../embeddings/oleObject23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5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60.wm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65.wmf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924800" cy="2304256"/>
          </a:xfrm>
        </p:spPr>
        <p:txBody>
          <a:bodyPr>
            <a:normAutofit/>
          </a:bodyPr>
          <a:lstStyle/>
          <a:p>
            <a:pPr rtl="0"/>
            <a:r>
              <a:rPr lang="en-US" sz="3600" i="1" dirty="0" smtClean="0">
                <a:latin typeface="Baskerville Old Face" pitchFamily="18" charset="0"/>
                <a:cs typeface="B Compset" pitchFamily="2" charset="-78"/>
              </a:rPr>
              <a:t>Swarm intelligence: </a:t>
            </a:r>
            <a:br>
              <a:rPr lang="en-US" sz="3600" i="1" dirty="0" smtClean="0">
                <a:latin typeface="Baskerville Old Face" pitchFamily="18" charset="0"/>
                <a:cs typeface="B Compset" pitchFamily="2" charset="-78"/>
              </a:rPr>
            </a:br>
            <a:r>
              <a:rPr lang="en-US" sz="3600" b="1" i="1" dirty="0" smtClean="0">
                <a:latin typeface="Baskerville Old Face" pitchFamily="18" charset="0"/>
                <a:cs typeface="B Compset" pitchFamily="2" charset="-78"/>
              </a:rPr>
              <a:t>Gravitational Search Algorithm</a:t>
            </a:r>
            <a:br>
              <a:rPr lang="en-US" sz="3600" b="1" i="1" dirty="0" smtClean="0">
                <a:latin typeface="Baskerville Old Face" pitchFamily="18" charset="0"/>
                <a:cs typeface="B Compset" pitchFamily="2" charset="-78"/>
              </a:rPr>
            </a:br>
            <a:r>
              <a:rPr lang="en-US" sz="3600" b="1" i="1" dirty="0" smtClean="0">
                <a:latin typeface="Baskerville Old Face" pitchFamily="18" charset="0"/>
                <a:cs typeface="B Compset" pitchFamily="2" charset="-78"/>
              </a:rPr>
              <a:t>(GSA)</a:t>
            </a:r>
            <a:endParaRPr lang="fa-IR" dirty="0">
              <a:cs typeface="B Compset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r>
              <a:rPr lang="en-US" sz="2000" dirty="0" smtClean="0"/>
              <a:t>2016/05</a:t>
            </a:r>
            <a:endParaRPr lang="fa-IR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</a:t>
            </a:fld>
            <a:endParaRPr lang="fa-I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544" y="3022476"/>
            <a:ext cx="3855697" cy="1702668"/>
          </a:xfrm>
          <a:prstGeom prst="rect">
            <a:avLst/>
          </a:prstGeom>
        </p:spPr>
        <p:txBody>
          <a:bodyPr tIns="0">
            <a:normAutofit fontScale="92500" lnSpcReduction="10000"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fontAlgn="auto">
              <a:spcAft>
                <a:spcPts val="0"/>
              </a:spcAft>
            </a:pPr>
            <a:r>
              <a:rPr lang="en-US" sz="2400" dirty="0" err="1" smtClean="0">
                <a:solidFill>
                  <a:schemeClr val="bg1"/>
                </a:solidFill>
              </a:rPr>
              <a:t>Esmat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Rashedi</a:t>
            </a:r>
            <a:endParaRPr lang="en-US" sz="2400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</a:pPr>
            <a:r>
              <a:rPr lang="en-US" sz="2200" dirty="0" smtClean="0">
                <a:solidFill>
                  <a:schemeClr val="bg1"/>
                </a:solidFill>
              </a:rPr>
              <a:t>Electrical Eng. Dept.,</a:t>
            </a:r>
          </a:p>
          <a:p>
            <a:pPr fontAlgn="auto">
              <a:spcAft>
                <a:spcPts val="0"/>
              </a:spcAft>
            </a:pPr>
            <a:r>
              <a:rPr lang="en-US" sz="2200" dirty="0" smtClean="0">
                <a:solidFill>
                  <a:schemeClr val="bg1"/>
                </a:solidFill>
              </a:rPr>
              <a:t>Graduate university of advanced technology, Kerman, Iran</a:t>
            </a:r>
            <a:endParaRPr lang="en-US" sz="2200" dirty="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827297" y="2963044"/>
            <a:ext cx="4011903" cy="1774676"/>
          </a:xfrm>
          <a:prstGeom prst="rect">
            <a:avLst/>
          </a:prstGeom>
        </p:spPr>
        <p:txBody>
          <a:bodyPr tIns="0">
            <a:norm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fontAlgn="auto">
              <a:spcAft>
                <a:spcPts val="0"/>
              </a:spcAft>
            </a:pPr>
            <a:r>
              <a:rPr lang="en-US" sz="2400" dirty="0" err="1" smtClean="0">
                <a:solidFill>
                  <a:schemeClr val="bg1"/>
                </a:solidFill>
              </a:rPr>
              <a:t>Hossein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Nezamabadi</a:t>
            </a:r>
            <a:r>
              <a:rPr lang="en-US" sz="2400" dirty="0" smtClean="0">
                <a:solidFill>
                  <a:schemeClr val="bg1"/>
                </a:solidFill>
              </a:rPr>
              <a:t>-pour</a:t>
            </a:r>
          </a:p>
          <a:p>
            <a:pPr fontAlgn="auto">
              <a:spcAft>
                <a:spcPts val="0"/>
              </a:spcAft>
            </a:pPr>
            <a:r>
              <a:rPr lang="en-US" sz="2000" dirty="0" smtClean="0">
                <a:solidFill>
                  <a:schemeClr val="bg1"/>
                </a:solidFill>
              </a:rPr>
              <a:t>Electrical Eng. Dept.,</a:t>
            </a:r>
          </a:p>
          <a:p>
            <a:pPr fontAlgn="auto">
              <a:spcAft>
                <a:spcPts val="0"/>
              </a:spcAft>
            </a:pPr>
            <a:r>
              <a:rPr lang="en-US" sz="2000" dirty="0" err="1" smtClean="0">
                <a:solidFill>
                  <a:schemeClr val="bg1"/>
                </a:solidFill>
              </a:rPr>
              <a:t>Shahid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bahonar</a:t>
            </a:r>
            <a:r>
              <a:rPr lang="en-US" sz="2000" dirty="0" smtClean="0">
                <a:solidFill>
                  <a:schemeClr val="bg1"/>
                </a:solidFill>
              </a:rPr>
              <a:t> university of Kerman, Kerman, Iran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4282" y="304800"/>
            <a:ext cx="7770813" cy="1141413"/>
          </a:xfrm>
          <a:ln/>
        </p:spPr>
        <p:txBody>
          <a:bodyPr/>
          <a:lstStyle/>
          <a:p>
            <a:pPr rt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/>
              <a:t>GA Flux</a:t>
            </a:r>
          </a:p>
        </p:txBody>
      </p:sp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763960" y="1524000"/>
            <a:ext cx="914400" cy="381000"/>
          </a:xfrm>
          <a:prstGeom prst="flowChartTerminator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</a:rPr>
              <a:t>begin</a:t>
            </a:r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649660" y="2209800"/>
            <a:ext cx="1143000" cy="838200"/>
          </a:xfrm>
          <a:prstGeom prst="flowChartAlternateProcess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>
                <a:solidFill>
                  <a:srgbClr val="000000"/>
                </a:solidFill>
              </a:rPr>
              <a:t>Initial </a:t>
            </a:r>
          </a:p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>
                <a:solidFill>
                  <a:srgbClr val="000000"/>
                </a:solidFill>
              </a:rPr>
              <a:t>Population</a:t>
            </a:r>
          </a:p>
        </p:txBody>
      </p:sp>
      <p:cxnSp>
        <p:nvCxnSpPr>
          <p:cNvPr id="29700" name="AutoShape 4"/>
          <p:cNvCxnSpPr>
            <a:cxnSpLocks noChangeShapeType="1"/>
            <a:stCxn id="29698" idx="2"/>
            <a:endCxn id="29699" idx="0"/>
          </p:cNvCxnSpPr>
          <p:nvPr/>
        </p:nvCxnSpPr>
        <p:spPr bwMode="auto">
          <a:xfrm>
            <a:off x="1221160" y="1905000"/>
            <a:ext cx="1588" cy="304800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9701" name="AutoShape 5"/>
          <p:cNvCxnSpPr>
            <a:cxnSpLocks noChangeShapeType="1"/>
            <a:stCxn id="29699" idx="2"/>
            <a:endCxn id="29704" idx="1"/>
          </p:cNvCxnSpPr>
          <p:nvPr/>
        </p:nvCxnSpPr>
        <p:spPr bwMode="auto">
          <a:xfrm>
            <a:off x="1221160" y="3048000"/>
            <a:ext cx="1588" cy="30638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2059360" y="3619500"/>
            <a:ext cx="1143000" cy="685800"/>
          </a:xfrm>
          <a:prstGeom prst="flowChartAlternateProcess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>
                <a:solidFill>
                  <a:srgbClr val="000000"/>
                </a:solidFill>
              </a:rPr>
              <a:t>Evaluates</a:t>
            </a:r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3596060" y="3679304"/>
            <a:ext cx="1295400" cy="685800"/>
          </a:xfrm>
          <a:prstGeom prst="flowChartAlternateProcess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>
                <a:solidFill>
                  <a:srgbClr val="000000"/>
                </a:solidFill>
              </a:rPr>
              <a:t>Selects</a:t>
            </a:r>
          </a:p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>
                <a:solidFill>
                  <a:srgbClr val="000000"/>
                </a:solidFill>
              </a:rPr>
              <a:t>Parents</a:t>
            </a: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611560" y="3352800"/>
            <a:ext cx="1219200" cy="1219200"/>
          </a:xfrm>
          <a:prstGeom prst="flowChartMagneticDisk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1800">
              <a:solidFill>
                <a:srgbClr val="000000"/>
              </a:solidFill>
            </a:endParaRPr>
          </a:p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>
                <a:solidFill>
                  <a:srgbClr val="000000"/>
                </a:solidFill>
              </a:rPr>
              <a:t>Current</a:t>
            </a:r>
          </a:p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>
                <a:solidFill>
                  <a:srgbClr val="000000"/>
                </a:solidFill>
              </a:rPr>
              <a:t>generation</a:t>
            </a:r>
          </a:p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1800">
              <a:solidFill>
                <a:srgbClr val="000000"/>
              </a:solidFill>
            </a:endParaRPr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5148808" y="3619500"/>
            <a:ext cx="1295400" cy="685800"/>
          </a:xfrm>
          <a:prstGeom prst="flowChartAlternateProcess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Generates</a:t>
            </a:r>
          </a:p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dirty="0" smtClean="0">
                <a:solidFill>
                  <a:srgbClr val="000000"/>
                </a:solidFill>
              </a:rPr>
              <a:t>offspring</a:t>
            </a:r>
            <a:endParaRPr lang="en-GB" sz="2000" dirty="0">
              <a:solidFill>
                <a:srgbClr val="000000"/>
              </a:solidFill>
            </a:endParaRP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5148808" y="2757286"/>
            <a:ext cx="1295400" cy="609600"/>
          </a:xfrm>
          <a:prstGeom prst="flowChartPredefinedProcess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Mutation</a:t>
            </a: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5148808" y="4608512"/>
            <a:ext cx="1295400" cy="609600"/>
          </a:xfrm>
          <a:prstGeom prst="flowChartPredefinedProcess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>
                <a:solidFill>
                  <a:srgbClr val="000000"/>
                </a:solidFill>
              </a:rPr>
              <a:t>Crossing</a:t>
            </a:r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7211516" y="3206864"/>
            <a:ext cx="1293440" cy="1219200"/>
          </a:xfrm>
          <a:prstGeom prst="flowChartMagneticDisk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1800" dirty="0">
              <a:solidFill>
                <a:srgbClr val="000000"/>
              </a:solidFill>
            </a:endParaRPr>
          </a:p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dirty="0">
                <a:solidFill>
                  <a:srgbClr val="000000"/>
                </a:solidFill>
              </a:rPr>
              <a:t>Next</a:t>
            </a:r>
          </a:p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dirty="0" smtClean="0">
                <a:solidFill>
                  <a:srgbClr val="000000"/>
                </a:solidFill>
              </a:rPr>
              <a:t>Generation</a:t>
            </a:r>
            <a:endParaRPr lang="en-GB" sz="1800" dirty="0">
              <a:solidFill>
                <a:srgbClr val="000000"/>
              </a:solidFill>
            </a:endParaRPr>
          </a:p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1800" dirty="0">
              <a:solidFill>
                <a:srgbClr val="000000"/>
              </a:solidFill>
            </a:endParaRP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7162800" y="5111432"/>
            <a:ext cx="1371600" cy="762000"/>
          </a:xfrm>
          <a:prstGeom prst="flowChartDecision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</a:rPr>
              <a:t>OK?</a:t>
            </a:r>
          </a:p>
        </p:txBody>
      </p:sp>
      <p:cxnSp>
        <p:nvCxnSpPr>
          <p:cNvPr id="29710" name="AutoShape 14"/>
          <p:cNvCxnSpPr>
            <a:cxnSpLocks noChangeShapeType="1"/>
            <a:stCxn id="29704" idx="4"/>
            <a:endCxn id="29702" idx="1"/>
          </p:cNvCxnSpPr>
          <p:nvPr/>
        </p:nvCxnSpPr>
        <p:spPr bwMode="auto">
          <a:xfrm>
            <a:off x="1830760" y="3962400"/>
            <a:ext cx="228600" cy="158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9711" name="AutoShape 15"/>
          <p:cNvCxnSpPr>
            <a:cxnSpLocks noChangeShapeType="1"/>
            <a:endCxn id="29703" idx="1"/>
          </p:cNvCxnSpPr>
          <p:nvPr/>
        </p:nvCxnSpPr>
        <p:spPr bwMode="auto">
          <a:xfrm>
            <a:off x="3201870" y="4022204"/>
            <a:ext cx="394190" cy="0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9712" name="AutoShape 16"/>
          <p:cNvCxnSpPr>
            <a:cxnSpLocks noChangeShapeType="1"/>
            <a:endCxn id="29705" idx="1"/>
          </p:cNvCxnSpPr>
          <p:nvPr/>
        </p:nvCxnSpPr>
        <p:spPr bwMode="auto">
          <a:xfrm>
            <a:off x="4920208" y="3962400"/>
            <a:ext cx="228600" cy="158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9713" name="AutoShape 17"/>
          <p:cNvCxnSpPr>
            <a:cxnSpLocks noChangeShapeType="1"/>
          </p:cNvCxnSpPr>
          <p:nvPr/>
        </p:nvCxnSpPr>
        <p:spPr bwMode="auto">
          <a:xfrm>
            <a:off x="6478960" y="3946004"/>
            <a:ext cx="689148" cy="1054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9714" name="AutoShape 18"/>
          <p:cNvCxnSpPr>
            <a:cxnSpLocks noChangeShapeType="1"/>
            <a:stCxn id="29708" idx="3"/>
            <a:endCxn id="29709" idx="0"/>
          </p:cNvCxnSpPr>
          <p:nvPr/>
        </p:nvCxnSpPr>
        <p:spPr bwMode="auto">
          <a:xfrm flipH="1">
            <a:off x="7848600" y="4426064"/>
            <a:ext cx="9636" cy="68536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9715" name="AutoShape 19"/>
          <p:cNvCxnSpPr>
            <a:cxnSpLocks noChangeShapeType="1"/>
            <a:stCxn id="29709" idx="1"/>
            <a:endCxn id="29704" idx="3"/>
          </p:cNvCxnSpPr>
          <p:nvPr/>
        </p:nvCxnSpPr>
        <p:spPr bwMode="auto">
          <a:xfrm rot="10800000">
            <a:off x="1221160" y="4572000"/>
            <a:ext cx="5941640" cy="920432"/>
          </a:xfrm>
          <a:prstGeom prst="bentConnector2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716" name="AutoShape 20"/>
          <p:cNvSpPr>
            <a:spLocks noChangeArrowheads="1"/>
          </p:cNvSpPr>
          <p:nvPr/>
        </p:nvSpPr>
        <p:spPr bwMode="auto">
          <a:xfrm>
            <a:off x="5716960" y="5715000"/>
            <a:ext cx="762000" cy="304800"/>
          </a:xfrm>
          <a:prstGeom prst="flowChartProcess">
            <a:avLst/>
          </a:prstGeom>
          <a:solidFill>
            <a:srgbClr val="FF5050">
              <a:alpha val="50000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>
                <a:solidFill>
                  <a:srgbClr val="000000"/>
                </a:solidFill>
              </a:rPr>
              <a:t>No</a:t>
            </a:r>
          </a:p>
        </p:txBody>
      </p:sp>
      <p:cxnSp>
        <p:nvCxnSpPr>
          <p:cNvPr id="29717" name="AutoShape 21"/>
          <p:cNvCxnSpPr>
            <a:cxnSpLocks noChangeShapeType="1"/>
            <a:stCxn id="29706" idx="2"/>
            <a:endCxn id="29705" idx="0"/>
          </p:cNvCxnSpPr>
          <p:nvPr/>
        </p:nvCxnSpPr>
        <p:spPr bwMode="auto">
          <a:xfrm>
            <a:off x="5796508" y="3366886"/>
            <a:ext cx="0" cy="252614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9718" name="AutoShape 22"/>
          <p:cNvCxnSpPr>
            <a:cxnSpLocks noChangeShapeType="1"/>
            <a:stCxn id="29707" idx="0"/>
            <a:endCxn id="29705" idx="2"/>
          </p:cNvCxnSpPr>
          <p:nvPr/>
        </p:nvCxnSpPr>
        <p:spPr bwMode="auto">
          <a:xfrm flipV="1">
            <a:off x="5796508" y="4305300"/>
            <a:ext cx="0" cy="303212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719" name="AutoShape 23"/>
          <p:cNvSpPr>
            <a:spLocks noChangeArrowheads="1"/>
          </p:cNvSpPr>
          <p:nvPr/>
        </p:nvSpPr>
        <p:spPr bwMode="auto">
          <a:xfrm>
            <a:off x="2364160" y="1828800"/>
            <a:ext cx="1524000" cy="685800"/>
          </a:xfrm>
          <a:prstGeom prst="flowChartAlternateProcess">
            <a:avLst/>
          </a:prstGeom>
          <a:solidFill>
            <a:srgbClr val="FF00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>
                <a:solidFill>
                  <a:srgbClr val="000000"/>
                </a:solidFill>
              </a:rPr>
              <a:t>Randomly</a:t>
            </a:r>
          </a:p>
        </p:txBody>
      </p:sp>
      <p:cxnSp>
        <p:nvCxnSpPr>
          <p:cNvPr id="29720" name="AutoShape 24"/>
          <p:cNvCxnSpPr>
            <a:cxnSpLocks noChangeShapeType="1"/>
            <a:stCxn id="29719" idx="1"/>
            <a:endCxn id="29699" idx="3"/>
          </p:cNvCxnSpPr>
          <p:nvPr/>
        </p:nvCxnSpPr>
        <p:spPr bwMode="auto">
          <a:xfrm flipH="1">
            <a:off x="1792660" y="2171700"/>
            <a:ext cx="571500" cy="457200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10</a:t>
            </a:fld>
            <a:endParaRPr lang="fa-I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04800"/>
            <a:ext cx="7770813" cy="1141413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Swarm Intelligence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071538" y="1500174"/>
            <a:ext cx="8072462" cy="4964113"/>
          </a:xfrm>
          <a:ln/>
        </p:spPr>
        <p:txBody>
          <a:bodyPr/>
          <a:lstStyle/>
          <a:p>
            <a:pPr algn="l" rtl="0"/>
            <a:r>
              <a:rPr lang="en-US" sz="2400" dirty="0" smtClean="0">
                <a:solidFill>
                  <a:srgbClr val="FF0000"/>
                </a:solidFill>
              </a:rPr>
              <a:t>Swarm intelligence </a:t>
            </a:r>
            <a:r>
              <a:rPr lang="en-US" sz="2400" dirty="0" smtClean="0"/>
              <a:t>(SI) studies the collective behavior of systems composed of many individuals </a:t>
            </a:r>
            <a:r>
              <a:rPr lang="en-US" sz="2400" dirty="0" smtClean="0">
                <a:solidFill>
                  <a:srgbClr val="FF0000"/>
                </a:solidFill>
              </a:rPr>
              <a:t>interacting locally with each other </a:t>
            </a:r>
            <a:r>
              <a:rPr lang="en-US" sz="2400" dirty="0" smtClean="0"/>
              <a:t>and with their </a:t>
            </a:r>
            <a:r>
              <a:rPr lang="en-US" sz="2400" dirty="0" smtClean="0">
                <a:solidFill>
                  <a:srgbClr val="FF0000"/>
                </a:solidFill>
              </a:rPr>
              <a:t>environment</a:t>
            </a:r>
            <a:r>
              <a:rPr lang="en-US" sz="2400" dirty="0" smtClean="0"/>
              <a:t>. Swarms inherently use forms of </a:t>
            </a:r>
            <a:r>
              <a:rPr lang="en-US" sz="2400" dirty="0" smtClean="0">
                <a:solidFill>
                  <a:srgbClr val="FF0000"/>
                </a:solidFill>
              </a:rPr>
              <a:t>decentralized control and self-organization</a:t>
            </a:r>
            <a:r>
              <a:rPr lang="en-US" sz="2400" dirty="0" smtClean="0"/>
              <a:t> to achieve their goals</a:t>
            </a:r>
          </a:p>
          <a:p>
            <a:pPr algn="l" rtl="0"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dirty="0" smtClean="0"/>
              <a:t>The agents follow very </a:t>
            </a:r>
            <a:r>
              <a:rPr lang="en-US" sz="2400" dirty="0" smtClean="0">
                <a:solidFill>
                  <a:srgbClr val="FF0000"/>
                </a:solidFill>
              </a:rPr>
              <a:t>simple rules</a:t>
            </a:r>
            <a:r>
              <a:rPr lang="en-US" sz="2400" dirty="0" smtClean="0"/>
              <a:t>, and although there is </a:t>
            </a:r>
            <a:r>
              <a:rPr lang="en-US" sz="2400" dirty="0" smtClean="0">
                <a:solidFill>
                  <a:srgbClr val="FF0000"/>
                </a:solidFill>
              </a:rPr>
              <a:t>no centralized </a:t>
            </a:r>
            <a:r>
              <a:rPr lang="en-US" sz="2400" dirty="0" smtClean="0"/>
              <a:t>control structure dictating how individual agents should behave. </a:t>
            </a:r>
          </a:p>
          <a:p>
            <a:pPr algn="l" rtl="0"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dirty="0" smtClean="0"/>
              <a:t>Social interactions (locally shared knowledge) provides the basis for unguided problem solving.</a:t>
            </a:r>
          </a:p>
          <a:p>
            <a:pPr algn="l" rtl="0"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400" dirty="0"/>
          </a:p>
        </p:txBody>
      </p:sp>
      <p:pic>
        <p:nvPicPr>
          <p:cNvPr id="4" name="Picture 5" descr="AN00221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5" y="4983126"/>
            <a:ext cx="2714644" cy="1682795"/>
          </a:xfrm>
          <a:prstGeom prst="rect">
            <a:avLst/>
          </a:prstGeom>
          <a:noFill/>
        </p:spPr>
      </p:pic>
      <p:pic>
        <p:nvPicPr>
          <p:cNvPr id="5" name="Picture 4" descr="AN01328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714480" y="5066037"/>
            <a:ext cx="2214578" cy="179196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11</a:t>
            </a:fld>
            <a:endParaRPr lang="fa-I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7556500" cy="4267200"/>
          </a:xfrm>
        </p:spPr>
        <p:txBody>
          <a:bodyPr/>
          <a:lstStyle/>
          <a:p>
            <a:pPr algn="l" rtl="0">
              <a:lnSpc>
                <a:spcPct val="80000"/>
              </a:lnSpc>
            </a:pPr>
            <a:r>
              <a:rPr lang="en-US" sz="2800" dirty="0" smtClean="0"/>
              <a:t>SI is able to accomplish </a:t>
            </a:r>
            <a:r>
              <a:rPr lang="en-US" sz="2800" dirty="0"/>
              <a:t>difficult tasks in dynamic </a:t>
            </a:r>
            <a:r>
              <a:rPr lang="en-US" sz="2800" dirty="0" smtClean="0"/>
              <a:t>environments </a:t>
            </a:r>
            <a:r>
              <a:rPr lang="en-US" sz="2800" dirty="0"/>
              <a:t>without any external guidance or control and with no central </a:t>
            </a:r>
            <a:r>
              <a:rPr lang="en-US" sz="2800" dirty="0" smtClean="0"/>
              <a:t>coordination.</a:t>
            </a:r>
            <a:endParaRPr lang="en-US" sz="2800" dirty="0"/>
          </a:p>
          <a:p>
            <a:pPr algn="l" rtl="0">
              <a:lnSpc>
                <a:spcPct val="80000"/>
              </a:lnSpc>
            </a:pPr>
            <a:endParaRPr lang="en-US" sz="2800" dirty="0"/>
          </a:p>
          <a:p>
            <a:pPr algn="l" rtl="0">
              <a:lnSpc>
                <a:spcPct val="80000"/>
              </a:lnSpc>
            </a:pPr>
            <a:r>
              <a:rPr lang="en-US" sz="2800" dirty="0"/>
              <a:t>Achieving a collective performance which could not normally be achieved by an individual acting alone 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678918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e-CH" dirty="0" smtClean="0"/>
              <a:t>Swarm </a:t>
            </a:r>
            <a:r>
              <a:rPr lang="de-CH" dirty="0"/>
              <a:t>Intelligence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EB6D7-E194-4144-8A86-8D4F44988DBD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Explaining swarm intelligence using  ants as an example</a:t>
            </a:r>
          </a:p>
        </p:txBody>
      </p:sp>
      <p:pic>
        <p:nvPicPr>
          <p:cNvPr id="16388" name="Picture 4" descr="C:\Dokumente und Einstellungen\Stefan Rummel\Desktop\Technology Paper\Bilder\sb10063138l-004.jpg"/>
          <p:cNvPicPr>
            <a:picLocks noChangeAspect="1" noChangeArrowheads="1"/>
          </p:cNvPicPr>
          <p:nvPr/>
        </p:nvPicPr>
        <p:blipFill>
          <a:blip r:embed="rId2"/>
          <a:srcRect t="32643"/>
          <a:stretch>
            <a:fillRect/>
          </a:stretch>
        </p:blipFill>
        <p:spPr bwMode="auto">
          <a:xfrm>
            <a:off x="0" y="2286000"/>
            <a:ext cx="3209925" cy="3252788"/>
          </a:xfrm>
          <a:prstGeom prst="rect">
            <a:avLst/>
          </a:prstGeom>
          <a:noFill/>
        </p:spPr>
      </p:pic>
      <p:sp>
        <p:nvSpPr>
          <p:cNvPr id="1639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428992" y="1428736"/>
            <a:ext cx="5357850" cy="5000660"/>
          </a:xfrm>
          <a:noFill/>
          <a:ln/>
        </p:spPr>
        <p:txBody>
          <a:bodyPr/>
          <a:lstStyle/>
          <a:p>
            <a:pPr algn="l" rtl="0"/>
            <a:r>
              <a:rPr lang="de-DE" dirty="0"/>
              <a:t>As an </a:t>
            </a:r>
            <a:r>
              <a:rPr lang="de-DE" dirty="0" smtClean="0"/>
              <a:t>individual, ants are simple </a:t>
            </a:r>
            <a:r>
              <a:rPr lang="de-DE" dirty="0"/>
              <a:t>and </a:t>
            </a:r>
            <a:r>
              <a:rPr lang="de-DE" dirty="0" smtClean="0"/>
              <a:t>helpless.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  <a:p>
            <a:pPr algn="l" rtl="0"/>
            <a:r>
              <a:rPr lang="de-DE" dirty="0"/>
              <a:t>As a </a:t>
            </a:r>
            <a:r>
              <a:rPr lang="de-DE" dirty="0" smtClean="0"/>
              <a:t>group, </a:t>
            </a:r>
            <a:r>
              <a:rPr lang="de-DE" dirty="0"/>
              <a:t>they form a collective </a:t>
            </a:r>
            <a:r>
              <a:rPr lang="de-DE" dirty="0" smtClean="0"/>
              <a:t>intelligence.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  <a:p>
            <a:pPr algn="l" rtl="0"/>
            <a:r>
              <a:rPr lang="de-DE" dirty="0" smtClean="0"/>
              <a:t>Could </a:t>
            </a:r>
            <a:r>
              <a:rPr lang="de-DE" dirty="0"/>
              <a:t>solve complex</a:t>
            </a:r>
            <a:br>
              <a:rPr lang="de-DE" dirty="0"/>
            </a:br>
            <a:r>
              <a:rPr lang="de-DE" dirty="0" smtClean="0"/>
              <a:t>problems.</a:t>
            </a:r>
          </a:p>
          <a:p>
            <a:pPr algn="l" rtl="0"/>
            <a:endParaRPr lang="de-DE" dirty="0" smtClean="0"/>
          </a:p>
          <a:p>
            <a:pPr algn="l" rtl="0"/>
            <a:r>
              <a:rPr lang="de-CH" dirty="0" smtClean="0"/>
              <a:t>Their behavior is controlled by simple </a:t>
            </a:r>
            <a:r>
              <a:rPr lang="de-CH" dirty="0" smtClean="0">
                <a:solidFill>
                  <a:srgbClr val="FF0000"/>
                </a:solidFill>
              </a:rPr>
              <a:t>rules.</a:t>
            </a:r>
            <a:endParaRPr lang="de-DE" dirty="0"/>
          </a:p>
          <a:p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13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An example: Rules for flocking</a:t>
            </a:r>
            <a:endParaRPr lang="en-GB" dirty="0"/>
          </a:p>
        </p:txBody>
      </p:sp>
      <p:sp>
        <p:nvSpPr>
          <p:cNvPr id="81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534400" cy="3686188"/>
          </a:xfrm>
        </p:spPr>
        <p:txBody>
          <a:bodyPr/>
          <a:lstStyle/>
          <a:p>
            <a:pPr lvl="1" algn="l" rtl="0"/>
            <a:r>
              <a:rPr lang="de-CH" dirty="0">
                <a:solidFill>
                  <a:srgbClr val="FF0000"/>
                </a:solidFill>
              </a:rPr>
              <a:t>Collision avoidance</a:t>
            </a:r>
            <a:r>
              <a:rPr lang="de-CH" dirty="0"/>
              <a:t>: avoid collision with nearby </a:t>
            </a:r>
            <a:r>
              <a:rPr lang="de-CH" dirty="0" smtClean="0"/>
              <a:t>flockmates (neighbor)</a:t>
            </a:r>
            <a:endParaRPr lang="de-CH" dirty="0"/>
          </a:p>
          <a:p>
            <a:pPr lvl="1" algn="l" rtl="0"/>
            <a:endParaRPr lang="de-CH" dirty="0"/>
          </a:p>
          <a:p>
            <a:pPr lvl="1" algn="l" rtl="0"/>
            <a:r>
              <a:rPr lang="de-CH" dirty="0">
                <a:solidFill>
                  <a:srgbClr val="FF0000"/>
                </a:solidFill>
              </a:rPr>
              <a:t>Velocity matching</a:t>
            </a:r>
            <a:r>
              <a:rPr lang="de-CH" dirty="0"/>
              <a:t>: attempt to match velocity with nearby flockmates</a:t>
            </a:r>
          </a:p>
          <a:p>
            <a:pPr lvl="1" algn="l" rtl="0"/>
            <a:endParaRPr lang="de-CH" dirty="0"/>
          </a:p>
          <a:p>
            <a:pPr lvl="1" algn="l" rtl="0"/>
            <a:r>
              <a:rPr lang="de-CH" dirty="0">
                <a:solidFill>
                  <a:srgbClr val="FF0000"/>
                </a:solidFill>
              </a:rPr>
              <a:t>Flock centering</a:t>
            </a:r>
            <a:r>
              <a:rPr lang="de-CH" dirty="0"/>
              <a:t>: attempt to stay close to nearby flockmates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14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7315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9939" name="Text Box 3"/>
          <p:cNvSpPr txBox="1">
            <a:spLocks noChangeArrowheads="1"/>
          </p:cNvSpPr>
          <p:nvPr/>
        </p:nvSpPr>
        <p:spPr bwMode="auto">
          <a:xfrm>
            <a:off x="2057400" y="6400800"/>
            <a:ext cx="6811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latin typeface="Arial" pitchFamily="34" charset="0"/>
              </a:rPr>
              <a:t>http://www.scs.carleton.ca/~arpwhite/courses/95590Y/notes/SI%20Lecture%203.pdf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15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572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0963" name="Text Box 3"/>
          <p:cNvSpPr txBox="1">
            <a:spLocks noChangeArrowheads="1"/>
          </p:cNvSpPr>
          <p:nvPr/>
        </p:nvSpPr>
        <p:spPr bwMode="auto">
          <a:xfrm>
            <a:off x="2057400" y="6324600"/>
            <a:ext cx="6811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http://www.scs.carleton.ca/~arpwhite/courses/95590Y/notes/SI%20Lecture%203.pdf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16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85800"/>
            <a:ext cx="8153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1987" name="Text Box 3"/>
          <p:cNvSpPr txBox="1">
            <a:spLocks noChangeArrowheads="1"/>
          </p:cNvSpPr>
          <p:nvPr/>
        </p:nvSpPr>
        <p:spPr bwMode="auto">
          <a:xfrm>
            <a:off x="2133600" y="6400800"/>
            <a:ext cx="6811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http://www.scs.carleton.ca/~arpwhite/courses/95590Y/notes/SI%20Lecture%203.pdf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17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09600"/>
            <a:ext cx="7239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3011" name="Text Box 3"/>
          <p:cNvSpPr txBox="1">
            <a:spLocks noChangeArrowheads="1"/>
          </p:cNvSpPr>
          <p:nvPr/>
        </p:nvSpPr>
        <p:spPr bwMode="auto">
          <a:xfrm>
            <a:off x="2133600" y="6324600"/>
            <a:ext cx="6811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http://www.scs.carleton.ca/~arpwhite/courses/95590Y/notes/SI%20Lecture%203.pdf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18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76280" y="200958"/>
            <a:ext cx="7770813" cy="1141413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/>
              <a:t>Characteristics of a swarm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752600"/>
            <a:ext cx="8476431" cy="4341813"/>
          </a:xfrm>
          <a:ln/>
        </p:spPr>
        <p:txBody>
          <a:bodyPr/>
          <a:lstStyle/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/>
              <a:t>Distributed, no central </a:t>
            </a:r>
            <a:r>
              <a:rPr lang="en-GB" dirty="0" smtClean="0"/>
              <a:t>control;</a:t>
            </a:r>
            <a:endParaRPr lang="en-GB" dirty="0"/>
          </a:p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/>
              <a:t>No (explicit) model of the environment;</a:t>
            </a:r>
          </a:p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/>
              <a:t>Perception of environment, i.e. sensing</a:t>
            </a:r>
            <a:r>
              <a:rPr lang="en-GB" dirty="0" smtClean="0"/>
              <a:t>;</a:t>
            </a:r>
          </a:p>
          <a:p>
            <a:pPr marL="273050" lvl="1" indent="-273050" algn="l" rtl="0"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Limited communication,</a:t>
            </a:r>
          </a:p>
          <a:p>
            <a:pPr marL="273050" lvl="1" indent="-273050" algn="l" rtl="0"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err="1" smtClean="0"/>
              <a:t>Stigmergy</a:t>
            </a:r>
            <a:r>
              <a:rPr lang="en-US" dirty="0" smtClean="0"/>
              <a:t> (Indirect communication via interaction with environment)</a:t>
            </a:r>
          </a:p>
          <a:p>
            <a:pPr marL="273050" lvl="1" indent="-273050" algn="l" rtl="0"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Self-organization</a:t>
            </a:r>
          </a:p>
          <a:p>
            <a:pPr marL="273050" lvl="1" indent="-273050" algn="l" rtl="0"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Ability to react to the environment changes,</a:t>
            </a:r>
          </a:p>
          <a:p>
            <a:pPr algn="l" rtl="0">
              <a:buFont typeface="Monotype Sorts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19</a:t>
            </a:fld>
            <a:endParaRPr lang="fa-I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1"/>
                </a:solidFill>
                <a:latin typeface="Albertus Medium" pitchFamily="34" charset="0"/>
              </a:rPr>
              <a:t>Outline</a:t>
            </a:r>
            <a:endParaRPr lang="fa-IR" b="1" i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71612"/>
            <a:ext cx="8786842" cy="4929222"/>
          </a:xfrm>
        </p:spPr>
        <p:txBody>
          <a:bodyPr/>
          <a:lstStyle/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lbertus Medium" pitchFamily="34" charset="0"/>
              </a:rPr>
              <a:t>Definition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lbertus Medium" pitchFamily="34" charset="0"/>
              </a:rPr>
              <a:t>Evolutionary Algorithms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lbertus Medium" pitchFamily="34" charset="0"/>
              </a:rPr>
              <a:t>Swarm intelligence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lbertus Medium" pitchFamily="34" charset="0"/>
              </a:rPr>
              <a:t>Gravitational search algorithm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lbertus Medium" pitchFamily="34" charset="0"/>
              </a:rPr>
              <a:t>Binary Gravitational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lbertus Medium" pitchFamily="34" charset="0"/>
              </a:rPr>
              <a:t>search algorithm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lbertus Medium" pitchFamily="34" charset="0"/>
              </a:rPr>
              <a:t>Evaluation and Comparison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2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908035" y="184150"/>
            <a:ext cx="7770813" cy="1141413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42910" y="1752600"/>
            <a:ext cx="8301065" cy="4341813"/>
          </a:xfrm>
          <a:ln/>
        </p:spPr>
        <p:txBody>
          <a:bodyPr/>
          <a:lstStyle/>
          <a:p>
            <a:pPr algn="l" rtl="0"/>
            <a:r>
              <a:rPr lang="en-US" sz="2000" dirty="0" smtClean="0"/>
              <a:t>1992: First SI based search algorithm proposed by M. </a:t>
            </a:r>
            <a:r>
              <a:rPr lang="en-US" sz="2000" dirty="0" err="1" smtClean="0"/>
              <a:t>Dorigo</a:t>
            </a:r>
            <a:r>
              <a:rPr lang="en-US" sz="2000" dirty="0" smtClean="0"/>
              <a:t>, (Ant Colony Optimization (ACO))</a:t>
            </a:r>
          </a:p>
          <a:p>
            <a:pPr algn="l" rtl="0"/>
            <a:r>
              <a:rPr lang="en-US" sz="2000" dirty="0" smtClean="0"/>
              <a:t>He modeled behavior of ants in Finding shortest path from nest to food source.</a:t>
            </a:r>
          </a:p>
          <a:p>
            <a:pPr algn="l" rtl="0"/>
            <a:r>
              <a:rPr lang="en-US" sz="2000" dirty="0" smtClean="0"/>
              <a:t>1995: Particle Swarm optimization (PSO) Kennedy and </a:t>
            </a:r>
            <a:r>
              <a:rPr lang="en-US" sz="2000" dirty="0" err="1" smtClean="0"/>
              <a:t>Eberhart</a:t>
            </a:r>
            <a:endParaRPr lang="en-US" sz="2000" dirty="0" smtClean="0"/>
          </a:p>
          <a:p>
            <a:pPr algn="l" rtl="0"/>
            <a:r>
              <a:rPr lang="en-US" sz="2000" dirty="0" smtClean="0"/>
              <a:t>2001: </a:t>
            </a:r>
            <a:r>
              <a:rPr lang="en-US" sz="2000" dirty="0" err="1" smtClean="0"/>
              <a:t>Geem</a:t>
            </a:r>
            <a:r>
              <a:rPr lang="en-US" sz="2000" dirty="0" smtClean="0"/>
              <a:t> et al. propose harmony Search</a:t>
            </a:r>
          </a:p>
          <a:p>
            <a:pPr algn="l" rtl="0"/>
            <a:r>
              <a:rPr lang="en-US" sz="2000" dirty="0" smtClean="0"/>
              <a:t>2004: </a:t>
            </a:r>
            <a:r>
              <a:rPr lang="en-US" sz="2000" dirty="0" err="1" smtClean="0"/>
              <a:t>Nakrani</a:t>
            </a:r>
            <a:r>
              <a:rPr lang="en-US" sz="2000" dirty="0" smtClean="0"/>
              <a:t> and </a:t>
            </a:r>
            <a:r>
              <a:rPr lang="en-US" sz="2000" dirty="0" err="1" smtClean="0"/>
              <a:t>Tovey</a:t>
            </a:r>
            <a:r>
              <a:rPr lang="en-US" sz="2000" dirty="0" smtClean="0"/>
              <a:t> propose bee colony optimization. </a:t>
            </a:r>
          </a:p>
          <a:p>
            <a:pPr algn="l" rtl="0"/>
            <a:r>
              <a:rPr lang="en-US" sz="2000" dirty="0" smtClean="0"/>
              <a:t>2005: </a:t>
            </a:r>
            <a:r>
              <a:rPr lang="en-US" sz="2000" dirty="0" err="1" smtClean="0"/>
              <a:t>Krishnanand</a:t>
            </a:r>
            <a:r>
              <a:rPr lang="en-US" sz="2000" dirty="0" smtClean="0"/>
              <a:t> and </a:t>
            </a:r>
            <a:r>
              <a:rPr lang="en-US" sz="2000" dirty="0" err="1" smtClean="0"/>
              <a:t>Ghose</a:t>
            </a:r>
            <a:r>
              <a:rPr lang="en-US" sz="2000" dirty="0" smtClean="0"/>
              <a:t> propose Glowworm Swarm </a:t>
            </a:r>
            <a:r>
              <a:rPr lang="en-US" sz="2000" dirty="0" err="1" smtClean="0"/>
              <a:t>Optimzation</a:t>
            </a:r>
            <a:r>
              <a:rPr lang="en-US" sz="2000" dirty="0" smtClean="0"/>
              <a:t> (GSO)</a:t>
            </a:r>
          </a:p>
          <a:p>
            <a:pPr algn="l" rtl="0"/>
            <a:r>
              <a:rPr lang="en-US" sz="2000" dirty="0" smtClean="0"/>
              <a:t>2005: </a:t>
            </a:r>
            <a:r>
              <a:rPr lang="en-US" sz="2000" dirty="0" err="1" smtClean="0"/>
              <a:t>Karaboga</a:t>
            </a:r>
            <a:r>
              <a:rPr lang="en-US" sz="2000" dirty="0" smtClean="0"/>
              <a:t> proposes Artificial Bee Colony (ABC).</a:t>
            </a:r>
          </a:p>
          <a:p>
            <a:pPr algn="l" rtl="0"/>
            <a:r>
              <a:rPr lang="en-US" sz="2000" dirty="0" smtClean="0"/>
              <a:t>2006: Haddad et al. introduces honey-bee mating optimization (HBMO).</a:t>
            </a:r>
          </a:p>
          <a:p>
            <a:pPr algn="l" rtl="0"/>
            <a:r>
              <a:rPr lang="en-US" sz="2000" dirty="0" smtClean="0"/>
              <a:t>2007: Rashedi and Nezamabadi-pour propose Gravitational search algorithm (GSA)</a:t>
            </a:r>
          </a:p>
          <a:p>
            <a:pPr algn="l" rtl="0"/>
            <a:endParaRPr lang="en-US" sz="2000" dirty="0" smtClean="0"/>
          </a:p>
          <a:p>
            <a:pPr algn="l" rtl="0">
              <a:buFont typeface="Monotype Sorts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20</a:t>
            </a:fld>
            <a:endParaRPr lang="fa-I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>
          <a:xfrm>
            <a:off x="613037" y="514351"/>
            <a:ext cx="8001000" cy="682625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Optimization problem</a:t>
            </a:r>
            <a:endParaRPr lang="en-US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638300"/>
            <a:ext cx="8724035" cy="4648200"/>
          </a:xfrm>
        </p:spPr>
        <p:txBody>
          <a:bodyPr/>
          <a:lstStyle/>
          <a:p>
            <a:pPr algn="l" rtl="0"/>
            <a:r>
              <a:rPr lang="en-US" sz="2000" dirty="0"/>
              <a:t>Consider an optimization problem </a:t>
            </a:r>
            <a:r>
              <a:rPr lang="en-US" sz="2000" dirty="0" smtClean="0"/>
              <a:t>with m decision variables with real values.</a:t>
            </a:r>
          </a:p>
          <a:p>
            <a:pPr algn="l" rtl="0"/>
            <a:r>
              <a:rPr lang="en-US" sz="2000" dirty="0" smtClean="0">
                <a:ea typeface="微軟正黑體" panose="020B0604030504040204" pitchFamily="34" charset="-120"/>
                <a:cs typeface="B Nazanin" panose="00000400000000000000" pitchFamily="2" charset="-78"/>
              </a:rPr>
              <a:t>f is the objective function.</a:t>
            </a:r>
          </a:p>
          <a:p>
            <a:pPr algn="l" rtl="0"/>
            <a:endParaRPr lang="en-US" sz="2000" dirty="0">
              <a:ea typeface="微軟正黑體" panose="020B0604030504040204" pitchFamily="34" charset="-120"/>
              <a:cs typeface="B Nazanin" panose="00000400000000000000" pitchFamily="2" charset="-78"/>
            </a:endParaRPr>
          </a:p>
          <a:p>
            <a:pPr algn="l" rtl="0"/>
            <a:endParaRPr lang="en-US" sz="2000" dirty="0" smtClean="0">
              <a:ea typeface="微軟正黑體" panose="020B0604030504040204" pitchFamily="34" charset="-120"/>
              <a:cs typeface="B Nazanin" panose="00000400000000000000" pitchFamily="2" charset="-78"/>
            </a:endParaRPr>
          </a:p>
          <a:p>
            <a:pPr algn="l" rtl="0"/>
            <a:endParaRPr lang="en-US" sz="2000" dirty="0">
              <a:ea typeface="微軟正黑體" panose="020B0604030504040204" pitchFamily="34" charset="-120"/>
              <a:cs typeface="B Nazanin" panose="00000400000000000000" pitchFamily="2" charset="-78"/>
            </a:endParaRPr>
          </a:p>
          <a:p>
            <a:pPr algn="l" rtl="0"/>
            <a:endParaRPr lang="en-US" sz="2000" dirty="0" smtClean="0">
              <a:ea typeface="微軟正黑體" panose="020B0604030504040204" pitchFamily="34" charset="-120"/>
              <a:cs typeface="B Nazanin" panose="00000400000000000000" pitchFamily="2" charset="-78"/>
            </a:endParaRPr>
          </a:p>
          <a:p>
            <a:pPr algn="l" rtl="0"/>
            <a:endParaRPr lang="en-US" sz="2000" dirty="0">
              <a:ea typeface="微軟正黑體" panose="020B0604030504040204" pitchFamily="34" charset="-120"/>
              <a:cs typeface="B Nazanin" panose="00000400000000000000" pitchFamily="2" charset="-78"/>
            </a:endParaRPr>
          </a:p>
          <a:p>
            <a:pPr algn="l" rtl="0"/>
            <a:endParaRPr lang="en-US" sz="2000" dirty="0" smtClean="0">
              <a:ea typeface="微軟正黑體" panose="020B0604030504040204" pitchFamily="34" charset="-120"/>
              <a:cs typeface="B Nazanin" panose="00000400000000000000" pitchFamily="2" charset="-78"/>
            </a:endParaRPr>
          </a:p>
          <a:p>
            <a:pPr algn="l" rtl="0"/>
            <a:r>
              <a:rPr lang="en-US" sz="2000" dirty="0" smtClean="0">
                <a:ea typeface="微軟正黑體" panose="020B0604030504040204" pitchFamily="34" charset="-120"/>
                <a:cs typeface="B Nazanin" panose="00000400000000000000" pitchFamily="2" charset="-78"/>
              </a:rPr>
              <a:t>For maximization, X* is the global optimum, if:</a:t>
            </a: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9466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9470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9471" name="Rectangle 16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1947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graphicFrame>
        <p:nvGraphicFramePr>
          <p:cNvPr id="19474" name="Object 18"/>
          <p:cNvGraphicFramePr>
            <a:graphicFrameLocks noChangeAspect="1"/>
          </p:cNvGraphicFramePr>
          <p:nvPr>
            <p:extLst/>
          </p:nvPr>
        </p:nvGraphicFramePr>
        <p:xfrm>
          <a:off x="1301998" y="5495926"/>
          <a:ext cx="37020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61" name="Equation" r:id="rId4" imgW="1562100" imgH="254000" progId="Equation.3">
                  <p:embed/>
                </p:oleObj>
              </mc:Choice>
              <mc:Fallback>
                <p:oleObj name="Equation" r:id="rId4" imgW="15621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1998" y="5495926"/>
                        <a:ext cx="370205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5" name="Rectangle 20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sz="1800">
              <a:latin typeface="Verdana" panose="020B060403050404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  <p:graphicFrame>
        <p:nvGraphicFramePr>
          <p:cNvPr id="47" name="Object 4"/>
          <p:cNvGraphicFramePr>
            <a:graphicFrameLocks noChangeAspect="1"/>
          </p:cNvGraphicFramePr>
          <p:nvPr>
            <p:extLst/>
          </p:nvPr>
        </p:nvGraphicFramePr>
        <p:xfrm>
          <a:off x="1282700" y="3667125"/>
          <a:ext cx="4821238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62" name="Equation" r:id="rId6" imgW="1752480" imgH="253800" progId="Equation.3">
                  <p:embed/>
                </p:oleObj>
              </mc:Choice>
              <mc:Fallback>
                <p:oleObj name="Equation" r:id="rId6" imgW="17524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2700" y="3667125"/>
                        <a:ext cx="4821238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7"/>
          <p:cNvGraphicFramePr>
            <a:graphicFrameLocks noChangeAspect="1"/>
          </p:cNvGraphicFramePr>
          <p:nvPr>
            <p:extLst/>
          </p:nvPr>
        </p:nvGraphicFramePr>
        <p:xfrm>
          <a:off x="1331640" y="2816226"/>
          <a:ext cx="252253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63" name="Equation" r:id="rId8" imgW="685800" imgH="203040" progId="Equation.3">
                  <p:embed/>
                </p:oleObj>
              </mc:Choice>
              <mc:Fallback>
                <p:oleObj name="Equation" r:id="rId8" imgW="6858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816226"/>
                        <a:ext cx="2522537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297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Decision Variables</a:t>
            </a:r>
          </a:p>
          <a:p>
            <a:pPr marL="0" indent="0" algn="l" rtl="0">
              <a:buNone/>
            </a:pPr>
            <a:r>
              <a:rPr lang="en-US" dirty="0" smtClean="0"/>
              <a:t>They are the parameters of the problem. The goal is to find the best values for them and optimize the objective function.</a:t>
            </a:r>
            <a:endParaRPr lang="fa-IR" dirty="0" smtClean="0"/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713" y="3581400"/>
            <a:ext cx="2819400" cy="254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581" y="4019540"/>
            <a:ext cx="2852738" cy="188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0" name="TextBox 3"/>
          <p:cNvSpPr txBox="1">
            <a:spLocks noChangeArrowheads="1"/>
          </p:cNvSpPr>
          <p:nvPr/>
        </p:nvSpPr>
        <p:spPr bwMode="auto">
          <a:xfrm>
            <a:off x="1763688" y="3529003"/>
            <a:ext cx="74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/>
              <a:t>m=2</a:t>
            </a:r>
          </a:p>
        </p:txBody>
      </p:sp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5695950" y="3135313"/>
            <a:ext cx="74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m=3</a:t>
            </a:r>
          </a:p>
        </p:txBody>
      </p:sp>
      <p:sp>
        <p:nvSpPr>
          <p:cNvPr id="112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868FF9F-C3D5-4CEB-B9D9-5BE72F43E796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US" sz="1200" smtClean="0"/>
          </a:p>
        </p:txBody>
      </p:sp>
    </p:spTree>
    <p:extLst>
      <p:ext uri="{BB962C8B-B14F-4D97-AF65-F5344CB8AC3E}">
        <p14:creationId xmlns:p14="http://schemas.microsoft.com/office/powerpoint/2010/main" val="305944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Search space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Search </a:t>
            </a:r>
            <a:r>
              <a:rPr lang="en-US" dirty="0" smtClean="0"/>
              <a:t>space is the m-dimensional space that determined by the boundaries of variables.</a:t>
            </a:r>
          </a:p>
          <a:p>
            <a:pPr algn="l" rtl="0"/>
            <a:r>
              <a:rPr lang="en-US" dirty="0" smtClean="0"/>
              <a:t>Agents search this space to find the best settings for variables.</a:t>
            </a:r>
            <a:endParaRPr lang="fa-IR" dirty="0" smtClean="0"/>
          </a:p>
        </p:txBody>
      </p:sp>
      <p:sp>
        <p:nvSpPr>
          <p:cNvPr id="112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868FF9F-C3D5-4CEB-B9D9-5BE72F43E796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US" sz="1200" smtClean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710685"/>
              </p:ext>
            </p:extLst>
          </p:nvPr>
        </p:nvGraphicFramePr>
        <p:xfrm>
          <a:off x="387032" y="3837939"/>
          <a:ext cx="4821238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8" name="Equation" r:id="rId3" imgW="1752480" imgH="253800" progId="Equation.3">
                  <p:embed/>
                </p:oleObj>
              </mc:Choice>
              <mc:Fallback>
                <p:oleObj name="Equation" r:id="rId3" imgW="17524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032" y="3837939"/>
                        <a:ext cx="4821238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66"/>
          <p:cNvSpPr txBox="1"/>
          <p:nvPr/>
        </p:nvSpPr>
        <p:spPr>
          <a:xfrm>
            <a:off x="5489575" y="5795327"/>
            <a:ext cx="337820" cy="278765"/>
          </a:xfrm>
          <a:prstGeom prst="rect">
            <a:avLst/>
          </a:prstGeom>
          <a:solidFill>
            <a:schemeClr val="lt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100" i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x</a:t>
            </a:r>
            <a:r>
              <a:rPr lang="en-US" sz="1100" i="1" baseline="30000">
                <a:effectLst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endParaRPr lang="en-US" sz="110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Box 67"/>
          <p:cNvSpPr txBox="1"/>
          <p:nvPr/>
        </p:nvSpPr>
        <p:spPr>
          <a:xfrm>
            <a:off x="5131435" y="5924867"/>
            <a:ext cx="337820" cy="278765"/>
          </a:xfrm>
          <a:prstGeom prst="rect">
            <a:avLst/>
          </a:prstGeom>
          <a:solidFill>
            <a:schemeClr val="lt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100" i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x</a:t>
            </a:r>
            <a:r>
              <a:rPr lang="en-US" sz="1100" i="1" baseline="30000">
                <a:effectLst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endParaRPr lang="en-US" sz="110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82360" y="3799522"/>
            <a:ext cx="1771650" cy="10572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629275" y="4513262"/>
            <a:ext cx="1771650" cy="10572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5609590" y="3799522"/>
            <a:ext cx="557530" cy="714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7391400" y="3828732"/>
            <a:ext cx="542925" cy="685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629275" y="4884737"/>
            <a:ext cx="533400" cy="6858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400925" y="4856162"/>
            <a:ext cx="552450" cy="704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181090" y="4856162"/>
            <a:ext cx="120015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181725" y="4513262"/>
            <a:ext cx="0" cy="3429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6229350" y="4018597"/>
            <a:ext cx="251460" cy="251460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637020" y="4743767"/>
            <a:ext cx="179705" cy="179705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096000" y="5180647"/>
            <a:ext cx="71755" cy="71755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278370" y="5110162"/>
            <a:ext cx="107950" cy="107950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279515" y="4618672"/>
            <a:ext cx="143510" cy="143510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372225" y="5207317"/>
            <a:ext cx="215900" cy="2159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6781800" y="3856672"/>
            <a:ext cx="287655" cy="287655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7525385" y="4446587"/>
            <a:ext cx="179705" cy="179705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753100" y="4598352"/>
            <a:ext cx="107950" cy="107950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6714490" y="4094797"/>
            <a:ext cx="104775" cy="95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6162675" y="4971097"/>
            <a:ext cx="238125" cy="217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467475" y="4009072"/>
            <a:ext cx="171450" cy="76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7181850" y="4560887"/>
            <a:ext cx="349250" cy="450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5829300" y="4600892"/>
            <a:ext cx="352425" cy="450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7029450" y="4999037"/>
            <a:ext cx="266700" cy="152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6420485" y="4724082"/>
            <a:ext cx="171450" cy="577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6504940" y="4884737"/>
            <a:ext cx="148590" cy="1143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7101205" y="4254182"/>
            <a:ext cx="215900" cy="2159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40" name="Straight Arrow Connector 39"/>
          <p:cNvCxnSpPr/>
          <p:nvPr/>
        </p:nvCxnSpPr>
        <p:spPr>
          <a:xfrm flipH="1" flipV="1">
            <a:off x="6910705" y="4270057"/>
            <a:ext cx="190500" cy="666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62"/>
          <p:cNvSpPr txBox="1"/>
          <p:nvPr/>
        </p:nvSpPr>
        <p:spPr>
          <a:xfrm>
            <a:off x="5146675" y="5404167"/>
            <a:ext cx="307975" cy="278765"/>
          </a:xfrm>
          <a:prstGeom prst="rect">
            <a:avLst/>
          </a:prstGeom>
          <a:solidFill>
            <a:schemeClr val="lt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100" i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x</a:t>
            </a:r>
            <a:r>
              <a:rPr lang="en-US" sz="1100" i="1" baseline="30000">
                <a:effectLst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endParaRPr lang="en-US" sz="110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H="1" flipV="1">
            <a:off x="5393055" y="5535612"/>
            <a:ext cx="0" cy="29019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5393055" y="5826442"/>
            <a:ext cx="255270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5208270" y="5826442"/>
            <a:ext cx="189865" cy="18415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38"/>
          <p:cNvSpPr>
            <a:spLocks noChangeArrowheads="1"/>
          </p:cNvSpPr>
          <p:nvPr/>
        </p:nvSpPr>
        <p:spPr bwMode="auto">
          <a:xfrm>
            <a:off x="2752725" y="85693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43"/>
          <p:cNvSpPr>
            <a:spLocks noChangeArrowheads="1"/>
          </p:cNvSpPr>
          <p:nvPr/>
        </p:nvSpPr>
        <p:spPr bwMode="auto">
          <a:xfrm>
            <a:off x="2752725" y="131413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7" name="TextBox 7"/>
          <p:cNvSpPr txBox="1">
            <a:spLocks noChangeArrowheads="1"/>
          </p:cNvSpPr>
          <p:nvPr/>
        </p:nvSpPr>
        <p:spPr bwMode="auto">
          <a:xfrm>
            <a:off x="4240530" y="5548630"/>
            <a:ext cx="74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m=3</a:t>
            </a:r>
          </a:p>
        </p:txBody>
      </p:sp>
    </p:spTree>
    <p:extLst>
      <p:ext uri="{BB962C8B-B14F-4D97-AF65-F5344CB8AC3E}">
        <p14:creationId xmlns:p14="http://schemas.microsoft.com/office/powerpoint/2010/main" val="370741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function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endParaRPr lang="en-US" dirty="0" smtClean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148" y="2495550"/>
            <a:ext cx="5562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7391400" y="3168650"/>
            <a:ext cx="746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m=2</a:t>
            </a:r>
          </a:p>
        </p:txBody>
      </p:sp>
      <p:sp>
        <p:nvSpPr>
          <p:cNvPr id="12295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F7E4394-CDED-4731-A804-8815D82418F5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US" sz="1200" smtClean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570765" y="2298532"/>
          <a:ext cx="1541462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71" name="Equation" r:id="rId4" imgW="419040" imgH="203040" progId="Equation.3">
                  <p:embed/>
                </p:oleObj>
              </mc:Choice>
              <mc:Fallback>
                <p:oleObj name="Equation" r:id="rId4" imgW="4190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765" y="2298532"/>
                        <a:ext cx="1541462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379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Optimum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Local optimum  </a:t>
            </a:r>
          </a:p>
          <a:p>
            <a:pPr algn="l" rtl="0"/>
            <a:r>
              <a:rPr lang="en-US" dirty="0" smtClean="0">
                <a:cs typeface="B Nazanin" panose="00000400000000000000" pitchFamily="2" charset="-78"/>
              </a:rPr>
              <a:t>Global optimum</a:t>
            </a:r>
          </a:p>
          <a:p>
            <a:pPr algn="l" rtl="0"/>
            <a:r>
              <a:rPr lang="en-US" dirty="0" smtClean="0">
                <a:cs typeface="B Nazanin" panose="00000400000000000000" pitchFamily="2" charset="-78"/>
              </a:rPr>
              <a:t>Sub optimum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3D34055-7243-41B9-ACA5-1A8125F324F1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US" sz="1200" smtClean="0"/>
          </a:p>
        </p:txBody>
      </p:sp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56116"/>
            <a:ext cx="5504656" cy="401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36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 based heuristic search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algorithms: features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Optimization algorithms </a:t>
            </a:r>
          </a:p>
          <a:p>
            <a:pPr algn="l" rtl="0"/>
            <a:r>
              <a:rPr lang="en-US" dirty="0" smtClean="0"/>
              <a:t>Search algorithms</a:t>
            </a:r>
          </a:p>
          <a:p>
            <a:pPr marL="0" indent="0" algn="l" rtl="0">
              <a:buNone/>
            </a:pPr>
            <a:r>
              <a:rPr lang="en-US" dirty="0" smtClean="0"/>
              <a:t>(They search the search space for sub-optimum)</a:t>
            </a:r>
          </a:p>
          <a:p>
            <a:pPr algn="l" rtl="0"/>
            <a:r>
              <a:rPr lang="en-US" dirty="0" smtClean="0"/>
              <a:t>Heuristic algorithms</a:t>
            </a:r>
            <a:endParaRPr lang="fa-IR" dirty="0" smtClean="0"/>
          </a:p>
          <a:p>
            <a:pPr algn="l" rtl="0"/>
            <a:r>
              <a:rPr lang="en-US" dirty="0" smtClean="0"/>
              <a:t>Population based (Agents)</a:t>
            </a:r>
            <a:r>
              <a:rPr lang="fa-IR" dirty="0" smtClean="0"/>
              <a:t> </a:t>
            </a:r>
            <a:endParaRPr lang="en-US" dirty="0" smtClean="0"/>
          </a:p>
          <a:p>
            <a:pPr algn="l" rtl="0"/>
            <a:r>
              <a:rPr lang="en-US" dirty="0" smtClean="0"/>
              <a:t>Iterative search</a:t>
            </a:r>
          </a:p>
          <a:p>
            <a:pPr algn="l" rtl="0"/>
            <a:r>
              <a:rPr lang="en-US" dirty="0" smtClean="0"/>
              <a:t>Random search</a:t>
            </a:r>
          </a:p>
          <a:p>
            <a:pPr algn="l" rtl="0"/>
            <a:r>
              <a:rPr lang="en-US" dirty="0" smtClean="0"/>
              <a:t>Parallel search 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B121F8B-0CFE-4073-8347-7B37960E8352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US" sz="1200" smtClean="0"/>
          </a:p>
        </p:txBody>
      </p:sp>
    </p:spTree>
    <p:extLst>
      <p:ext uri="{BB962C8B-B14F-4D97-AF65-F5344CB8AC3E}">
        <p14:creationId xmlns:p14="http://schemas.microsoft.com/office/powerpoint/2010/main" val="16817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Population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CDB4D62C-57BD-4A8E-AA7C-2DC2C4BB71BC}" type="slidenum">
              <a:rPr lang="ar-SA" smtClean="0"/>
              <a:pPr/>
              <a:t>27</a:t>
            </a:fld>
            <a:endParaRPr lang="en-US" smtClean="0"/>
          </a:p>
        </p:txBody>
      </p:sp>
      <p:sp>
        <p:nvSpPr>
          <p:cNvPr id="5" name="Oval 4"/>
          <p:cNvSpPr/>
          <p:nvPr/>
        </p:nvSpPr>
        <p:spPr>
          <a:xfrm>
            <a:off x="2627313" y="2960688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855913" y="36464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79813" y="32654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313113" y="3494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617913" y="3494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657600" y="37338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236913" y="3951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084513" y="32654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313113" y="3341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313113" y="3113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084513" y="3494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779713" y="34178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008313" y="3875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465513" y="37988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236913" y="36464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465513" y="3570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6" name="TextBox 2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14631" y="4655194"/>
            <a:ext cx="295337" cy="276999"/>
          </a:xfrm>
          <a:prstGeom prst="rect">
            <a:avLst/>
          </a:prstGeom>
          <a:blipFill rotWithShape="0">
            <a:blip r:embed="rId2"/>
            <a:stretch>
              <a:fillRect l="-12500" r="-6250" b="-22222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H="1" flipV="1">
            <a:off x="3530600" y="3865563"/>
            <a:ext cx="1127125" cy="644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3694113" y="2647950"/>
            <a:ext cx="381000" cy="4651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67"/>
          <p:cNvSpPr txBox="1">
            <a:spLocks noChangeArrowheads="1"/>
          </p:cNvSpPr>
          <p:nvPr/>
        </p:nvSpPr>
        <p:spPr bwMode="auto">
          <a:xfrm>
            <a:off x="4130064" y="2392441"/>
            <a:ext cx="34339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m dimensional search space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30" name="TextBox 67"/>
          <p:cNvSpPr txBox="1">
            <a:spLocks noChangeArrowheads="1"/>
          </p:cNvSpPr>
          <p:nvPr/>
        </p:nvSpPr>
        <p:spPr bwMode="auto">
          <a:xfrm>
            <a:off x="4591930" y="4014043"/>
            <a:ext cx="12266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An agent</a:t>
            </a:r>
            <a:endParaRPr lang="en-US" sz="1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665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 form of the population based heuristic search algorithms</a:t>
            </a:r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2D59DF2-0444-448B-A345-2A8B23795D0D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US" sz="1200" smtClean="0"/>
          </a:p>
        </p:txBody>
      </p:sp>
      <p:sp>
        <p:nvSpPr>
          <p:cNvPr id="5" name="Oval 4"/>
          <p:cNvSpPr/>
          <p:nvPr/>
        </p:nvSpPr>
        <p:spPr>
          <a:xfrm>
            <a:off x="683568" y="2591643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912168" y="3285381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36068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69368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74168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674168" y="3429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293168" y="3582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064568" y="2820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369368" y="2972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369368" y="2744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140768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35968" y="3048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064568" y="3506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1768" y="3506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293168" y="3353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521768" y="3277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817168" y="2591643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045768" y="3277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769668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502968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807768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807768" y="3429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426768" y="3582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3274368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02968" y="2972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502968" y="2744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274368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2969568" y="3048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3198168" y="3506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3655368" y="3429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3426768" y="3277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655368" y="3201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7237040" y="2591643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7591053" y="3542556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8189540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8075240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8097465" y="3012331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8151440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7999040" y="3048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7999040" y="2972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8075240" y="29345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8008565" y="2964706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 flipV="1">
            <a:off x="8151440" y="3544143"/>
            <a:ext cx="46038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7541840" y="2820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8048253" y="3034556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8151440" y="3048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7999040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8151440" y="2972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1797" name="TextBox 57"/>
          <p:cNvSpPr txBox="1">
            <a:spLocks noChangeArrowheads="1"/>
          </p:cNvSpPr>
          <p:nvPr/>
        </p:nvSpPr>
        <p:spPr bwMode="auto">
          <a:xfrm>
            <a:off x="302568" y="4869160"/>
            <a:ext cx="808488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l" rtl="0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the start, the population is initialized randomly.</a:t>
            </a:r>
          </a:p>
          <a:p>
            <a:pPr marL="285750" indent="-285750" algn="l" rtl="0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each iteration, the new population is produced by several simple operators that are applied on the current population.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3" name="Straight Arrow Connector 62"/>
          <p:cNvCxnSpPr>
            <a:stCxn id="5" idx="6"/>
            <a:endCxn id="24" idx="2"/>
          </p:cNvCxnSpPr>
          <p:nvPr/>
        </p:nvCxnSpPr>
        <p:spPr>
          <a:xfrm>
            <a:off x="1978968" y="3201243"/>
            <a:ext cx="8382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4112568" y="3201243"/>
            <a:ext cx="8382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6398840" y="3201243"/>
            <a:ext cx="8382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803" name="TextBox 66"/>
          <p:cNvSpPr txBox="1">
            <a:spLocks noChangeArrowheads="1"/>
          </p:cNvSpPr>
          <p:nvPr/>
        </p:nvSpPr>
        <p:spPr bwMode="auto">
          <a:xfrm>
            <a:off x="1064568" y="2210643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t=1</a:t>
            </a:r>
          </a:p>
        </p:txBody>
      </p:sp>
      <p:sp>
        <p:nvSpPr>
          <p:cNvPr id="31804" name="TextBox 67"/>
          <p:cNvSpPr txBox="1">
            <a:spLocks noChangeArrowheads="1"/>
          </p:cNvSpPr>
          <p:nvPr/>
        </p:nvSpPr>
        <p:spPr bwMode="auto">
          <a:xfrm>
            <a:off x="3161656" y="2221756"/>
            <a:ext cx="612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t=2</a:t>
            </a:r>
          </a:p>
        </p:txBody>
      </p:sp>
      <p:sp>
        <p:nvSpPr>
          <p:cNvPr id="31805" name="TextBox 68"/>
          <p:cNvSpPr txBox="1">
            <a:spLocks noChangeArrowheads="1"/>
          </p:cNvSpPr>
          <p:nvPr/>
        </p:nvSpPr>
        <p:spPr bwMode="auto">
          <a:xfrm>
            <a:off x="7581528" y="2132856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t=T</a:t>
            </a:r>
          </a:p>
        </p:txBody>
      </p:sp>
      <p:sp>
        <p:nvSpPr>
          <p:cNvPr id="62" name="Oval 61"/>
          <p:cNvSpPr/>
          <p:nvPr/>
        </p:nvSpPr>
        <p:spPr>
          <a:xfrm>
            <a:off x="5331768" y="3201243"/>
            <a:ext cx="76200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5560368" y="3201243"/>
            <a:ext cx="76200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5788968" y="3201243"/>
            <a:ext cx="76200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8" name="TextBox 56"/>
          <p:cNvSpPr txBox="1">
            <a:spLocks noChangeArrowheads="1"/>
          </p:cNvSpPr>
          <p:nvPr/>
        </p:nvSpPr>
        <p:spPr bwMode="auto">
          <a:xfrm>
            <a:off x="1619672" y="3602821"/>
            <a:ext cx="15747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- Evaluation</a:t>
            </a:r>
            <a:endParaRPr lang="fa-IR" sz="1800" dirty="0">
              <a:cs typeface="B Nazanin" panose="00000400000000000000" pitchFamily="2" charset="-78"/>
            </a:endParaRP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- Operators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69" name="TextBox 56"/>
          <p:cNvSpPr txBox="1">
            <a:spLocks noChangeArrowheads="1"/>
          </p:cNvSpPr>
          <p:nvPr/>
        </p:nvSpPr>
        <p:spPr bwMode="auto">
          <a:xfrm>
            <a:off x="3981025" y="3492171"/>
            <a:ext cx="15747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- Evaluation</a:t>
            </a:r>
            <a:endParaRPr lang="fa-IR" sz="1800" dirty="0">
              <a:cs typeface="B Nazanin" panose="00000400000000000000" pitchFamily="2" charset="-78"/>
            </a:endParaRP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- Operators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70" name="TextBox 56"/>
          <p:cNvSpPr txBox="1">
            <a:spLocks noChangeArrowheads="1"/>
          </p:cNvSpPr>
          <p:nvPr/>
        </p:nvSpPr>
        <p:spPr bwMode="auto">
          <a:xfrm>
            <a:off x="5844176" y="3493014"/>
            <a:ext cx="15747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- Evaluation</a:t>
            </a:r>
            <a:endParaRPr lang="fa-IR" sz="1800" dirty="0">
              <a:cs typeface="B Nazanin" panose="00000400000000000000" pitchFamily="2" charset="-78"/>
            </a:endParaRP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- Operators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25641" y="5998230"/>
            <a:ext cx="2672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: time / iteration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08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 form of the population based heuristic search algorithms</a:t>
            </a:r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2D59DF2-0444-448B-A345-2A8B23795D0D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n-US" sz="1200" smtClean="0"/>
          </a:p>
        </p:txBody>
      </p:sp>
      <p:sp>
        <p:nvSpPr>
          <p:cNvPr id="2" name="Oval 1"/>
          <p:cNvSpPr/>
          <p:nvPr/>
        </p:nvSpPr>
        <p:spPr>
          <a:xfrm>
            <a:off x="637768" y="1597184"/>
            <a:ext cx="1224136" cy="85923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195736" y="1698962"/>
            <a:ext cx="1357185" cy="68360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Settings</a:t>
            </a:r>
            <a:endParaRPr lang="en-US" dirty="0"/>
          </a:p>
        </p:txBody>
      </p:sp>
      <p:sp>
        <p:nvSpPr>
          <p:cNvPr id="72" name="Rounded Rectangle 71"/>
          <p:cNvSpPr/>
          <p:nvPr/>
        </p:nvSpPr>
        <p:spPr>
          <a:xfrm>
            <a:off x="3995936" y="1685000"/>
            <a:ext cx="1614698" cy="68360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Random initialization</a:t>
            </a:r>
            <a:endParaRPr lang="en-US" dirty="0"/>
          </a:p>
        </p:txBody>
      </p:sp>
      <p:sp>
        <p:nvSpPr>
          <p:cNvPr id="73" name="Rounded Rectangle 72"/>
          <p:cNvSpPr/>
          <p:nvPr/>
        </p:nvSpPr>
        <p:spPr>
          <a:xfrm>
            <a:off x="4133562" y="2636912"/>
            <a:ext cx="1357185" cy="68360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74" name="Rounded Rectangle 73"/>
          <p:cNvSpPr/>
          <p:nvPr/>
        </p:nvSpPr>
        <p:spPr>
          <a:xfrm>
            <a:off x="4133562" y="3717032"/>
            <a:ext cx="1357185" cy="68360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operators</a:t>
            </a:r>
            <a:endParaRPr lang="en-US" dirty="0"/>
          </a:p>
        </p:txBody>
      </p:sp>
      <p:sp>
        <p:nvSpPr>
          <p:cNvPr id="4" name="Flowchart: Decision 3"/>
          <p:cNvSpPr/>
          <p:nvPr/>
        </p:nvSpPr>
        <p:spPr>
          <a:xfrm>
            <a:off x="3771233" y="4653136"/>
            <a:ext cx="2096911" cy="720080"/>
          </a:xfrm>
          <a:prstGeom prst="flowChartDecis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End criteria?</a:t>
            </a:r>
            <a:endParaRPr lang="en-US" dirty="0"/>
          </a:p>
        </p:txBody>
      </p:sp>
      <p:cxnSp>
        <p:nvCxnSpPr>
          <p:cNvPr id="19" name="Straight Arrow Connector 18"/>
          <p:cNvCxnSpPr>
            <a:stCxn id="2" idx="6"/>
            <a:endCxn id="3" idx="1"/>
          </p:cNvCxnSpPr>
          <p:nvPr/>
        </p:nvCxnSpPr>
        <p:spPr>
          <a:xfrm>
            <a:off x="1861904" y="2026801"/>
            <a:ext cx="333832" cy="139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endCxn id="72" idx="1"/>
          </p:cNvCxnSpPr>
          <p:nvPr/>
        </p:nvCxnSpPr>
        <p:spPr>
          <a:xfrm>
            <a:off x="3511435" y="2012839"/>
            <a:ext cx="484501" cy="139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72" idx="2"/>
            <a:endCxn id="73" idx="0"/>
          </p:cNvCxnSpPr>
          <p:nvPr/>
        </p:nvCxnSpPr>
        <p:spPr>
          <a:xfrm>
            <a:off x="4803285" y="2368602"/>
            <a:ext cx="8870" cy="2683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4769098" y="3322477"/>
            <a:ext cx="0" cy="394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74" idx="2"/>
            <a:endCxn id="4" idx="0"/>
          </p:cNvCxnSpPr>
          <p:nvPr/>
        </p:nvCxnSpPr>
        <p:spPr>
          <a:xfrm>
            <a:off x="4812155" y="4400634"/>
            <a:ext cx="7534" cy="2525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4" idx="1"/>
          </p:cNvCxnSpPr>
          <p:nvPr/>
        </p:nvCxnSpPr>
        <p:spPr>
          <a:xfrm flipH="1">
            <a:off x="2843808" y="5013176"/>
            <a:ext cx="9274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2843808" y="2996952"/>
            <a:ext cx="0" cy="20162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endCxn id="73" idx="1"/>
          </p:cNvCxnSpPr>
          <p:nvPr/>
        </p:nvCxnSpPr>
        <p:spPr>
          <a:xfrm flipV="1">
            <a:off x="2843808" y="2978713"/>
            <a:ext cx="1289754" cy="182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1" name="Oval 90"/>
          <p:cNvSpPr/>
          <p:nvPr/>
        </p:nvSpPr>
        <p:spPr>
          <a:xfrm>
            <a:off x="4207620" y="5589240"/>
            <a:ext cx="1224136" cy="85923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Print best result</a:t>
            </a:r>
            <a:endParaRPr lang="en-US" dirty="0"/>
          </a:p>
        </p:txBody>
      </p:sp>
      <p:cxnSp>
        <p:nvCxnSpPr>
          <p:cNvPr id="92" name="Straight Arrow Connector 91"/>
          <p:cNvCxnSpPr/>
          <p:nvPr/>
        </p:nvCxnSpPr>
        <p:spPr>
          <a:xfrm>
            <a:off x="4812154" y="5362407"/>
            <a:ext cx="7534" cy="2525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744" name="TextBox 31743"/>
          <p:cNvSpPr txBox="1"/>
          <p:nvPr/>
        </p:nvSpPr>
        <p:spPr>
          <a:xfrm>
            <a:off x="3348364" y="465313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4007909" y="5301208"/>
            <a:ext cx="561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62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1"/>
                </a:solidFill>
                <a:latin typeface="Albertus Medium" pitchFamily="34" charset="0"/>
              </a:rPr>
              <a:t>Definitions</a:t>
            </a:r>
            <a:endParaRPr lang="fa-IR" b="1" i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71612"/>
            <a:ext cx="8786842" cy="4929222"/>
          </a:xfrm>
        </p:spPr>
        <p:txBody>
          <a:bodyPr/>
          <a:lstStyle/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lbertus Medium" pitchFamily="34" charset="0"/>
              </a:rPr>
              <a:t>Optimization:</a:t>
            </a:r>
          </a:p>
          <a:p>
            <a:pPr algn="l" rtl="0"/>
            <a:r>
              <a:rPr lang="en-US" sz="2400" dirty="0" smtClean="0">
                <a:solidFill>
                  <a:srgbClr val="002060"/>
                </a:solidFill>
              </a:rPr>
              <a:t>Webster dictionary</a:t>
            </a:r>
            <a:r>
              <a:rPr lang="en-US" sz="2400" dirty="0" smtClean="0"/>
              <a:t>, to optimize is to make as perfect, effective, or functional as possible. In engineering, optimization is a collection of methods and techniques to design and make use of engineering systems as perfectly as possible with respect to specific parameters.</a:t>
            </a:r>
          </a:p>
          <a:p>
            <a:pPr algn="l" rtl="0"/>
            <a:r>
              <a:rPr lang="en-US" sz="2400" dirty="0" smtClean="0"/>
              <a:t>Optimization requires the representation of the problem in a mathematical model where the decision variables are the parameters of the problem.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3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Exploration and Exploitation</a:t>
            </a:r>
            <a:endParaRPr lang="en-US" dirty="0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400" dirty="0" smtClean="0"/>
              <a:t>Convergence</a:t>
            </a:r>
          </a:p>
          <a:p>
            <a:pPr algn="l" rtl="0"/>
            <a:r>
              <a:rPr lang="en-US" sz="2400" dirty="0" smtClean="0"/>
              <a:t>Exploration / diversification</a:t>
            </a:r>
          </a:p>
          <a:p>
            <a:pPr marL="0" indent="0" algn="l" rtl="0">
              <a:buNone/>
            </a:pPr>
            <a:r>
              <a:rPr lang="en-US" sz="2400" dirty="0" smtClean="0"/>
              <a:t>generating </a:t>
            </a:r>
            <a:r>
              <a:rPr lang="en-US" sz="2400" dirty="0"/>
              <a:t>diverse solutions </a:t>
            </a:r>
            <a:endParaRPr lang="en-US" sz="2400" dirty="0" smtClean="0"/>
          </a:p>
          <a:p>
            <a:pPr algn="l" rtl="0"/>
            <a:r>
              <a:rPr lang="en-US" sz="2400" dirty="0" smtClean="0"/>
              <a:t>Exploitation / intensification</a:t>
            </a:r>
          </a:p>
          <a:p>
            <a:pPr marL="0" indent="0" algn="l" rtl="0">
              <a:buNone/>
            </a:pPr>
            <a:r>
              <a:rPr lang="en-US" sz="2400" dirty="0" smtClean="0"/>
              <a:t>attaining </a:t>
            </a:r>
            <a:r>
              <a:rPr lang="en-US" sz="2400" dirty="0"/>
              <a:t>more precise solution</a:t>
            </a:r>
            <a:endParaRPr lang="en-US" sz="2400" dirty="0" smtClean="0"/>
          </a:p>
          <a:p>
            <a:endParaRPr lang="en-US" sz="2400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53ADD9E-7FF4-4589-A050-D2AFC997A1CA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en-US" sz="1200" smtClean="0"/>
          </a:p>
        </p:txBody>
      </p:sp>
      <p:sp>
        <p:nvSpPr>
          <p:cNvPr id="5" name="Oval 4"/>
          <p:cNvSpPr/>
          <p:nvPr/>
        </p:nvSpPr>
        <p:spPr>
          <a:xfrm>
            <a:off x="467544" y="4306888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96144" y="5000625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420044" y="4611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53344" y="4840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458144" y="4840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458144" y="5145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077144" y="52974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48544" y="45354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53344" y="46878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53344" y="4459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924744" y="4840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19944" y="4764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48544" y="5221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305744" y="5221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77144" y="50688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305744" y="4992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01144" y="4306888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829744" y="4992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553644" y="4611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286944" y="4840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591744" y="4840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591744" y="5145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210744" y="52974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058344" y="4611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286944" y="46878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286944" y="4459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3058344" y="4840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753544" y="4764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2982144" y="5221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439344" y="5145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3210744" y="4992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3439344" y="49164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7477944" y="4306888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7831957" y="52578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8392344" y="4611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8316144" y="4611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8338369" y="4727575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8392344" y="48006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8239944" y="4764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8239944" y="47244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8316144" y="46497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8249469" y="467995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7" name="Oval 46"/>
          <p:cNvSpPr/>
          <p:nvPr/>
        </p:nvSpPr>
        <p:spPr>
          <a:xfrm flipV="1">
            <a:off x="8392344" y="5259388"/>
            <a:ext cx="46038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8289157" y="47498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8392344" y="4764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8239944" y="48006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8392344" y="46878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55" name="Straight Arrow Connector 54"/>
          <p:cNvCxnSpPr>
            <a:stCxn id="5" idx="6"/>
            <a:endCxn id="21" idx="2"/>
          </p:cNvCxnSpPr>
          <p:nvPr/>
        </p:nvCxnSpPr>
        <p:spPr>
          <a:xfrm>
            <a:off x="1762944" y="4916488"/>
            <a:ext cx="838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3896544" y="4916488"/>
            <a:ext cx="3841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6944544" y="4916488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3847" name="TextBox 66"/>
          <p:cNvSpPr txBox="1">
            <a:spLocks noChangeArrowheads="1"/>
          </p:cNvSpPr>
          <p:nvPr/>
        </p:nvSpPr>
        <p:spPr bwMode="auto">
          <a:xfrm>
            <a:off x="848544" y="3925888"/>
            <a:ext cx="612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t=1</a:t>
            </a:r>
          </a:p>
        </p:txBody>
      </p:sp>
      <p:sp>
        <p:nvSpPr>
          <p:cNvPr id="33848" name="TextBox 67"/>
          <p:cNvSpPr txBox="1">
            <a:spLocks noChangeArrowheads="1"/>
          </p:cNvSpPr>
          <p:nvPr/>
        </p:nvSpPr>
        <p:spPr bwMode="auto">
          <a:xfrm>
            <a:off x="2945632" y="3937000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t=2</a:t>
            </a:r>
          </a:p>
        </p:txBody>
      </p:sp>
      <p:sp>
        <p:nvSpPr>
          <p:cNvPr id="33849" name="TextBox 68"/>
          <p:cNvSpPr txBox="1">
            <a:spLocks noChangeArrowheads="1"/>
          </p:cNvSpPr>
          <p:nvPr/>
        </p:nvSpPr>
        <p:spPr bwMode="auto">
          <a:xfrm>
            <a:off x="7822432" y="38481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t=T</a:t>
            </a:r>
          </a:p>
        </p:txBody>
      </p:sp>
      <p:sp>
        <p:nvSpPr>
          <p:cNvPr id="62" name="Oval 61"/>
          <p:cNvSpPr/>
          <p:nvPr/>
        </p:nvSpPr>
        <p:spPr>
          <a:xfrm>
            <a:off x="4506144" y="4916488"/>
            <a:ext cx="7620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4734744" y="4916488"/>
            <a:ext cx="7620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4963344" y="4916488"/>
            <a:ext cx="76200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649144" y="4306888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6003157" y="51054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6601644" y="4611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487344" y="46116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509569" y="4727575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6563544" y="4840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6411144" y="4764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6411144" y="46878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6487344" y="46497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6420669" y="467995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4" name="Oval 93"/>
          <p:cNvSpPr/>
          <p:nvPr/>
        </p:nvSpPr>
        <p:spPr>
          <a:xfrm flipV="1">
            <a:off x="6487344" y="5181600"/>
            <a:ext cx="46038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5953944" y="45354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460357" y="47498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6563544" y="47640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6411144" y="4840288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6715944" y="47244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3869" name="TextBox 68"/>
          <p:cNvSpPr txBox="1">
            <a:spLocks noChangeArrowheads="1"/>
          </p:cNvSpPr>
          <p:nvPr/>
        </p:nvSpPr>
        <p:spPr bwMode="auto">
          <a:xfrm>
            <a:off x="5993632" y="3848100"/>
            <a:ext cx="8429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t=T-1</a:t>
            </a:r>
          </a:p>
        </p:txBody>
      </p:sp>
      <p:cxnSp>
        <p:nvCxnSpPr>
          <p:cNvPr id="106" name="Straight Arrow Connector 105"/>
          <p:cNvCxnSpPr/>
          <p:nvPr/>
        </p:nvCxnSpPr>
        <p:spPr>
          <a:xfrm>
            <a:off x="5115744" y="4953000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9" name="Oval 108"/>
          <p:cNvSpPr/>
          <p:nvPr/>
        </p:nvSpPr>
        <p:spPr>
          <a:xfrm>
            <a:off x="7858944" y="4800600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86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/>
              <a:t>Exploration </a:t>
            </a:r>
            <a:r>
              <a:rPr lang="en-US" dirty="0" smtClean="0"/>
              <a:t>and Exploitation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During iterations: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31</a:t>
            </a:fld>
            <a:endParaRPr lang="fa-IR"/>
          </a:p>
        </p:txBody>
      </p: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1331640" y="2348880"/>
            <a:ext cx="6552728" cy="3715494"/>
            <a:chOff x="1447800" y="3429000"/>
            <a:chExt cx="4953000" cy="2419350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7800" y="3429000"/>
              <a:ext cx="4953000" cy="2419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4419600" y="3581400"/>
              <a:ext cx="13516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exploitation</a:t>
              </a:r>
            </a:p>
          </p:txBody>
        </p:sp>
        <p:sp>
          <p:nvSpPr>
            <p:cNvPr id="8" name="Rectangle 20"/>
            <p:cNvSpPr>
              <a:spLocks noChangeArrowheads="1"/>
            </p:cNvSpPr>
            <p:nvPr/>
          </p:nvSpPr>
          <p:spPr bwMode="auto">
            <a:xfrm>
              <a:off x="1828800" y="3505200"/>
              <a:ext cx="13131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exploration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478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04800"/>
            <a:ext cx="7770813" cy="1141413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/>
              <a:t>Why New Algorithms?</a:t>
            </a:r>
            <a:endParaRPr lang="en-GB" dirty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42910" y="1752600"/>
            <a:ext cx="8301065" cy="4341813"/>
          </a:xfrm>
          <a:ln/>
        </p:spPr>
        <p:txBody>
          <a:bodyPr/>
          <a:lstStyle/>
          <a:p>
            <a:pPr algn="l" rtl="0"/>
            <a:r>
              <a:rPr lang="en-US" dirty="0" smtClean="0"/>
              <a:t>Based on no free lunch Theorem:</a:t>
            </a:r>
          </a:p>
          <a:p>
            <a:pPr algn="l" rtl="0"/>
            <a:endParaRPr lang="en-US" sz="2000" dirty="0" smtClean="0"/>
          </a:p>
          <a:p>
            <a:pPr algn="ctr" rtl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there is no specific algorithm to achieve the best solution for all optimization problems. Some algorithms find a better solution for some particular problems than others. </a:t>
            </a:r>
          </a:p>
          <a:p>
            <a:pPr algn="ctr" rtl="0">
              <a:buNone/>
            </a:pPr>
            <a:endParaRPr lang="en-US" sz="2400" dirty="0" smtClean="0">
              <a:solidFill>
                <a:srgbClr val="7030A0"/>
              </a:solidFill>
            </a:endParaRPr>
          </a:p>
          <a:p>
            <a:pPr algn="ctr" rtl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Hence, producing new heuristic optimization algorithms is an open problem.</a:t>
            </a:r>
          </a:p>
          <a:p>
            <a:pPr algn="l" rtl="0"/>
            <a:endParaRPr lang="en-US" sz="2000" dirty="0" smtClean="0"/>
          </a:p>
          <a:p>
            <a:pPr algn="l" rtl="0">
              <a:buFont typeface="Monotype Sorts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07150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485690"/>
            <a:ext cx="8186766" cy="1752600"/>
          </a:xfrm>
        </p:spPr>
        <p:txBody>
          <a:bodyPr/>
          <a:lstStyle/>
          <a:p>
            <a:pPr algn="ctr"/>
            <a:endParaRPr lang="en-US" sz="96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14282" y="2357430"/>
            <a:ext cx="8686800" cy="273847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                                                           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14282" y="2690336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3200" dirty="0" smtClean="0"/>
              <a:t>          </a:t>
            </a:r>
          </a:p>
          <a:p>
            <a:pPr algn="r"/>
            <a:r>
              <a:rPr lang="fa-IR" sz="3200" dirty="0" smtClean="0"/>
              <a:t>               </a:t>
            </a:r>
            <a:endParaRPr lang="fa-IR" sz="2800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900608" y="429159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GSA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.C.M.E. Explosive" pitchFamily="34" charset="0"/>
              </a:rPr>
              <a:t>Gravitational search algorithm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.C.M.E. Explosiv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31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Law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of Gravity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CFF05-A9A8-4739-B665-4F24BA5EA1B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457200" y="1752600"/>
            <a:ext cx="8486775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dirty="0" smtClean="0"/>
              <a:t>The gravitation is the tendency of masses to accelerate toward each other.</a:t>
            </a:r>
          </a:p>
          <a:p>
            <a: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400" dirty="0" smtClean="0"/>
              <a:t>In the Newton law of gravity, each particle attracts every other particle with a 'gravitational force’. </a:t>
            </a:r>
          </a:p>
          <a:p>
            <a: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dirty="0" smtClean="0"/>
              <a:t>The gravitational force between two particle is directly proportional to the product of their masses and inversely proportional to the square of the distance between them 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Law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of Gravity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CFF05-A9A8-4739-B665-4F24BA5EA1B7}" type="slidenum">
              <a:rPr lang="en-US" smtClean="0"/>
              <a:pPr/>
              <a:t>35</a:t>
            </a:fld>
            <a:endParaRPr lang="en-US" dirty="0"/>
          </a:p>
        </p:txBody>
      </p:sp>
      <p:cxnSp>
        <p:nvCxnSpPr>
          <p:cNvPr id="20" name="Straight Connector 19"/>
          <p:cNvCxnSpPr>
            <a:stCxn id="6" idx="6"/>
          </p:cNvCxnSpPr>
          <p:nvPr/>
        </p:nvCxnSpPr>
        <p:spPr>
          <a:xfrm>
            <a:off x="1295400" y="2195502"/>
            <a:ext cx="1447800" cy="5715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32"/>
          <p:cNvGrpSpPr/>
          <p:nvPr/>
        </p:nvGrpSpPr>
        <p:grpSpPr>
          <a:xfrm>
            <a:off x="762000" y="1928802"/>
            <a:ext cx="2667000" cy="1452573"/>
            <a:chOff x="3200400" y="1090602"/>
            <a:chExt cx="2667000" cy="1452573"/>
          </a:xfrm>
        </p:grpSpPr>
        <p:grpSp>
          <p:nvGrpSpPr>
            <p:cNvPr id="4" name="Group 30"/>
            <p:cNvGrpSpPr/>
            <p:nvPr/>
          </p:nvGrpSpPr>
          <p:grpSpPr>
            <a:xfrm>
              <a:off x="3200400" y="1090602"/>
              <a:ext cx="2667000" cy="1271598"/>
              <a:chOff x="3886200" y="2462202"/>
              <a:chExt cx="2667000" cy="1271598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5029200" y="2743200"/>
                <a:ext cx="3097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R</a:t>
                </a:r>
                <a:endParaRPr lang="en-US" dirty="0"/>
              </a:p>
            </p:txBody>
          </p:sp>
          <p:grpSp>
            <p:nvGrpSpPr>
              <p:cNvPr id="8" name="Group 29"/>
              <p:cNvGrpSpPr/>
              <p:nvPr/>
            </p:nvGrpSpPr>
            <p:grpSpPr>
              <a:xfrm>
                <a:off x="3886200" y="2462202"/>
                <a:ext cx="2667000" cy="1271598"/>
                <a:chOff x="3886200" y="2462202"/>
                <a:chExt cx="2667000" cy="1271598"/>
              </a:xfrm>
            </p:grpSpPr>
            <p:grpSp>
              <p:nvGrpSpPr>
                <p:cNvPr id="10" name="Group 13"/>
                <p:cNvGrpSpPr/>
                <p:nvPr/>
              </p:nvGrpSpPr>
              <p:grpSpPr>
                <a:xfrm>
                  <a:off x="3886200" y="2462202"/>
                  <a:ext cx="2667000" cy="1271598"/>
                  <a:chOff x="1524000" y="1547802"/>
                  <a:chExt cx="2667000" cy="1271598"/>
                </a:xfrm>
              </p:grpSpPr>
              <p:grpSp>
                <p:nvGrpSpPr>
                  <p:cNvPr id="12" name="Group 12"/>
                  <p:cNvGrpSpPr/>
                  <p:nvPr/>
                </p:nvGrpSpPr>
                <p:grpSpPr>
                  <a:xfrm>
                    <a:off x="1524000" y="1547802"/>
                    <a:ext cx="1066800" cy="533400"/>
                    <a:chOff x="1524000" y="1547802"/>
                    <a:chExt cx="1066800" cy="533400"/>
                  </a:xfrm>
                </p:grpSpPr>
                <p:sp>
                  <p:nvSpPr>
                    <p:cNvPr id="6" name="Oval 5"/>
                    <p:cNvSpPr/>
                    <p:nvPr/>
                  </p:nvSpPr>
                  <p:spPr>
                    <a:xfrm>
                      <a:off x="1524000" y="1547802"/>
                      <a:ext cx="533400" cy="53340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  <p:cxnSp>
                  <p:nvCxnSpPr>
                    <p:cNvPr id="9" name="Straight Arrow Connector 8"/>
                    <p:cNvCxnSpPr>
                      <a:stCxn id="6" idx="6"/>
                    </p:cNvCxnSpPr>
                    <p:nvPr/>
                  </p:nvCxnSpPr>
                  <p:spPr>
                    <a:xfrm>
                      <a:off x="2057400" y="1814502"/>
                      <a:ext cx="533400" cy="190500"/>
                    </a:xfrm>
                    <a:prstGeom prst="straightConnector1">
                      <a:avLst/>
                    </a:prstGeom>
                    <a:ln>
                      <a:tailEnd type="arrow"/>
                    </a:ln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3" name="Group 11"/>
                  <p:cNvGrpSpPr/>
                  <p:nvPr/>
                </p:nvGrpSpPr>
                <p:grpSpPr>
                  <a:xfrm>
                    <a:off x="3124200" y="2209799"/>
                    <a:ext cx="1066800" cy="609601"/>
                    <a:chOff x="3124200" y="2209799"/>
                    <a:chExt cx="1066800" cy="609601"/>
                  </a:xfrm>
                </p:grpSpPr>
                <p:sp>
                  <p:nvSpPr>
                    <p:cNvPr id="7" name="Oval 6"/>
                    <p:cNvSpPr/>
                    <p:nvPr/>
                  </p:nvSpPr>
                  <p:spPr>
                    <a:xfrm>
                      <a:off x="3581400" y="2209800"/>
                      <a:ext cx="609600" cy="60960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  <p:cxnSp>
                  <p:nvCxnSpPr>
                    <p:cNvPr id="11" name="Straight Arrow Connector 10"/>
                    <p:cNvCxnSpPr/>
                    <p:nvPr/>
                  </p:nvCxnSpPr>
                  <p:spPr>
                    <a:xfrm rot="10800000">
                      <a:off x="3124200" y="2209799"/>
                      <a:ext cx="457200" cy="228600"/>
                    </a:xfrm>
                    <a:prstGeom prst="straightConnector1">
                      <a:avLst/>
                    </a:prstGeom>
                    <a:ln>
                      <a:tailEnd type="arrow"/>
                    </a:ln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28" name="TextBox 27"/>
                <p:cNvSpPr txBox="1"/>
                <p:nvPr/>
              </p:nvSpPr>
              <p:spPr>
                <a:xfrm>
                  <a:off x="3886200" y="2521498"/>
                  <a:ext cx="49885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M1</a:t>
                  </a:r>
                  <a:endParaRPr lang="en-US" dirty="0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5978145" y="3212068"/>
                  <a:ext cx="49885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M2</a:t>
                  </a:r>
                  <a:endParaRPr lang="en-US" dirty="0"/>
                </a:p>
              </p:txBody>
            </p:sp>
          </p:grpSp>
        </p:grpSp>
        <p:pic>
          <p:nvPicPr>
            <p:cNvPr id="215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00400" y="1981200"/>
              <a:ext cx="1143000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9" name="Rectangle 48"/>
          <p:cNvSpPr/>
          <p:nvPr/>
        </p:nvSpPr>
        <p:spPr>
          <a:xfrm>
            <a:off x="3357554" y="1643050"/>
            <a:ext cx="948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Newton</a:t>
            </a:r>
            <a:endParaRPr lang="en-US" b="1" i="1" dirty="0"/>
          </a:p>
        </p:txBody>
      </p:sp>
      <p:sp>
        <p:nvSpPr>
          <p:cNvPr id="50" name="Rectangle 49"/>
          <p:cNvSpPr/>
          <p:nvPr/>
        </p:nvSpPr>
        <p:spPr>
          <a:xfrm>
            <a:off x="285720" y="3500438"/>
            <a:ext cx="5029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magnitude of the gravitational force, </a:t>
            </a:r>
          </a:p>
          <a:p>
            <a:pPr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gravitational constant,</a:t>
            </a:r>
          </a:p>
          <a:p>
            <a:pPr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the mass of the first and second particles</a:t>
            </a:r>
          </a:p>
          <a:p>
            <a:pPr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the distance between the two particles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285720" y="5143512"/>
          <a:ext cx="2829277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" name="Equation" r:id="rId4" imgW="1054100" imgH="342900" progId="Equation.3">
                  <p:embed/>
                </p:oleObj>
              </mc:Choice>
              <mc:Fallback>
                <p:oleObj name="Equation" r:id="rId4" imgW="1054100" imgH="3429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5143512"/>
                        <a:ext cx="2829277" cy="9286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3357554" y="5500702"/>
          <a:ext cx="571504" cy="324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1" name="Equation" r:id="rId6" imgW="355292" imgH="203024" progId="Equation.3">
                  <p:embed/>
                </p:oleObj>
              </mc:Choice>
              <mc:Fallback>
                <p:oleObj name="Equation" r:id="rId6" imgW="355292" imgH="203024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5500702"/>
                        <a:ext cx="571504" cy="3243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428596" y="5000636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Gravitational constant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5934670"/>
            <a:ext cx="8786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/>
              <a:t>"gravitational constant" depends on the actual age of the universe.</a:t>
            </a:r>
          </a:p>
          <a:p>
            <a:pPr algn="l" rtl="0"/>
            <a:r>
              <a:rPr lang="en-US" dirty="0" smtClean="0"/>
              <a:t> </a:t>
            </a:r>
            <a:r>
              <a:rPr lang="en-US" b="1" i="1" dirty="0" smtClean="0"/>
              <a:t>G(t</a:t>
            </a:r>
            <a:r>
              <a:rPr lang="en-US" b="1" i="1" baseline="-25000" dirty="0" smtClean="0"/>
              <a:t>0</a:t>
            </a:r>
            <a:r>
              <a:rPr lang="en-US" b="1" i="1" dirty="0" smtClean="0"/>
              <a:t>)</a:t>
            </a:r>
            <a:r>
              <a:rPr lang="en-US" dirty="0" smtClean="0"/>
              <a:t> is the value of the gravitational constant at the first cosmic quantum-interval of time </a:t>
            </a:r>
            <a:r>
              <a:rPr lang="en-US" b="1" i="1" dirty="0" smtClean="0"/>
              <a:t>t</a:t>
            </a:r>
            <a:r>
              <a:rPr lang="en-US" b="1" i="1" baseline="-25000" dirty="0" smtClean="0"/>
              <a:t>0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14920" y="1471618"/>
            <a:ext cx="35528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Newton’s Second law on motion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CFF05-A9A8-4739-B665-4F24BA5EA1B7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457200" y="1752600"/>
            <a:ext cx="8486775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dirty="0" smtClean="0"/>
              <a:t>Newton’s second law says that when a force (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dirty="0"/>
              <a:t> </a:t>
            </a:r>
            <a:r>
              <a:rPr lang="en-US" sz="2400" dirty="0" smtClean="0"/>
              <a:t>) is applied to a particle, its acceleration (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 )</a:t>
            </a:r>
            <a:r>
              <a:rPr lang="en-US" sz="2400" dirty="0" smtClean="0"/>
              <a:t> depends only on the force and its mass.</a:t>
            </a:r>
          </a:p>
          <a:p>
            <a: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325524"/>
              </p:ext>
            </p:extLst>
          </p:nvPr>
        </p:nvGraphicFramePr>
        <p:xfrm>
          <a:off x="2500297" y="3500438"/>
          <a:ext cx="2308307" cy="187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9" name="Equation" r:id="rId3" imgW="406224" imgH="330057" progId="Equation.3">
                  <p:embed/>
                </p:oleObj>
              </mc:Choice>
              <mc:Fallback>
                <p:oleObj name="Equation" r:id="rId3" imgW="406224" imgH="330057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297" y="3500438"/>
                        <a:ext cx="2308307" cy="187277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409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Mass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buNone/>
            </a:pPr>
            <a:r>
              <a:rPr lang="fa-IR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algn="just" rtl="1">
              <a:buNone/>
            </a:pPr>
            <a:endParaRPr lang="fa-IR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dirty="0" smtClean="0">
              <a:latin typeface="Arial" pitchFamily="34" charset="0"/>
              <a:cs typeface="B Nazanin" pitchFamily="2" charset="-78"/>
            </a:endParaRPr>
          </a:p>
          <a:p>
            <a:pPr algn="just" rtl="0">
              <a:buNone/>
            </a:pPr>
            <a:endParaRPr lang="en-US" sz="2800" dirty="0" smtClean="0">
              <a:latin typeface="Arial" pitchFamily="34" charset="0"/>
              <a:cs typeface="B Nazanin" pitchFamily="2" charset="-78"/>
            </a:endParaRPr>
          </a:p>
          <a:p>
            <a:pPr algn="just" rtl="0">
              <a:buNone/>
            </a:pPr>
            <a:r>
              <a:rPr lang="en-US" sz="2800" dirty="0" err="1" smtClean="0">
                <a:latin typeface="Arial" pitchFamily="34" charset="0"/>
                <a:cs typeface="B Nazanin" pitchFamily="2" charset="-78"/>
              </a:rPr>
              <a:t>Maj</a:t>
            </a:r>
            <a:r>
              <a:rPr lang="fa-IR" sz="2800" dirty="0" smtClean="0">
                <a:latin typeface="Arial" pitchFamily="34" charset="0"/>
                <a:cs typeface="B Nazanin" pitchFamily="2" charset="-78"/>
              </a:rPr>
              <a:t> </a:t>
            </a:r>
            <a:r>
              <a:rPr lang="en-US" sz="2800" dirty="0" smtClean="0">
                <a:latin typeface="Arial" pitchFamily="34" charset="0"/>
                <a:cs typeface="B Nazanin" pitchFamily="2" charset="-78"/>
              </a:rPr>
              <a:t>:</a:t>
            </a:r>
            <a:r>
              <a:rPr lang="fa-IR" sz="2800" dirty="0" smtClean="0">
                <a:latin typeface="Arial" pitchFamily="34" charset="0"/>
                <a:cs typeface="B Nazanin" pitchFamily="2" charset="-78"/>
              </a:rPr>
              <a:t> </a:t>
            </a:r>
            <a:r>
              <a:rPr lang="en-US" sz="2800" dirty="0" smtClean="0">
                <a:latin typeface="Arial" pitchFamily="34" charset="0"/>
                <a:cs typeface="B Nazanin" pitchFamily="2" charset="-78"/>
              </a:rPr>
              <a:t>active gravitational mass of object j</a:t>
            </a:r>
            <a:r>
              <a:rPr lang="fa-IR" sz="2800" dirty="0" smtClean="0">
                <a:latin typeface="Arial" pitchFamily="34" charset="0"/>
                <a:cs typeface="B Nazanin" pitchFamily="2" charset="-78"/>
              </a:rPr>
              <a:t>   </a:t>
            </a:r>
            <a:endParaRPr lang="en-US" sz="2800" dirty="0" smtClean="0">
              <a:latin typeface="Arial" pitchFamily="34" charset="0"/>
              <a:cs typeface="B Nazanin" pitchFamily="2" charset="-78"/>
            </a:endParaRPr>
          </a:p>
          <a:p>
            <a:pPr algn="just" rtl="0">
              <a:buNone/>
            </a:pPr>
            <a:r>
              <a:rPr lang="en-US" sz="2800" dirty="0" err="1" smtClean="0">
                <a:latin typeface="Arial" pitchFamily="34" charset="0"/>
                <a:cs typeface="B Nazanin" pitchFamily="2" charset="-78"/>
              </a:rPr>
              <a:t>Mpi</a:t>
            </a:r>
            <a:r>
              <a:rPr lang="fa-IR" sz="2800" dirty="0" smtClean="0">
                <a:latin typeface="Arial" pitchFamily="34" charset="0"/>
                <a:cs typeface="B Nazanin" pitchFamily="2" charset="-78"/>
              </a:rPr>
              <a:t> </a:t>
            </a:r>
            <a:r>
              <a:rPr lang="en-US" dirty="0" smtClean="0">
                <a:latin typeface="Arial" pitchFamily="34" charset="0"/>
                <a:cs typeface="B Nazanin" pitchFamily="2" charset="-78"/>
              </a:rPr>
              <a:t>:</a:t>
            </a:r>
            <a:r>
              <a:rPr lang="fa-IR" dirty="0" smtClean="0">
                <a:latin typeface="Arial" pitchFamily="34" charset="0"/>
                <a:cs typeface="B Nazanin" pitchFamily="2" charset="-78"/>
              </a:rPr>
              <a:t> </a:t>
            </a:r>
            <a:r>
              <a:rPr lang="en-US" dirty="0" smtClean="0">
                <a:latin typeface="Arial" pitchFamily="34" charset="0"/>
                <a:cs typeface="B Nazanin" pitchFamily="2" charset="-78"/>
              </a:rPr>
              <a:t>passive </a:t>
            </a:r>
            <a:r>
              <a:rPr lang="en-US" dirty="0">
                <a:latin typeface="Arial" pitchFamily="34" charset="0"/>
                <a:cs typeface="B Nazanin" pitchFamily="2" charset="-78"/>
              </a:rPr>
              <a:t>gravitational mass of object </a:t>
            </a:r>
            <a:r>
              <a:rPr lang="en-US" dirty="0" err="1">
                <a:latin typeface="Arial" pitchFamily="34" charset="0"/>
                <a:cs typeface="B Nazanin" pitchFamily="2" charset="-78"/>
              </a:rPr>
              <a:t>i</a:t>
            </a:r>
            <a:r>
              <a:rPr lang="fa-IR" dirty="0" smtClean="0">
                <a:latin typeface="Arial" pitchFamily="34" charset="0"/>
                <a:cs typeface="B Nazanin" pitchFamily="2" charset="-78"/>
              </a:rPr>
              <a:t>   </a:t>
            </a:r>
            <a:endParaRPr lang="en-US" dirty="0">
              <a:latin typeface="Arial" pitchFamily="34" charset="0"/>
              <a:cs typeface="B Nazanin" pitchFamily="2" charset="-78"/>
            </a:endParaRPr>
          </a:p>
          <a:p>
            <a:pPr algn="just" rtl="0">
              <a:buNone/>
            </a:pPr>
            <a:r>
              <a:rPr lang="en-US" dirty="0" err="1" smtClean="0">
                <a:latin typeface="Arial" pitchFamily="34" charset="0"/>
                <a:cs typeface="B Nazanin" pitchFamily="2" charset="-78"/>
              </a:rPr>
              <a:t>Mii</a:t>
            </a:r>
            <a:r>
              <a:rPr lang="en-US" dirty="0" smtClean="0">
                <a:latin typeface="Arial" pitchFamily="34" charset="0"/>
                <a:cs typeface="B Nazanin" pitchFamily="2" charset="-78"/>
              </a:rPr>
              <a:t> :</a:t>
            </a:r>
            <a:r>
              <a:rPr lang="fa-IR" dirty="0" smtClean="0">
                <a:latin typeface="Arial" pitchFamily="34" charset="0"/>
                <a:cs typeface="B Nazanin" pitchFamily="2" charset="-78"/>
              </a:rPr>
              <a:t> </a:t>
            </a:r>
            <a:r>
              <a:rPr lang="en-US" dirty="0" smtClean="0">
                <a:latin typeface="Arial" pitchFamily="34" charset="0"/>
                <a:cs typeface="B Nazanin" pitchFamily="2" charset="-78"/>
              </a:rPr>
              <a:t>inertia mass </a:t>
            </a:r>
            <a:r>
              <a:rPr lang="en-US" dirty="0">
                <a:latin typeface="Arial" pitchFamily="34" charset="0"/>
                <a:cs typeface="B Nazanin" pitchFamily="2" charset="-78"/>
              </a:rPr>
              <a:t>of object </a:t>
            </a:r>
            <a:r>
              <a:rPr lang="en-US" dirty="0" err="1" smtClean="0">
                <a:latin typeface="Arial" pitchFamily="34" charset="0"/>
                <a:cs typeface="B Nazanin" pitchFamily="2" charset="-78"/>
              </a:rPr>
              <a:t>i</a:t>
            </a:r>
            <a:r>
              <a:rPr lang="fa-IR" dirty="0" smtClean="0">
                <a:latin typeface="Arial" pitchFamily="34" charset="0"/>
                <a:cs typeface="B Nazanin" pitchFamily="2" charset="-78"/>
              </a:rPr>
              <a:t>   </a:t>
            </a:r>
            <a:endParaRPr lang="en-US" dirty="0">
              <a:latin typeface="Arial" pitchFamily="34" charset="0"/>
              <a:cs typeface="B Nazanin" pitchFamily="2" charset="-78"/>
            </a:endParaRPr>
          </a:p>
          <a:p>
            <a:pPr algn="just" rtl="0">
              <a:buNone/>
            </a:pPr>
            <a:endParaRPr lang="fa-IR" sz="280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37</a:t>
            </a:fld>
            <a:endParaRPr 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319299"/>
              </p:ext>
            </p:extLst>
          </p:nvPr>
        </p:nvGraphicFramePr>
        <p:xfrm>
          <a:off x="1374810" y="1551769"/>
          <a:ext cx="2071702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22" name="Equation" r:id="rId3" imgW="1117440" imgH="419040" progId="Equation.3">
                  <p:embed/>
                </p:oleObj>
              </mc:Choice>
              <mc:Fallback>
                <p:oleObj name="Equation" r:id="rId3" imgW="11174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4810" y="1551769"/>
                        <a:ext cx="2071702" cy="10001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094312"/>
              </p:ext>
            </p:extLst>
          </p:nvPr>
        </p:nvGraphicFramePr>
        <p:xfrm>
          <a:off x="1408383" y="2523309"/>
          <a:ext cx="1500198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23" name="Equation" r:id="rId5" imgW="558720" imgH="457200" progId="Equation.3">
                  <p:embed/>
                </p:oleObj>
              </mc:Choice>
              <mc:Fallback>
                <p:oleObj name="Equation" r:id="rId5" imgW="5587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8383" y="2523309"/>
                        <a:ext cx="1500198" cy="11430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al 3"/>
          <p:cNvSpPr/>
          <p:nvPr/>
        </p:nvSpPr>
        <p:spPr>
          <a:xfrm>
            <a:off x="6588224" y="1739373"/>
            <a:ext cx="720080" cy="566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84115" y="2775443"/>
            <a:ext cx="455197" cy="3658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118429" y="2194568"/>
            <a:ext cx="579934" cy="4065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36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8"/>
            <a:ext cx="8229600" cy="1143000"/>
          </a:xfrm>
        </p:spPr>
        <p:txBody>
          <a:bodyPr/>
          <a:lstStyle/>
          <a:p>
            <a:pPr marL="273050" indent="-273050" rtl="0">
              <a:spcBef>
                <a:spcPct val="200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gravitational law and Newton’s second law of motion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CFF05-A9A8-4739-B665-4F24BA5EA1B7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500034" y="1752600"/>
            <a:ext cx="4071967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US" sz="2400" dirty="0" smtClean="0"/>
          </a:p>
          <a:p>
            <a: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1j</a:t>
            </a:r>
            <a:r>
              <a:rPr lang="en-US" sz="2400" dirty="0" smtClean="0"/>
              <a:t> is the force that acts on </a:t>
            </a:r>
            <a:r>
              <a:rPr lang="en-US" sz="2400" b="1" dirty="0" smtClean="0"/>
              <a:t>M</a:t>
            </a:r>
            <a:r>
              <a:rPr lang="en-US" sz="2400" b="1" baseline="-25000" dirty="0" smtClean="0"/>
              <a:t>1</a:t>
            </a:r>
            <a:r>
              <a:rPr lang="en-US" sz="2400" dirty="0" smtClean="0"/>
              <a:t> from </a:t>
            </a:r>
            <a:r>
              <a:rPr lang="en-US" sz="2400" b="1" dirty="0" err="1" smtClean="0"/>
              <a:t>M</a:t>
            </a:r>
            <a:r>
              <a:rPr lang="en-US" sz="2400" b="1" baseline="-25000" dirty="0" err="1" smtClean="0"/>
              <a:t>j</a:t>
            </a:r>
            <a:r>
              <a:rPr lang="en-US" sz="2400" b="1" dirty="0" smtClean="0"/>
              <a:t> .</a:t>
            </a:r>
          </a:p>
          <a:p>
            <a: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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b="1" dirty="0" smtClean="0"/>
              <a:t>F</a:t>
            </a:r>
            <a:r>
              <a:rPr lang="en-US" sz="2400" b="1" baseline="-25000" dirty="0" smtClean="0"/>
              <a:t>1</a:t>
            </a:r>
            <a:r>
              <a:rPr lang="en-US" sz="2400" b="1" dirty="0" smtClean="0"/>
              <a:t> </a:t>
            </a:r>
            <a:r>
              <a:rPr lang="en-US" sz="2400" dirty="0" smtClean="0"/>
              <a:t>is the overall force that acts on </a:t>
            </a:r>
            <a:r>
              <a:rPr lang="en-US" sz="2400" b="1" dirty="0" smtClean="0"/>
              <a:t>M</a:t>
            </a:r>
            <a:r>
              <a:rPr lang="en-US" sz="2400" b="1" baseline="-25000" dirty="0" smtClean="0"/>
              <a:t>1</a:t>
            </a:r>
            <a:r>
              <a:rPr lang="en-US" sz="2400" dirty="0" smtClean="0"/>
              <a:t> and causes the acceleration vector </a:t>
            </a:r>
            <a:r>
              <a:rPr lang="en-US" sz="2400" b="1" dirty="0" smtClean="0"/>
              <a:t>a</a:t>
            </a:r>
            <a:r>
              <a:rPr lang="en-US" sz="2400" b="1" baseline="-25000" dirty="0" smtClean="0"/>
              <a:t>1</a:t>
            </a:r>
            <a:r>
              <a:rPr lang="en-US" sz="2400" dirty="0" smtClean="0"/>
              <a:t> .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409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875" y="1581159"/>
            <a:ext cx="40481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4283968" y="4615579"/>
            <a:ext cx="4783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/>
              <a:t>Every object accelerates toward the resultant force that act on it from the other objects.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16632"/>
            <a:ext cx="7770813" cy="1141413"/>
          </a:xfrm>
          <a:ln/>
        </p:spPr>
        <p:txBody>
          <a:bodyPr/>
          <a:lstStyle/>
          <a:p>
            <a:pPr rt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/>
              <a:t>The Metaphor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5786" y="1500174"/>
            <a:ext cx="8158189" cy="4929222"/>
          </a:xfrm>
          <a:ln/>
        </p:spPr>
        <p:txBody>
          <a:bodyPr/>
          <a:lstStyle/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/>
              <a:t>The metaphor that lays behind </a:t>
            </a:r>
            <a:r>
              <a:rPr lang="en-GB" sz="2400" dirty="0" smtClean="0"/>
              <a:t>GSA </a:t>
            </a:r>
            <a:r>
              <a:rPr lang="en-GB" sz="2400" dirty="0"/>
              <a:t>is the </a:t>
            </a:r>
            <a:r>
              <a:rPr lang="en-GB" sz="2400" dirty="0" smtClean="0">
                <a:solidFill>
                  <a:srgbClr val="C00000"/>
                </a:solidFill>
              </a:rPr>
              <a:t>Gravity</a:t>
            </a:r>
            <a:r>
              <a:rPr lang="en-GB" sz="2400" dirty="0" smtClean="0"/>
              <a:t>. </a:t>
            </a:r>
          </a:p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dirty="0" smtClean="0"/>
              <a:t>In GSA, agents are considered as objects and their performance is measured by their masses.</a:t>
            </a:r>
          </a:p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dirty="0" smtClean="0"/>
              <a:t>All these objects attract each other by the gravity force, and this force causes a global movement of all objects towards the objects with heavier masses.</a:t>
            </a:r>
          </a:p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dirty="0" smtClean="0"/>
              <a:t>Objects cooperate using a direct form of communication, through gravitational force. </a:t>
            </a:r>
          </a:p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2400" dirty="0" smtClean="0"/>
              <a:t>The heavy masses -which correspond to good solutions- move more slowly than lighter ones, this guarantees the exploitation step of the algorithm.</a:t>
            </a:r>
          </a:p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39</a:t>
            </a:fld>
            <a:endParaRPr lang="fa-I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1"/>
                </a:solidFill>
                <a:latin typeface="Albertus Medium" pitchFamily="34" charset="0"/>
              </a:rPr>
              <a:t>Definitions</a:t>
            </a:r>
            <a:endParaRPr lang="fa-IR" b="1" i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71612"/>
            <a:ext cx="8786842" cy="4929222"/>
          </a:xfrm>
        </p:spPr>
        <p:txBody>
          <a:bodyPr/>
          <a:lstStyle/>
          <a:p>
            <a:pPr algn="l" rtl="0"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  <a:latin typeface="Albertus Medium" pitchFamily="34" charset="0"/>
              </a:rPr>
              <a:t>Optimization approaches: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</a:rPr>
              <a:t>Gradient-based: </a:t>
            </a:r>
            <a:r>
              <a:rPr lang="en-US" sz="2400" dirty="0" smtClean="0"/>
              <a:t>classical method like Newton, quasi-Newton, steepest descent, Conjugate Gradient, etc.</a:t>
            </a:r>
            <a:endParaRPr lang="en-US" dirty="0" smtClean="0"/>
          </a:p>
          <a:p>
            <a:pPr algn="l" rtl="0"/>
            <a:r>
              <a:rPr lang="en-US" dirty="0" smtClean="0">
                <a:solidFill>
                  <a:srgbClr val="002060"/>
                </a:solidFill>
              </a:rPr>
              <a:t>Derivative-free (</a:t>
            </a:r>
            <a:r>
              <a:rPr lang="en-US" dirty="0" smtClean="0">
                <a:solidFill>
                  <a:srgbClr val="C00000"/>
                </a:solidFill>
              </a:rPr>
              <a:t>Heuristic </a:t>
            </a:r>
            <a:r>
              <a:rPr lang="en-US" dirty="0" smtClean="0">
                <a:solidFill>
                  <a:srgbClr val="002060"/>
                </a:solidFill>
              </a:rPr>
              <a:t>Search algorithms): </a:t>
            </a:r>
          </a:p>
          <a:p>
            <a:pPr lvl="1" algn="l" rtl="0">
              <a:buFont typeface="Wingdings" pitchFamily="2" charset="2"/>
              <a:buChar char="q"/>
            </a:pPr>
            <a:r>
              <a:rPr lang="en-US" sz="2800" dirty="0" smtClean="0"/>
              <a:t>Deterministic approaches: </a:t>
            </a:r>
            <a:r>
              <a:rPr lang="en-US" dirty="0" smtClean="0"/>
              <a:t>Classical method in AI like best-first search, nearest-neighbor search, A-star, etc.</a:t>
            </a:r>
            <a:endParaRPr lang="en-US" sz="2800" dirty="0" smtClean="0"/>
          </a:p>
          <a:p>
            <a:pPr lvl="1" algn="l" rtl="0">
              <a:buFont typeface="Wingdings" pitchFamily="2" charset="2"/>
              <a:buChar char="q"/>
            </a:pPr>
            <a:r>
              <a:rPr lang="en-US" sz="2800" dirty="0" smtClean="0"/>
              <a:t>Stochastic approaches:</a:t>
            </a:r>
            <a:endParaRPr lang="en-US" sz="3200" dirty="0" smtClean="0"/>
          </a:p>
          <a:p>
            <a:pPr lvl="1" algn="l" rtl="0">
              <a:buNone/>
            </a:pPr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4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928662" y="304800"/>
            <a:ext cx="7770813" cy="1141413"/>
          </a:xfrm>
          <a:ln/>
        </p:spPr>
        <p:txBody>
          <a:bodyPr/>
          <a:lstStyle/>
          <a:p>
            <a:pPr rt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/>
              <a:t>GSA</a:t>
            </a:r>
            <a:endParaRPr lang="en-GB" dirty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5786" y="1500174"/>
            <a:ext cx="8158189" cy="4929222"/>
          </a:xfrm>
          <a:ln/>
        </p:spPr>
        <p:txBody>
          <a:bodyPr/>
          <a:lstStyle/>
          <a:p>
            <a:pPr algn="l" rtl="0"/>
            <a:r>
              <a:rPr lang="en-US" sz="2000" dirty="0" smtClean="0"/>
              <a:t>The GSA could be considered as an isolated system of objects (particles) with masses. In this system, objects obey the following laws:</a:t>
            </a:r>
          </a:p>
          <a:p>
            <a:pPr algn="l" rtl="0"/>
            <a:endParaRPr lang="en-US" sz="2000" dirty="0" smtClean="0"/>
          </a:p>
          <a:p>
            <a:pPr algn="l" rtl="0"/>
            <a:r>
              <a:rPr lang="en-US" sz="2000" b="1" dirty="0" smtClean="0">
                <a:solidFill>
                  <a:srgbClr val="FF0000"/>
                </a:solidFill>
              </a:rPr>
              <a:t>Law of Gravity</a:t>
            </a:r>
            <a:r>
              <a:rPr lang="en-US" sz="2000" b="1" dirty="0" smtClean="0"/>
              <a:t>:</a:t>
            </a:r>
            <a:r>
              <a:rPr lang="en-US" sz="2000" dirty="0" smtClean="0"/>
              <a:t> each particle attracts every other particle and the gravitational force between two particles is </a:t>
            </a:r>
            <a:r>
              <a:rPr lang="en-US" sz="2000" dirty="0" smtClean="0">
                <a:solidFill>
                  <a:srgbClr val="0070C0"/>
                </a:solidFill>
              </a:rPr>
              <a:t>directly proportional to the product of their masses </a:t>
            </a:r>
            <a:r>
              <a:rPr lang="en-US" sz="2000" dirty="0" smtClean="0"/>
              <a:t>and </a:t>
            </a:r>
            <a:r>
              <a:rPr lang="en-US" sz="2000" dirty="0" smtClean="0">
                <a:solidFill>
                  <a:srgbClr val="0070C0"/>
                </a:solidFill>
              </a:rPr>
              <a:t>inversely proportional to power p of </a:t>
            </a:r>
            <a:r>
              <a:rPr lang="en-US" sz="2000" i="1" dirty="0" smtClean="0">
                <a:solidFill>
                  <a:srgbClr val="0070C0"/>
                </a:solidFill>
              </a:rPr>
              <a:t>the distance between them</a:t>
            </a:r>
            <a:r>
              <a:rPr lang="en-US" sz="2000" dirty="0" smtClean="0"/>
              <a:t>, </a:t>
            </a:r>
            <a:r>
              <a:rPr lang="en-US" sz="2000" b="1" dirty="0" err="1" smtClean="0">
                <a:solidFill>
                  <a:srgbClr val="FF0000"/>
                </a:solidFill>
              </a:rPr>
              <a:t>R^p</a:t>
            </a:r>
            <a:r>
              <a:rPr lang="en-US" sz="2000" dirty="0" smtClean="0"/>
              <a:t>.  </a:t>
            </a:r>
          </a:p>
          <a:p>
            <a:pPr algn="l" rtl="0"/>
            <a:r>
              <a:rPr lang="en-US" sz="2000" b="1" dirty="0" smtClean="0">
                <a:solidFill>
                  <a:srgbClr val="FF0000"/>
                </a:solidFill>
              </a:rPr>
              <a:t>Law of Motion</a:t>
            </a:r>
            <a:r>
              <a:rPr lang="en-US" sz="2000" b="1" dirty="0" smtClean="0"/>
              <a:t>:</a:t>
            </a:r>
            <a:r>
              <a:rPr lang="en-US" sz="2000" dirty="0" smtClean="0"/>
              <a:t> the current velocity of any particle </a:t>
            </a:r>
            <a:r>
              <a:rPr lang="en-US" sz="2000" dirty="0" smtClean="0">
                <a:solidFill>
                  <a:srgbClr val="0070C0"/>
                </a:solidFill>
              </a:rPr>
              <a:t>is equal to the sum of the fraction of its previous velocity and the variation in the velocity</a:t>
            </a:r>
            <a:r>
              <a:rPr lang="en-US" sz="2000" dirty="0" smtClean="0"/>
              <a:t>. Variation in the velocity or acceleration of any particle is </a:t>
            </a:r>
            <a:r>
              <a:rPr lang="en-US" sz="2000" dirty="0" smtClean="0">
                <a:solidFill>
                  <a:srgbClr val="0070C0"/>
                </a:solidFill>
              </a:rPr>
              <a:t>equal to the force acted on the system divided by its mass. 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40</a:t>
            </a:fld>
            <a:endParaRPr lang="fa-I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2438400" y="2667000"/>
            <a:ext cx="1905000" cy="1524000"/>
            <a:chOff x="5562600" y="2819400"/>
            <a:chExt cx="1295400" cy="1066800"/>
          </a:xfrm>
        </p:grpSpPr>
        <p:sp>
          <p:nvSpPr>
            <p:cNvPr id="62" name="Oval 61"/>
            <p:cNvSpPr/>
            <p:nvPr/>
          </p:nvSpPr>
          <p:spPr>
            <a:xfrm>
              <a:off x="5639245" y="3123883"/>
              <a:ext cx="75565" cy="7667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3" name="Oval 62"/>
            <p:cNvSpPr/>
            <p:nvPr/>
          </p:nvSpPr>
          <p:spPr>
            <a:xfrm>
              <a:off x="5943664" y="3429477"/>
              <a:ext cx="117665" cy="11557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4" name="Oval 63"/>
            <p:cNvSpPr/>
            <p:nvPr/>
          </p:nvSpPr>
          <p:spPr>
            <a:xfrm>
              <a:off x="6095873" y="2819400"/>
              <a:ext cx="224536" cy="23447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5" name="Oval 64"/>
            <p:cNvSpPr/>
            <p:nvPr/>
          </p:nvSpPr>
          <p:spPr>
            <a:xfrm>
              <a:off x="6400292" y="3048318"/>
              <a:ext cx="141415" cy="15224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6" name="Oval 65"/>
            <p:cNvSpPr/>
            <p:nvPr/>
          </p:nvSpPr>
          <p:spPr>
            <a:xfrm>
              <a:off x="5562600" y="3505042"/>
              <a:ext cx="76645" cy="7667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7" name="Oval 66"/>
            <p:cNvSpPr/>
            <p:nvPr/>
          </p:nvSpPr>
          <p:spPr>
            <a:xfrm>
              <a:off x="5867019" y="3809524"/>
              <a:ext cx="76645" cy="7667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8" name="Oval 67"/>
            <p:cNvSpPr/>
            <p:nvPr/>
          </p:nvSpPr>
          <p:spPr>
            <a:xfrm>
              <a:off x="6020308" y="3200559"/>
              <a:ext cx="75565" cy="7556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9" name="Oval 68"/>
            <p:cNvSpPr/>
            <p:nvPr/>
          </p:nvSpPr>
          <p:spPr>
            <a:xfrm>
              <a:off x="6324727" y="3505042"/>
              <a:ext cx="75565" cy="7667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0" name="Oval 69"/>
            <p:cNvSpPr/>
            <p:nvPr/>
          </p:nvSpPr>
          <p:spPr>
            <a:xfrm>
              <a:off x="6476937" y="3352800"/>
              <a:ext cx="76644" cy="7667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1" name="Oval 70"/>
            <p:cNvSpPr/>
            <p:nvPr/>
          </p:nvSpPr>
          <p:spPr>
            <a:xfrm>
              <a:off x="6781356" y="3657283"/>
              <a:ext cx="76644" cy="7667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2" name="Oval 71"/>
            <p:cNvSpPr/>
            <p:nvPr/>
          </p:nvSpPr>
          <p:spPr>
            <a:xfrm>
              <a:off x="6400292" y="3733959"/>
              <a:ext cx="76645" cy="7556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Gravitational Search Algorithm (GSA)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533AB9-D32F-4638-9196-30DB9AEB49CC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600200" y="2286000"/>
            <a:ext cx="3505200" cy="2741613"/>
            <a:chOff x="1447800" y="2591594"/>
            <a:chExt cx="3505200" cy="2742406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2743200" y="4114447"/>
              <a:ext cx="2209800" cy="158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10800000" flipV="1">
              <a:off x="1447800" y="4114447"/>
              <a:ext cx="1295400" cy="121955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rot="5400000" flipH="1" flipV="1">
              <a:off x="1981774" y="3353020"/>
              <a:ext cx="1524441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80"/>
          <p:cNvGrpSpPr>
            <a:grpSpLocks/>
          </p:cNvGrpSpPr>
          <p:nvPr/>
        </p:nvGrpSpPr>
        <p:grpSpPr bwMode="auto">
          <a:xfrm>
            <a:off x="3552824" y="2209800"/>
            <a:ext cx="1095376" cy="838200"/>
            <a:chOff x="3552094" y="2210339"/>
            <a:chExt cx="1095581" cy="837660"/>
          </a:xfrm>
        </p:grpSpPr>
        <p:sp>
          <p:nvSpPr>
            <p:cNvPr id="75" name="Left Brace 74"/>
            <p:cNvSpPr/>
            <p:nvPr/>
          </p:nvSpPr>
          <p:spPr bwMode="auto">
            <a:xfrm>
              <a:off x="4495246" y="2210339"/>
              <a:ext cx="152429" cy="83766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78" name="Straight Connector 77"/>
            <p:cNvCxnSpPr>
              <a:stCxn id="75" idx="1"/>
              <a:endCxn id="64" idx="6"/>
            </p:cNvCxnSpPr>
            <p:nvPr/>
          </p:nvCxnSpPr>
          <p:spPr>
            <a:xfrm rot="10800000" flipV="1">
              <a:off x="3552094" y="2629170"/>
              <a:ext cx="943151" cy="206242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76375"/>
            <a:ext cx="50006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Group 59"/>
          <p:cNvGrpSpPr>
            <a:grpSpLocks/>
          </p:cNvGrpSpPr>
          <p:nvPr/>
        </p:nvGrpSpPr>
        <p:grpSpPr bwMode="auto">
          <a:xfrm>
            <a:off x="685800" y="1524000"/>
            <a:ext cx="4953000" cy="3810000"/>
            <a:chOff x="1219200" y="2209800"/>
            <a:chExt cx="4953000" cy="3810000"/>
          </a:xfrm>
        </p:grpSpPr>
        <p:grpSp>
          <p:nvGrpSpPr>
            <p:cNvPr id="24" name="Group 57"/>
            <p:cNvGrpSpPr>
              <a:grpSpLocks/>
            </p:cNvGrpSpPr>
            <p:nvPr/>
          </p:nvGrpSpPr>
          <p:grpSpPr bwMode="auto">
            <a:xfrm>
              <a:off x="1219200" y="2209800"/>
              <a:ext cx="4953000" cy="3810000"/>
              <a:chOff x="1219200" y="2209800"/>
              <a:chExt cx="4953000" cy="3810000"/>
            </a:xfrm>
          </p:grpSpPr>
          <p:grpSp>
            <p:nvGrpSpPr>
              <p:cNvPr id="25" name="Group 9"/>
              <p:cNvGrpSpPr>
                <a:grpSpLocks/>
              </p:cNvGrpSpPr>
              <p:nvPr/>
            </p:nvGrpSpPr>
            <p:grpSpPr bwMode="auto">
              <a:xfrm>
                <a:off x="1219200" y="2209800"/>
                <a:ext cx="4953000" cy="3810000"/>
                <a:chOff x="5562600" y="2819400"/>
                <a:chExt cx="1295400" cy="1066800"/>
              </a:xfrm>
            </p:grpSpPr>
            <p:sp>
              <p:nvSpPr>
                <p:cNvPr id="11" name="Oval 10"/>
                <p:cNvSpPr/>
                <p:nvPr/>
              </p:nvSpPr>
              <p:spPr>
                <a:xfrm>
                  <a:off x="5638995" y="3124327"/>
                  <a:ext cx="75980" cy="7601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2" name="Oval 11"/>
                <p:cNvSpPr/>
                <p:nvPr/>
              </p:nvSpPr>
              <p:spPr>
                <a:xfrm>
                  <a:off x="5943747" y="3428810"/>
                  <a:ext cx="117084" cy="11601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3" name="Oval 12"/>
                <p:cNvSpPr/>
                <p:nvPr/>
              </p:nvSpPr>
              <p:spPr>
                <a:xfrm>
                  <a:off x="6096122" y="2819400"/>
                  <a:ext cx="223789" cy="23469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4" name="Oval 13"/>
                <p:cNvSpPr/>
                <p:nvPr/>
              </p:nvSpPr>
              <p:spPr>
                <a:xfrm>
                  <a:off x="6400873" y="3047873"/>
                  <a:ext cx="141165" cy="15246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>
                  <a:off x="5562600" y="3505264"/>
                  <a:ext cx="76395" cy="7600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5867351" y="3810191"/>
                  <a:ext cx="76395" cy="7600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>
                  <a:off x="6019727" y="3200337"/>
                  <a:ext cx="76395" cy="7645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>
                  <a:off x="6324478" y="3505264"/>
                  <a:ext cx="76395" cy="7600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6476853" y="3352800"/>
                  <a:ext cx="76395" cy="7601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6781605" y="3657727"/>
                  <a:ext cx="76395" cy="7601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6400873" y="3733737"/>
                  <a:ext cx="75980" cy="7645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  <p:cxnSp>
            <p:nvCxnSpPr>
              <p:cNvPr id="27" name="Straight Arrow Connector 26"/>
              <p:cNvCxnSpPr>
                <a:stCxn id="11" idx="7"/>
              </p:cNvCxnSpPr>
              <p:nvPr/>
            </p:nvCxnSpPr>
            <p:spPr>
              <a:xfrm rot="5400000" flipH="1" flipV="1">
                <a:off x="1953418" y="2929732"/>
                <a:ext cx="214313" cy="6032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/>
              <p:nvPr/>
            </p:nvCxnSpPr>
            <p:spPr>
              <a:xfrm rot="10800000" flipV="1">
                <a:off x="2743200" y="2743200"/>
                <a:ext cx="533400" cy="2286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/>
              <p:cNvCxnSpPr>
                <a:stCxn id="11" idx="4"/>
              </p:cNvCxnSpPr>
              <p:nvPr/>
            </p:nvCxnSpPr>
            <p:spPr>
              <a:xfrm rot="5400000">
                <a:off x="1431926" y="3738562"/>
                <a:ext cx="392112" cy="5556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/>
              <p:cNvCxnSpPr>
                <a:stCxn id="15" idx="0"/>
              </p:cNvCxnSpPr>
              <p:nvPr/>
            </p:nvCxnSpPr>
            <p:spPr>
              <a:xfrm rot="5400000" flipH="1" flipV="1">
                <a:off x="1248568" y="4383882"/>
                <a:ext cx="392113" cy="1587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/>
              <p:nvPr/>
            </p:nvCxnSpPr>
            <p:spPr>
              <a:xfrm rot="16200000" flipH="1">
                <a:off x="4038600" y="2819400"/>
                <a:ext cx="228600" cy="2286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 rot="16200000" flipV="1">
                <a:off x="4267200" y="3048000"/>
                <a:ext cx="152400" cy="1524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>
                <a:stCxn id="16" idx="6"/>
              </p:cNvCxnSpPr>
              <p:nvPr/>
            </p:nvCxnSpPr>
            <p:spPr>
              <a:xfrm flipV="1">
                <a:off x="2676525" y="5791200"/>
                <a:ext cx="523875" cy="92075"/>
              </a:xfrm>
              <a:prstGeom prst="straightConnector1">
                <a:avLst/>
              </a:prstGeom>
              <a:ln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>
                <a:stCxn id="20" idx="2"/>
              </p:cNvCxnSpPr>
              <p:nvPr/>
            </p:nvCxnSpPr>
            <p:spPr>
              <a:xfrm rot="10800000" flipV="1">
                <a:off x="5410200" y="5338763"/>
                <a:ext cx="469900" cy="147637"/>
              </a:xfrm>
              <a:prstGeom prst="straightConnector1">
                <a:avLst/>
              </a:prstGeom>
              <a:ln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734" name="TextBox 58"/>
            <p:cNvSpPr txBox="1">
              <a:spLocks noChangeArrowheads="1"/>
            </p:cNvSpPr>
            <p:nvPr/>
          </p:nvSpPr>
          <p:spPr bwMode="auto">
            <a:xfrm>
              <a:off x="1752600" y="2209800"/>
              <a:ext cx="8627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objects</a:t>
              </a:r>
            </a:p>
          </p:txBody>
        </p:sp>
      </p:grpSp>
      <p:sp>
        <p:nvSpPr>
          <p:cNvPr id="83" name="Rectangle 82"/>
          <p:cNvSpPr/>
          <p:nvPr/>
        </p:nvSpPr>
        <p:spPr>
          <a:xfrm>
            <a:off x="6000760" y="3214686"/>
            <a:ext cx="166846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4"/>
                </a:solidFill>
                <a:cs typeface="Arial" pitchFamily="34" charset="0"/>
              </a:rPr>
              <a:t>fitness function</a:t>
            </a:r>
          </a:p>
        </p:txBody>
      </p:sp>
      <p:sp>
        <p:nvSpPr>
          <p:cNvPr id="84" name="Rectangle 83"/>
          <p:cNvSpPr/>
          <p:nvPr/>
        </p:nvSpPr>
        <p:spPr>
          <a:xfrm>
            <a:off x="6072198" y="2201856"/>
            <a:ext cx="24447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4"/>
                </a:solidFill>
                <a:cs typeface="Arial" pitchFamily="34" charset="0"/>
              </a:rPr>
              <a:t>solution of the problem</a:t>
            </a:r>
          </a:p>
        </p:txBody>
      </p:sp>
      <p:sp>
        <p:nvSpPr>
          <p:cNvPr id="55" name="Rectangle 54"/>
          <p:cNvSpPr>
            <a:spLocks noChangeArrowheads="1"/>
          </p:cNvSpPr>
          <p:nvPr/>
        </p:nvSpPr>
        <p:spPr bwMode="auto">
          <a:xfrm>
            <a:off x="1851024" y="5572140"/>
            <a:ext cx="70691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gravitational force is an information-transferring 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tool.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 heavy mass has a large effective attraction 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radius.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Rectangle 73"/>
          <p:cNvSpPr>
            <a:spLocks noChangeArrowheads="1"/>
          </p:cNvSpPr>
          <p:nvPr/>
        </p:nvSpPr>
        <p:spPr bwMode="auto">
          <a:xfrm>
            <a:off x="4786314" y="2014357"/>
            <a:ext cx="289505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buFont typeface="Arial" charset="0"/>
              <a:buChar char="•"/>
            </a:pPr>
            <a:r>
              <a:rPr lang="en-US" b="1" dirty="0" smtClean="0"/>
              <a:t> Position</a:t>
            </a:r>
          </a:p>
          <a:p>
            <a:pPr algn="l" rtl="0">
              <a:buFont typeface="Arial" charset="0"/>
              <a:buChar char="•"/>
            </a:pPr>
            <a:endParaRPr lang="en-US" b="1" dirty="0" smtClean="0"/>
          </a:p>
          <a:p>
            <a:pPr algn="l" rtl="0">
              <a:buFont typeface="Arial" charset="0"/>
              <a:buChar char="•"/>
            </a:pPr>
            <a:endParaRPr lang="en-US" b="1" dirty="0"/>
          </a:p>
          <a:p>
            <a:pPr algn="l" rtl="0">
              <a:buFont typeface="Arial" charset="0"/>
              <a:buChar char="•"/>
            </a:pPr>
            <a:r>
              <a:rPr lang="en-US" b="1" dirty="0" smtClean="0"/>
              <a:t> The mass value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5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Gravitational Search Algorithm (GSA)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76B4EB7-6EEB-4F17-984A-559C308E5667}" type="datetime1">
              <a:rPr lang="en-US" smtClean="0"/>
              <a:pPr>
                <a:defRPr/>
              </a:pPr>
              <a:t>12/10/2017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38007C4-383E-42F3-8BC6-C016211217A0}" type="slidenum">
              <a:rPr lang="en-US">
                <a:solidFill>
                  <a:srgbClr val="898989"/>
                </a:solidFill>
              </a:rPr>
              <a:pPr eaLnBrk="1" hangingPunct="1"/>
              <a:t>42</a:t>
            </a:fld>
            <a:endParaRPr lang="en-US">
              <a:solidFill>
                <a:srgbClr val="898989"/>
              </a:solidFill>
            </a:endParaRPr>
          </a:p>
        </p:txBody>
      </p:sp>
      <p:sp>
        <p:nvSpPr>
          <p:cNvPr id="33797" name="Rectangle 49"/>
          <p:cNvSpPr>
            <a:spLocks noChangeArrowheads="1"/>
          </p:cNvSpPr>
          <p:nvPr/>
        </p:nvSpPr>
        <p:spPr bwMode="auto">
          <a:xfrm>
            <a:off x="762000" y="2209800"/>
            <a:ext cx="27241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 of gravity</a:t>
            </a:r>
          </a:p>
          <a:p>
            <a:pPr algn="l" rtl="0" eaLnBrk="1" hangingPunct="1"/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 of motion</a:t>
            </a:r>
          </a:p>
        </p:txBody>
      </p:sp>
      <p:grpSp>
        <p:nvGrpSpPr>
          <p:cNvPr id="33798" name="Group 80"/>
          <p:cNvGrpSpPr>
            <a:grpSpLocks/>
          </p:cNvGrpSpPr>
          <p:nvPr/>
        </p:nvGrpSpPr>
        <p:grpSpPr bwMode="auto">
          <a:xfrm>
            <a:off x="4648200" y="1600200"/>
            <a:ext cx="3270250" cy="3113088"/>
            <a:chOff x="4803714" y="1752600"/>
            <a:chExt cx="3270372" cy="3112532"/>
          </a:xfrm>
        </p:grpSpPr>
        <p:grpSp>
          <p:nvGrpSpPr>
            <p:cNvPr id="33800" name="Group 59"/>
            <p:cNvGrpSpPr>
              <a:grpSpLocks/>
            </p:cNvGrpSpPr>
            <p:nvPr/>
          </p:nvGrpSpPr>
          <p:grpSpPr bwMode="auto">
            <a:xfrm>
              <a:off x="4953000" y="2057400"/>
              <a:ext cx="2895600" cy="2513806"/>
              <a:chOff x="3962400" y="2591594"/>
              <a:chExt cx="2895600" cy="2513806"/>
            </a:xfrm>
          </p:grpSpPr>
          <p:pic>
            <p:nvPicPr>
              <p:cNvPr id="3380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2400" y="3276601"/>
                <a:ext cx="2133600" cy="1645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53" name="Straight Arrow Connector 52"/>
              <p:cNvCxnSpPr/>
              <p:nvPr/>
            </p:nvCxnSpPr>
            <p:spPr>
              <a:xfrm>
                <a:off x="5029185" y="4115268"/>
                <a:ext cx="1828868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/>
              <p:cNvCxnSpPr/>
              <p:nvPr/>
            </p:nvCxnSpPr>
            <p:spPr>
              <a:xfrm rot="5400000" flipH="1" flipV="1">
                <a:off x="4267322" y="3351816"/>
                <a:ext cx="1523728" cy="31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/>
              <p:cNvCxnSpPr/>
              <p:nvPr/>
            </p:nvCxnSpPr>
            <p:spPr>
              <a:xfrm rot="5400000">
                <a:off x="4076756" y="4153262"/>
                <a:ext cx="990423" cy="91443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3801" name="TextBox 60"/>
            <p:cNvSpPr txBox="1">
              <a:spLocks noChangeArrowheads="1"/>
            </p:cNvSpPr>
            <p:nvPr/>
          </p:nvSpPr>
          <p:spPr bwMode="auto">
            <a:xfrm>
              <a:off x="4803714" y="3505200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/>
                <a:t>1</a:t>
              </a:r>
            </a:p>
          </p:txBody>
        </p:sp>
        <p:sp>
          <p:nvSpPr>
            <p:cNvPr id="33802" name="TextBox 72"/>
            <p:cNvSpPr txBox="1">
              <a:spLocks noChangeArrowheads="1"/>
            </p:cNvSpPr>
            <p:nvPr/>
          </p:nvSpPr>
          <p:spPr bwMode="auto">
            <a:xfrm>
              <a:off x="4876800" y="2983468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/>
                <a:t>2</a:t>
              </a:r>
            </a:p>
          </p:txBody>
        </p:sp>
        <p:sp>
          <p:nvSpPr>
            <p:cNvPr id="33803" name="TextBox 75"/>
            <p:cNvSpPr txBox="1">
              <a:spLocks noChangeArrowheads="1"/>
            </p:cNvSpPr>
            <p:nvPr/>
          </p:nvSpPr>
          <p:spPr bwMode="auto">
            <a:xfrm>
              <a:off x="6400800" y="2819400"/>
              <a:ext cx="3337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/>
                <a:t>N</a:t>
              </a:r>
            </a:p>
          </p:txBody>
        </p:sp>
        <p:sp>
          <p:nvSpPr>
            <p:cNvPr id="33804" name="TextBox 76"/>
            <p:cNvSpPr txBox="1">
              <a:spLocks noChangeArrowheads="1"/>
            </p:cNvSpPr>
            <p:nvPr/>
          </p:nvSpPr>
          <p:spPr bwMode="auto">
            <a:xfrm>
              <a:off x="4876800" y="4495800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/>
                <a:t>1</a:t>
              </a:r>
            </a:p>
          </p:txBody>
        </p:sp>
        <p:sp>
          <p:nvSpPr>
            <p:cNvPr id="33805" name="TextBox 78"/>
            <p:cNvSpPr txBox="1">
              <a:spLocks noChangeArrowheads="1"/>
            </p:cNvSpPr>
            <p:nvPr/>
          </p:nvSpPr>
          <p:spPr bwMode="auto">
            <a:xfrm>
              <a:off x="7772400" y="3429000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/>
                <a:t>2</a:t>
              </a:r>
            </a:p>
          </p:txBody>
        </p:sp>
        <p:sp>
          <p:nvSpPr>
            <p:cNvPr id="33806" name="TextBox 79"/>
            <p:cNvSpPr txBox="1">
              <a:spLocks noChangeArrowheads="1"/>
            </p:cNvSpPr>
            <p:nvPr/>
          </p:nvSpPr>
          <p:spPr bwMode="auto">
            <a:xfrm>
              <a:off x="5867400" y="1752600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/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293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  <a:endParaRPr lang="fa-I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410200"/>
          </a:xfrm>
        </p:spPr>
        <p:txBody>
          <a:bodyPr>
            <a:normAutofit/>
          </a:bodyPr>
          <a:lstStyle/>
          <a:p>
            <a:pPr algn="just" rtl="0"/>
            <a:r>
              <a:rPr lang="en-GB" sz="2400" dirty="0" smtClean="0"/>
              <a:t>Consider </a:t>
            </a:r>
            <a:r>
              <a:rPr lang="en-GB" sz="2400" dirty="0"/>
              <a:t>a system with </a:t>
            </a:r>
            <a:r>
              <a:rPr lang="en-GB" sz="2400" b="1" i="1" dirty="0"/>
              <a:t>N</a:t>
            </a:r>
            <a:r>
              <a:rPr lang="en-US" sz="2400" dirty="0"/>
              <a:t> agents </a:t>
            </a:r>
            <a:r>
              <a:rPr lang="en-US" sz="2400" dirty="0" smtClean="0"/>
              <a:t>(objects/particles). The </a:t>
            </a:r>
            <a:r>
              <a:rPr lang="en-US" sz="2400" dirty="0"/>
              <a:t>position of the </a:t>
            </a:r>
            <a:r>
              <a:rPr lang="en-US" sz="2400" b="1" i="1" dirty="0" err="1"/>
              <a:t>i</a:t>
            </a:r>
            <a:r>
              <a:rPr lang="en-US" sz="2400" dirty="0"/>
              <a:t> </a:t>
            </a:r>
            <a:r>
              <a:rPr lang="en-US" sz="2400" i="1" baseline="30000" dirty="0" err="1"/>
              <a:t>th</a:t>
            </a:r>
            <a:r>
              <a:rPr lang="en-US" sz="2400" dirty="0"/>
              <a:t> agent  is </a:t>
            </a:r>
            <a:r>
              <a:rPr lang="en-US" sz="2400" dirty="0" smtClean="0"/>
              <a:t>defined as Xi:</a:t>
            </a:r>
            <a:endParaRPr lang="en-US" sz="2400" dirty="0"/>
          </a:p>
          <a:p>
            <a:pPr algn="just" rtl="1">
              <a:buNone/>
            </a:pPr>
            <a:endParaRPr lang="en-US" sz="24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8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80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43</a:t>
            </a:fld>
            <a:endParaRPr lang="en-US" dirty="0"/>
          </a:p>
        </p:txBody>
      </p:sp>
      <p:grpSp>
        <p:nvGrpSpPr>
          <p:cNvPr id="18" name="Group 80"/>
          <p:cNvGrpSpPr>
            <a:grpSpLocks/>
          </p:cNvGrpSpPr>
          <p:nvPr/>
        </p:nvGrpSpPr>
        <p:grpSpPr bwMode="auto">
          <a:xfrm>
            <a:off x="1006505" y="2507457"/>
            <a:ext cx="2071702" cy="1900238"/>
            <a:chOff x="4803714" y="1527052"/>
            <a:chExt cx="3270372" cy="3338080"/>
          </a:xfrm>
        </p:grpSpPr>
        <p:grpSp>
          <p:nvGrpSpPr>
            <p:cNvPr id="19" name="Group 59"/>
            <p:cNvGrpSpPr>
              <a:grpSpLocks/>
            </p:cNvGrpSpPr>
            <p:nvPr/>
          </p:nvGrpSpPr>
          <p:grpSpPr bwMode="auto">
            <a:xfrm>
              <a:off x="4953001" y="2057346"/>
              <a:ext cx="2895653" cy="2514150"/>
              <a:chOff x="3962401" y="2591540"/>
              <a:chExt cx="2895653" cy="2514150"/>
            </a:xfrm>
          </p:grpSpPr>
          <p:pic>
            <p:nvPicPr>
              <p:cNvPr id="2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962401" y="3276601"/>
                <a:ext cx="2133600" cy="1645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7" name="Straight Arrow Connector 26"/>
              <p:cNvCxnSpPr/>
              <p:nvPr/>
            </p:nvCxnSpPr>
            <p:spPr>
              <a:xfrm>
                <a:off x="5029185" y="4115269"/>
                <a:ext cx="1828869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 rot="5400000" flipH="1" flipV="1">
                <a:off x="4267322" y="3351816"/>
                <a:ext cx="1523728" cy="31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/>
              <p:cNvCxnSpPr/>
              <p:nvPr/>
            </p:nvCxnSpPr>
            <p:spPr>
              <a:xfrm rot="5400000">
                <a:off x="4076756" y="4153262"/>
                <a:ext cx="990423" cy="91443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60"/>
            <p:cNvSpPr txBox="1">
              <a:spLocks noChangeArrowheads="1"/>
            </p:cNvSpPr>
            <p:nvPr/>
          </p:nvSpPr>
          <p:spPr bwMode="auto">
            <a:xfrm>
              <a:off x="4803714" y="3505200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21" name="TextBox 72"/>
            <p:cNvSpPr txBox="1">
              <a:spLocks noChangeArrowheads="1"/>
            </p:cNvSpPr>
            <p:nvPr/>
          </p:nvSpPr>
          <p:spPr bwMode="auto">
            <a:xfrm>
              <a:off x="4876800" y="2983468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  <p:sp>
          <p:nvSpPr>
            <p:cNvPr id="22" name="TextBox 75"/>
            <p:cNvSpPr txBox="1">
              <a:spLocks noChangeArrowheads="1"/>
            </p:cNvSpPr>
            <p:nvPr/>
          </p:nvSpPr>
          <p:spPr bwMode="auto">
            <a:xfrm>
              <a:off x="6400801" y="2819400"/>
              <a:ext cx="554682" cy="648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N</a:t>
              </a:r>
              <a:endParaRPr lang="en-US" dirty="0"/>
            </a:p>
          </p:txBody>
        </p:sp>
        <p:sp>
          <p:nvSpPr>
            <p:cNvPr id="23" name="TextBox 76"/>
            <p:cNvSpPr txBox="1">
              <a:spLocks noChangeArrowheads="1"/>
            </p:cNvSpPr>
            <p:nvPr/>
          </p:nvSpPr>
          <p:spPr bwMode="auto">
            <a:xfrm>
              <a:off x="4876800" y="4495800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24" name="TextBox 78"/>
            <p:cNvSpPr txBox="1">
              <a:spLocks noChangeArrowheads="1"/>
            </p:cNvSpPr>
            <p:nvPr/>
          </p:nvSpPr>
          <p:spPr bwMode="auto">
            <a:xfrm>
              <a:off x="7772400" y="3429000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25" name="TextBox 79"/>
            <p:cNvSpPr txBox="1">
              <a:spLocks noChangeArrowheads="1"/>
            </p:cNvSpPr>
            <p:nvPr/>
          </p:nvSpPr>
          <p:spPr bwMode="auto">
            <a:xfrm>
              <a:off x="5833506" y="1527052"/>
              <a:ext cx="306495" cy="369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063625" y="4646613"/>
          <a:ext cx="7196138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27" name="Equation" r:id="rId4" imgW="2387520" imgH="342720" progId="Equation.3">
                  <p:embed/>
                </p:oleObj>
              </mc:Choice>
              <mc:Fallback>
                <p:oleObj name="Equation" r:id="rId4" imgW="238752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3625" y="4646613"/>
                        <a:ext cx="7196138" cy="1022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1187" y="2891393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m=3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58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Objects in GSA</a:t>
            </a:r>
            <a:endParaRPr lang="fa-I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0917" y="1716954"/>
            <a:ext cx="7858180" cy="4383895"/>
          </a:xfrm>
        </p:spPr>
        <p:txBody>
          <a:bodyPr>
            <a:normAutofit/>
          </a:bodyPr>
          <a:lstStyle/>
          <a:p>
            <a:pPr algn="ctr" rtl="1">
              <a:buNone/>
            </a:pPr>
            <a:r>
              <a:rPr lang="en-US" dirty="0" smtClean="0">
                <a:latin typeface="Arial" pitchFamily="34" charset="0"/>
                <a:cs typeface="B Nazanin" panose="00000400000000000000" pitchFamily="2" charset="-78"/>
              </a:rPr>
              <a:t>   objects</a:t>
            </a:r>
            <a:endParaRPr lang="fa-IR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algn="just" rtl="1">
              <a:buNone/>
            </a:pPr>
            <a:endParaRPr lang="fa-IR" dirty="0" smtClean="0">
              <a:latin typeface="Arial" pitchFamily="34" charset="0"/>
              <a:cs typeface="Arial" pitchFamily="34" charset="0"/>
            </a:endParaRPr>
          </a:p>
          <a:p>
            <a:pPr algn="just" rtl="1">
              <a:buNone/>
            </a:pPr>
            <a:endParaRPr lang="fa-IR" dirty="0" smtClean="0">
              <a:latin typeface="Arial" pitchFamily="34" charset="0"/>
              <a:cs typeface="Arial" pitchFamily="34" charset="0"/>
            </a:endParaRPr>
          </a:p>
          <a:p>
            <a:pPr algn="just" rtl="1">
              <a:buNone/>
            </a:pPr>
            <a:r>
              <a:rPr lang="fa-IR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Position</a:t>
            </a:r>
            <a:r>
              <a:rPr lang="fa-IR" sz="2000" b="1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a-IR" sz="20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                  Mp               Ma                Mi</a:t>
            </a:r>
            <a:endParaRPr lang="fa-IR" sz="2000" b="1" dirty="0" smtClean="0">
              <a:latin typeface="Arial" pitchFamily="34" charset="0"/>
              <a:cs typeface="Arial" pitchFamily="34" charset="0"/>
            </a:endParaRPr>
          </a:p>
          <a:p>
            <a:pPr algn="just" rtl="1">
              <a:buNone/>
            </a:pPr>
            <a:endParaRPr lang="fa-IR" sz="2000" b="1" dirty="0" smtClean="0">
              <a:latin typeface="Arial" pitchFamily="34" charset="0"/>
              <a:cs typeface="Arial" pitchFamily="34" charset="0"/>
            </a:endParaRPr>
          </a:p>
          <a:p>
            <a:pPr algn="just" rtl="1">
              <a:buNone/>
            </a:pPr>
            <a:endParaRPr lang="fa-IR" sz="2000" b="1" dirty="0" smtClean="0">
              <a:latin typeface="Arial" pitchFamily="34" charset="0"/>
              <a:cs typeface="Arial" pitchFamily="34" charset="0"/>
            </a:endParaRPr>
          </a:p>
          <a:p>
            <a:pPr algn="just" rtl="1">
              <a:buNone/>
            </a:pPr>
            <a:r>
              <a:rPr lang="fa-IR" dirty="0" smtClean="0">
                <a:latin typeface="Arial" pitchFamily="34" charset="0"/>
                <a:cs typeface="B Nazanin" pitchFamily="2" charset="-78"/>
              </a:rPr>
              <a:t>  </a:t>
            </a:r>
          </a:p>
          <a:p>
            <a:pPr algn="just" rtl="1">
              <a:buNone/>
            </a:pPr>
            <a:endParaRPr lang="fa-IR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44</a:t>
            </a:fld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2051721" y="2355509"/>
            <a:ext cx="207170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3266167" y="2498385"/>
            <a:ext cx="1000132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6200000" flipH="1">
            <a:off x="3909109" y="2569823"/>
            <a:ext cx="100013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123423" y="2355509"/>
            <a:ext cx="2000264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ight Brace 22"/>
          <p:cNvSpPr/>
          <p:nvPr/>
        </p:nvSpPr>
        <p:spPr>
          <a:xfrm rot="5400000">
            <a:off x="3248308" y="2730558"/>
            <a:ext cx="250031" cy="264320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6195125" y="3927145"/>
            <a:ext cx="28575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937585" y="4355812"/>
            <a:ext cx="2800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solution for the problem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43915" y="4355812"/>
            <a:ext cx="979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6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 in real version of GSA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N agents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45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331640" y="2245537"/>
                <a:ext cx="3185744" cy="16818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p>
                                  </m:sSubSup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  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……..</m:t>
                                  </m:r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𝑚</m:t>
                                      </m:r>
                                    </m:sup>
                                  </m:sSubSup>
                                </m:e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p>
                                  </m:sSubSup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  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……..</m:t>
                                  </m:r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𝑚</m:t>
                                      </m:r>
                                    </m:sup>
                                  </m:sSubSup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</m:t>
                                  </m:r>
                                </m:sup>
                              </m:sSubSup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……..</m:t>
                              </m:r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𝑚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245537"/>
                <a:ext cx="3185744" cy="168187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094416" y="2241017"/>
                <a:ext cx="3519232" cy="15604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0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.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8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3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  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0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.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… ..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10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.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2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2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.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9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0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.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3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… ..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8</m:t>
                                  </m:r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0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7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 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3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2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0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2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… ..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11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4416" y="2241017"/>
                <a:ext cx="3519232" cy="156049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608" y="4755307"/>
            <a:ext cx="65436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0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86995" y="596900"/>
            <a:ext cx="8001000" cy="682625"/>
          </a:xfrm>
        </p:spPr>
        <p:txBody>
          <a:bodyPr/>
          <a:lstStyle/>
          <a:p>
            <a:pPr eaLnBrk="1" hangingPunct="1"/>
            <a:r>
              <a:rPr lang="en-US" sz="2400" dirty="0" smtClean="0"/>
              <a:t>Optimization problem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001000" cy="4648200"/>
          </a:xfrm>
        </p:spPr>
        <p:txBody>
          <a:bodyPr/>
          <a:lstStyle/>
          <a:p>
            <a:pPr algn="r" rtl="1"/>
            <a:endParaRPr lang="en-US" sz="2000" dirty="0" smtClean="0"/>
          </a:p>
          <a:p>
            <a:pPr algn="r" rtl="1"/>
            <a:endParaRPr lang="en-US" sz="2000" dirty="0" smtClean="0"/>
          </a:p>
          <a:p>
            <a:pPr algn="r" rtl="1"/>
            <a:endParaRPr lang="en-US" sz="2000" dirty="0" smtClean="0"/>
          </a:p>
          <a:p>
            <a:pPr algn="r" rtl="1"/>
            <a:endParaRPr lang="en-US" sz="2000" dirty="0" smtClean="0"/>
          </a:p>
          <a:p>
            <a:pPr algn="r" rtl="1"/>
            <a:endParaRPr lang="fa-IR" sz="2000" dirty="0" smtClean="0"/>
          </a:p>
          <a:p>
            <a:pPr algn="r" rtl="1"/>
            <a:endParaRPr lang="fa-IR" sz="2000" dirty="0" smtClean="0"/>
          </a:p>
          <a:p>
            <a:pPr algn="r" rtl="1"/>
            <a:endParaRPr lang="fa-IR" sz="2000" dirty="0" smtClean="0"/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p:sp>
        <p:nvSpPr>
          <p:cNvPr id="615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p:sp>
        <p:nvSpPr>
          <p:cNvPr id="615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p:sp>
        <p:nvSpPr>
          <p:cNvPr id="6158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p:sp>
        <p:nvSpPr>
          <p:cNvPr id="6159" name="Rectangle 16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p:sp>
        <p:nvSpPr>
          <p:cNvPr id="6161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p:sp>
        <p:nvSpPr>
          <p:cNvPr id="6163" name="Rectangle 20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18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542108" y="2774949"/>
                <a:ext cx="425402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𝑓𝑜𝑏𝑗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sz="2800" dirty="0" smtClean="0"/>
                  <a:t>,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 smtClean="0"/>
                  <a:t>,</a:t>
                </a:r>
                <a:r>
                  <a:rPr lang="en-US" sz="2800" dirty="0"/>
                  <a:t> </a:t>
                </a:r>
                <a:r>
                  <a:rPr lang="en-US" sz="2800" dirty="0" smtClean="0"/>
                  <a:t>…,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sz="2800" dirty="0" smtClean="0"/>
                  <a:t>)</a:t>
                </a:r>
                <a:endParaRPr lang="en-US" sz="28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2108" y="2774949"/>
                <a:ext cx="4254028" cy="430887"/>
              </a:xfrm>
              <a:prstGeom prst="rect">
                <a:avLst/>
              </a:prstGeom>
              <a:blipFill rotWithShape="0">
                <a:blip r:embed="rId3"/>
                <a:stretch>
                  <a:fillRect t="-25352" r="-5158" b="-49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115967" y="3839904"/>
                <a:ext cx="4485336" cy="473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𝑙𝑜</m:t>
                          </m:r>
                        </m:sup>
                      </m:sSup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p>
                      </m:sSup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967" y="3839904"/>
                <a:ext cx="4485336" cy="473591"/>
              </a:xfrm>
              <a:prstGeom prst="rect">
                <a:avLst/>
              </a:prstGeom>
              <a:blipFill rotWithShape="0">
                <a:blip r:embed="rId4"/>
                <a:stretch>
                  <a:fillRect b="-12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5052074" y="3871552"/>
            <a:ext cx="1242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/>
              <a:t>i</a:t>
            </a:r>
            <a:r>
              <a:rPr lang="en-US" i="1" dirty="0" smtClean="0"/>
              <a:t>=1,2,…,m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1975148"/>
            <a:ext cx="20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Objective function: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2003" y="5172481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m</a:t>
            </a:r>
            <a:r>
              <a:rPr lang="en-US" dirty="0" smtClean="0"/>
              <a:t> is the number of variables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15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557700"/>
            <a:ext cx="5762625" cy="401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1553071"/>
            <a:ext cx="24673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dirty="0" smtClean="0"/>
              <a:t>m=2</a:t>
            </a:r>
          </a:p>
          <a:p>
            <a:pPr algn="l" rtl="0"/>
            <a:r>
              <a:rPr lang="en-US" dirty="0" smtClean="0"/>
              <a:t>N=10</a:t>
            </a:r>
          </a:p>
          <a:p>
            <a:pPr algn="l" rtl="0"/>
            <a:r>
              <a:rPr lang="en-US" dirty="0" smtClean="0"/>
              <a:t>Maximization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01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220668"/>
            <a:ext cx="7498080" cy="1143000"/>
          </a:xfrm>
        </p:spPr>
        <p:txBody>
          <a:bodyPr/>
          <a:lstStyle/>
          <a:p>
            <a:pPr algn="l"/>
            <a:r>
              <a:rPr lang="en-US" dirty="0" smtClean="0"/>
              <a:t>GSA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116632"/>
            <a:ext cx="5184575" cy="655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2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cs typeface="B Nazanin" panose="00000400000000000000" pitchFamily="2" charset="-78"/>
              </a:rPr>
              <a:t>GSA</a:t>
            </a:r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2D59DF2-0444-448B-A345-2A8B23795D0D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en-US" sz="1200" smtClean="0"/>
          </a:p>
        </p:txBody>
      </p:sp>
      <p:sp>
        <p:nvSpPr>
          <p:cNvPr id="5" name="Oval 4"/>
          <p:cNvSpPr/>
          <p:nvPr/>
        </p:nvSpPr>
        <p:spPr>
          <a:xfrm>
            <a:off x="467544" y="2591643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96144" y="3285381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420044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53344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458144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458144" y="3429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77144" y="3582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48544" y="2820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53344" y="2972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153344" y="2744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924744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9944" y="3048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48544" y="3506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305744" y="3506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077144" y="3353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305744" y="3277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105200" y="2591643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333800" y="3277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057700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791000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95800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095800" y="3429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714800" y="3582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3562400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791000" y="2972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791000" y="2744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562400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3257600" y="3048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3486200" y="3506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3943400" y="3429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3714800" y="3277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943400" y="3201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7741096" y="2591643"/>
            <a:ext cx="12954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8095109" y="3542556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8693596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8579296" y="28964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8601521" y="3012331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8655496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8503096" y="3048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8503096" y="2972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8579296" y="29345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8512621" y="2964706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 flipV="1">
            <a:off x="8655496" y="3544143"/>
            <a:ext cx="46038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8045896" y="28202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8552309" y="3034556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8655496" y="30488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8503096" y="31250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8655496" y="2972643"/>
            <a:ext cx="76200" cy="76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1796" name="TextBox 56"/>
          <p:cNvSpPr txBox="1">
            <a:spLocks noChangeArrowheads="1"/>
          </p:cNvSpPr>
          <p:nvPr/>
        </p:nvSpPr>
        <p:spPr bwMode="auto">
          <a:xfrm>
            <a:off x="1466582" y="3583315"/>
            <a:ext cx="26499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.Evaluation</a:t>
            </a: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.Mass calculation</a:t>
            </a:r>
          </a:p>
          <a:p>
            <a:pPr algn="l">
              <a:spcBef>
                <a:spcPct val="0"/>
              </a:spcBef>
              <a:buClr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.Calculation </a:t>
            </a:r>
            <a:r>
              <a:rPr lang="en-US" sz="1800" dirty="0">
                <a:cs typeface="B Nazanin" panose="00000400000000000000" pitchFamily="2" charset="-78"/>
              </a:rPr>
              <a:t>of </a:t>
            </a:r>
            <a:r>
              <a:rPr lang="en-US" sz="1800" dirty="0" smtClean="0">
                <a:cs typeface="B Nazanin" panose="00000400000000000000" pitchFamily="2" charset="-78"/>
              </a:rPr>
              <a:t>F</a:t>
            </a:r>
            <a:r>
              <a:rPr lang="en-US" sz="1800" dirty="0">
                <a:cs typeface="B Nazanin" panose="00000400000000000000" pitchFamily="2" charset="-78"/>
              </a:rPr>
              <a:t>, a, V</a:t>
            </a:r>
            <a:endParaRPr lang="en-US" sz="1800" dirty="0" smtClean="0">
              <a:cs typeface="B Nazanin" panose="00000400000000000000" pitchFamily="2" charset="-78"/>
            </a:endParaRP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.X=X+V</a:t>
            </a:r>
            <a:endParaRPr lang="en-US" sz="1800" dirty="0">
              <a:cs typeface="B Nazanin" panose="00000400000000000000" pitchFamily="2" charset="-78"/>
            </a:endParaRPr>
          </a:p>
        </p:txBody>
      </p:sp>
      <p:cxnSp>
        <p:nvCxnSpPr>
          <p:cNvPr id="63" name="Straight Arrow Connector 62"/>
          <p:cNvCxnSpPr>
            <a:stCxn id="5" idx="6"/>
            <a:endCxn id="24" idx="2"/>
          </p:cNvCxnSpPr>
          <p:nvPr/>
        </p:nvCxnSpPr>
        <p:spPr>
          <a:xfrm>
            <a:off x="1762944" y="3201243"/>
            <a:ext cx="13422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4400600" y="3201243"/>
            <a:ext cx="838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6902896" y="3201243"/>
            <a:ext cx="838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1803" name="TextBox 66"/>
          <p:cNvSpPr txBox="1">
            <a:spLocks noChangeArrowheads="1"/>
          </p:cNvSpPr>
          <p:nvPr/>
        </p:nvSpPr>
        <p:spPr bwMode="auto">
          <a:xfrm>
            <a:off x="848544" y="2210643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t=1</a:t>
            </a:r>
          </a:p>
        </p:txBody>
      </p:sp>
      <p:sp>
        <p:nvSpPr>
          <p:cNvPr id="31804" name="TextBox 67"/>
          <p:cNvSpPr txBox="1">
            <a:spLocks noChangeArrowheads="1"/>
          </p:cNvSpPr>
          <p:nvPr/>
        </p:nvSpPr>
        <p:spPr bwMode="auto">
          <a:xfrm>
            <a:off x="3449688" y="2221756"/>
            <a:ext cx="612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t=2</a:t>
            </a:r>
          </a:p>
        </p:txBody>
      </p:sp>
      <p:sp>
        <p:nvSpPr>
          <p:cNvPr id="31805" name="TextBox 68"/>
          <p:cNvSpPr txBox="1">
            <a:spLocks noChangeArrowheads="1"/>
          </p:cNvSpPr>
          <p:nvPr/>
        </p:nvSpPr>
        <p:spPr bwMode="auto">
          <a:xfrm>
            <a:off x="8085584" y="2132856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/>
              <a:t>t=T</a:t>
            </a:r>
          </a:p>
        </p:txBody>
      </p:sp>
      <p:sp>
        <p:nvSpPr>
          <p:cNvPr id="62" name="Oval 61"/>
          <p:cNvSpPr/>
          <p:nvPr/>
        </p:nvSpPr>
        <p:spPr>
          <a:xfrm>
            <a:off x="5704656" y="3201243"/>
            <a:ext cx="76200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6221288" y="3201243"/>
            <a:ext cx="76200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6521896" y="3201243"/>
            <a:ext cx="76200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0" name="TextBox 56"/>
          <p:cNvSpPr txBox="1">
            <a:spLocks noChangeArrowheads="1"/>
          </p:cNvSpPr>
          <p:nvPr/>
        </p:nvSpPr>
        <p:spPr bwMode="auto">
          <a:xfrm>
            <a:off x="4364982" y="3392903"/>
            <a:ext cx="21531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.Evaluation</a:t>
            </a: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.Mass calculation</a:t>
            </a:r>
          </a:p>
          <a:p>
            <a:pPr algn="l">
              <a:spcBef>
                <a:spcPct val="0"/>
              </a:spcBef>
              <a:buClr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.F</a:t>
            </a:r>
            <a:r>
              <a:rPr lang="en-US" sz="1800" dirty="0">
                <a:cs typeface="B Nazanin" panose="00000400000000000000" pitchFamily="2" charset="-78"/>
              </a:rPr>
              <a:t>, a, V</a:t>
            </a:r>
            <a:endParaRPr lang="en-US" sz="1800" dirty="0" smtClean="0">
              <a:cs typeface="B Nazanin" panose="00000400000000000000" pitchFamily="2" charset="-78"/>
            </a:endParaRP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.X=X+V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71" name="TextBox 56"/>
          <p:cNvSpPr txBox="1">
            <a:spLocks noChangeArrowheads="1"/>
          </p:cNvSpPr>
          <p:nvPr/>
        </p:nvSpPr>
        <p:spPr bwMode="auto">
          <a:xfrm>
            <a:off x="6521896" y="3452807"/>
            <a:ext cx="21531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.Evaluation</a:t>
            </a: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.Mass calculation</a:t>
            </a:r>
          </a:p>
          <a:p>
            <a:pPr algn="l">
              <a:spcBef>
                <a:spcPct val="0"/>
              </a:spcBef>
              <a:buClr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.F</a:t>
            </a:r>
            <a:r>
              <a:rPr lang="en-US" sz="1800" dirty="0">
                <a:cs typeface="B Nazanin" panose="00000400000000000000" pitchFamily="2" charset="-78"/>
              </a:rPr>
              <a:t>, a, V</a:t>
            </a:r>
            <a:endParaRPr lang="en-US" sz="1800" dirty="0" smtClean="0">
              <a:cs typeface="B Nazanin" panose="00000400000000000000" pitchFamily="2" charset="-78"/>
            </a:endParaRP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 smtClean="0">
                <a:cs typeface="B Nazanin" panose="00000400000000000000" pitchFamily="2" charset="-78"/>
              </a:rPr>
              <a:t>.X=X+V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5594448"/>
            <a:ext cx="2672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: time / iteration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49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1"/>
                </a:solidFill>
                <a:latin typeface="Albertus Medium" pitchFamily="34" charset="0"/>
              </a:rPr>
              <a:t>Definitions</a:t>
            </a:r>
            <a:endParaRPr lang="fa-IR" b="1" i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71612"/>
            <a:ext cx="8786842" cy="4929222"/>
          </a:xfrm>
        </p:spPr>
        <p:txBody>
          <a:bodyPr/>
          <a:lstStyle/>
          <a:p>
            <a:pPr lvl="1" algn="l" rtl="0">
              <a:buFont typeface="Wingdings" pitchFamily="2" charset="2"/>
              <a:buChar char="q"/>
            </a:pPr>
            <a:r>
              <a:rPr lang="en-US" sz="2800" dirty="0" smtClean="0"/>
              <a:t>Stochastic approaches:</a:t>
            </a:r>
            <a:endParaRPr lang="en-US" sz="3200" dirty="0" smtClean="0"/>
          </a:p>
          <a:p>
            <a:pPr lvl="2" algn="l" rtl="0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70C0"/>
                </a:solidFill>
              </a:rPr>
              <a:t>Single agent-based algorithms</a:t>
            </a:r>
            <a:r>
              <a:rPr lang="en-US" sz="2400" dirty="0" smtClean="0"/>
              <a:t>: </a:t>
            </a:r>
            <a:r>
              <a:rPr lang="en-US" dirty="0" smtClean="0"/>
              <a:t>Simulated annealing (SA), </a:t>
            </a:r>
            <a:r>
              <a:rPr lang="en-US" dirty="0" err="1" smtClean="0"/>
              <a:t>Tabu</a:t>
            </a:r>
            <a:r>
              <a:rPr lang="en-US" dirty="0" smtClean="0"/>
              <a:t> Search (TS).</a:t>
            </a:r>
            <a:endParaRPr lang="en-US" sz="2400" dirty="0" smtClean="0"/>
          </a:p>
          <a:p>
            <a:pPr lvl="2" algn="l" rtl="0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70C0"/>
                </a:solidFill>
              </a:rPr>
              <a:t>Population based algorithms</a:t>
            </a:r>
            <a:r>
              <a:rPr lang="en-US" sz="2400" dirty="0" smtClean="0"/>
              <a:t>:</a:t>
            </a:r>
          </a:p>
          <a:p>
            <a:pPr lvl="3" algn="l" rtl="0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FF0000"/>
                </a:solidFill>
              </a:rPr>
              <a:t>Evolutionary Algorithms (EAs): </a:t>
            </a:r>
            <a:r>
              <a:rPr lang="en-US" sz="2000" dirty="0" smtClean="0"/>
              <a:t>Genetic Algorithm (GA), Evolutionary Programming (EP), Evolutionary Strategy (ES), Genetic Programming(GP), Differential Evolutionary(DE)</a:t>
            </a:r>
          </a:p>
          <a:p>
            <a:pPr lvl="3" algn="l" rtl="0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FF0000"/>
                </a:solidFill>
              </a:rPr>
              <a:t>Swarm Intelligence (SI): </a:t>
            </a:r>
            <a:r>
              <a:rPr lang="en-US" sz="2000" dirty="0" smtClean="0"/>
              <a:t>Ant Colony Optimization (ACO), particle Swarm Optimization (PSO), Artificial bee Colony (ABC),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Gravitational search algorithm (GSA)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</a:p>
          <a:p>
            <a:pPr lvl="1" algn="l" rtl="0"/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5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1"/>
          <p:cNvSpPr>
            <a:spLocks noGrp="1"/>
          </p:cNvSpPr>
          <p:nvPr>
            <p:ph idx="1"/>
          </p:nvPr>
        </p:nvSpPr>
        <p:spPr>
          <a:xfrm>
            <a:off x="323850" y="1417638"/>
            <a:ext cx="8820150" cy="4525962"/>
          </a:xfrm>
        </p:spPr>
        <p:txBody>
          <a:bodyPr/>
          <a:lstStyle/>
          <a:p>
            <a:pPr marL="342900" indent="-342900" algn="justLow" rtl="0">
              <a:buFont typeface="Arial" panose="020B0604020202020204" pitchFamily="34" charset="0"/>
              <a:buChar char="•"/>
            </a:pPr>
            <a:r>
              <a:rPr lang="en-US" altLang="zh-TW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At the first iteration, each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agents </a:t>
            </a:r>
            <a:r>
              <a:rPr lang="en-US" altLang="zh-TW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is randomly allocated in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the search </a:t>
            </a:r>
            <a:r>
              <a:rPr lang="en-US" altLang="zh-TW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space. 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342900" indent="-342900" algn="justLow" rtl="0">
              <a:buFont typeface="Arial" panose="020B0604020202020204" pitchFamily="34" charset="0"/>
              <a:buChar char="•"/>
            </a:pPr>
            <a:r>
              <a:rPr lang="en-US" altLang="zh-TW" dirty="0" err="1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x</a:t>
            </a:r>
            <a:r>
              <a:rPr lang="en-US" altLang="zh-TW" baseline="30000" dirty="0" err="1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d,hi</a:t>
            </a:r>
            <a:r>
              <a:rPr lang="fa-IR" altLang="zh-TW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and</a:t>
            </a:r>
            <a:r>
              <a:rPr lang="fa-IR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n-US" altLang="zh-TW" dirty="0" err="1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x</a:t>
            </a:r>
            <a:r>
              <a:rPr lang="en-US" altLang="zh-TW" baseline="30000" dirty="0" err="1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d,low</a:t>
            </a:r>
            <a:r>
              <a:rPr lang="en-US" altLang="zh-TW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are the boundaries of the </a:t>
            </a:r>
            <a:r>
              <a:rPr lang="en-US" altLang="zh-TW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variable d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.</a:t>
            </a:r>
          </a:p>
          <a:p>
            <a:pPr marL="0" indent="0" algn="r" rtl="1" eaLnBrk="1" hangingPunct="1">
              <a:buNone/>
            </a:pPr>
            <a:endParaRPr lang="en-US" dirty="0" smtClean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Initialization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60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921604"/>
              </p:ext>
            </p:extLst>
          </p:nvPr>
        </p:nvGraphicFramePr>
        <p:xfrm>
          <a:off x="1073150" y="2852738"/>
          <a:ext cx="4208463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04" name="Equation" r:id="rId3" imgW="1295280" imgH="253800" progId="Equation.3">
                  <p:embed/>
                </p:oleObj>
              </mc:Choice>
              <mc:Fallback>
                <p:oleObj name="Equation" r:id="rId3" imgW="12952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2852738"/>
                        <a:ext cx="4208463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793034"/>
              </p:ext>
            </p:extLst>
          </p:nvPr>
        </p:nvGraphicFramePr>
        <p:xfrm>
          <a:off x="976313" y="3560763"/>
          <a:ext cx="6510337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05" name="Equation" r:id="rId5" imgW="2438280" imgH="380880" progId="Equation.3">
                  <p:embed/>
                </p:oleObj>
              </mc:Choice>
              <mc:Fallback>
                <p:oleObj name="Equation" r:id="rId5" imgW="24382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3" y="3560763"/>
                        <a:ext cx="6510337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38184" y="4509120"/>
            <a:ext cx="3185744" cy="1681871"/>
          </a:xfrm>
          <a:prstGeom prst="rect">
            <a:avLst/>
          </a:prstGeom>
          <a:blipFill rotWithShape="0"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新細明體" pitchFamily="18" charset="-120"/>
              </a:rPr>
              <a:t> </a:t>
            </a:r>
          </a:p>
        </p:txBody>
      </p:sp>
      <p:sp>
        <p:nvSpPr>
          <p:cNvPr id="8" name="Rectangle 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16462" y="4600574"/>
            <a:ext cx="3519232" cy="1560492"/>
          </a:xfrm>
          <a:prstGeom prst="rect">
            <a:avLst/>
          </a:prstGeom>
          <a:blipFill rotWithShape="0"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新細明體" pitchFamily="18" charset="-12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2478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400" dirty="0" smtClean="0">
                <a:ea typeface="微軟正黑體" panose="020B0604030504040204" pitchFamily="34" charset="-120"/>
                <a:cs typeface="B Nazanin" panose="00000400000000000000" pitchFamily="2" charset="-78"/>
              </a:rPr>
              <a:t>At the start of each iteration, agents are evaluated.</a:t>
            </a:r>
          </a:p>
          <a:p>
            <a:pPr algn="l" rtl="0"/>
            <a:r>
              <a:rPr lang="en-US" sz="2400" dirty="0" smtClean="0">
                <a:ea typeface="微軟正黑體" panose="020B0604030504040204" pitchFamily="34" charset="-120"/>
                <a:cs typeface="B Nazanin" panose="00000400000000000000" pitchFamily="2" charset="-78"/>
              </a:rPr>
              <a:t>For each agent, the problem is solved with the variable values suggested by that agent and the objective function is calculated.</a:t>
            </a:r>
          </a:p>
          <a:p>
            <a:pPr algn="l" rtl="0"/>
            <a:r>
              <a:rPr lang="en-US" sz="2400" dirty="0" smtClean="0">
                <a:ea typeface="微軟正黑體" panose="020B0604030504040204" pitchFamily="34" charset="-120"/>
                <a:cs typeface="B Nazanin" panose="00000400000000000000" pitchFamily="2" charset="-78"/>
              </a:rPr>
              <a:t>To this, most of the time, the problem is simulated using a software.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414498" y="4028748"/>
                <a:ext cx="1155124" cy="15604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4498" y="4028748"/>
                <a:ext cx="1155124" cy="156049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502730" y="4028748"/>
                <a:ext cx="853246" cy="15604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𝐹𝑖𝑡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𝐹𝑖𝑡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𝐹𝑖𝑡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2730" y="4028748"/>
                <a:ext cx="853246" cy="156049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>
          <a:xfrm>
            <a:off x="2422610" y="4244772"/>
            <a:ext cx="12114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14238" y="3869653"/>
            <a:ext cx="1043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B Nazanin" panose="00000400000000000000" pitchFamily="2" charset="-78"/>
              </a:rPr>
              <a:t>Problem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422610" y="4532804"/>
            <a:ext cx="12114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422610" y="5396902"/>
            <a:ext cx="1211430" cy="36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28658" y="5800289"/>
            <a:ext cx="7600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/>
              <a:t>Total </a:t>
            </a:r>
            <a:r>
              <a:rPr lang="en-US" dirty="0"/>
              <a:t>Number of fitness evaluations (FEs)</a:t>
            </a:r>
          </a:p>
        </p:txBody>
      </p:sp>
    </p:spTree>
    <p:extLst>
      <p:ext uri="{BB962C8B-B14F-4D97-AF65-F5344CB8AC3E}">
        <p14:creationId xmlns:p14="http://schemas.microsoft.com/office/powerpoint/2010/main" val="12526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Mass calculation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500174"/>
            <a:ext cx="8826184" cy="5033978"/>
          </a:xfrm>
        </p:spPr>
        <p:txBody>
          <a:bodyPr/>
          <a:lstStyle/>
          <a:p>
            <a:pPr algn="just" rtl="1">
              <a:buNone/>
            </a:pPr>
            <a:endParaRPr lang="en-US" sz="2400" dirty="0" smtClean="0">
              <a:latin typeface="Arial" pitchFamily="34" charset="0"/>
              <a:cs typeface="B Nazanin" pitchFamily="2" charset="-78"/>
            </a:endParaRPr>
          </a:p>
          <a:p>
            <a:pPr algn="l" rtl="0"/>
            <a:r>
              <a:rPr lang="en-US" sz="2400" dirty="0" err="1" smtClean="0">
                <a:latin typeface="Arial" pitchFamily="34" charset="0"/>
                <a:cs typeface="B Nazanin" pitchFamily="2" charset="-78"/>
              </a:rPr>
              <a:t>fobj</a:t>
            </a:r>
            <a:r>
              <a:rPr lang="en-US" sz="2400" baseline="-25000" dirty="0" err="1" smtClean="0">
                <a:latin typeface="Arial" pitchFamily="34" charset="0"/>
                <a:cs typeface="B Nazanin" pitchFamily="2" charset="-78"/>
              </a:rPr>
              <a:t>i</a:t>
            </a:r>
            <a:r>
              <a:rPr lang="fa-IR" sz="2400" dirty="0" smtClean="0">
                <a:latin typeface="Arial" pitchFamily="34" charset="0"/>
                <a:cs typeface="B Nazanin" pitchFamily="2" charset="-78"/>
              </a:rPr>
              <a:t> </a:t>
            </a:r>
            <a:r>
              <a:rPr lang="en-US" sz="2400" dirty="0" smtClean="0">
                <a:latin typeface="Arial" pitchFamily="34" charset="0"/>
                <a:cs typeface="B Nazanin" pitchFamily="2" charset="-78"/>
              </a:rPr>
              <a:t>(t) is the </a:t>
            </a:r>
            <a:r>
              <a:rPr lang="en-US" sz="2400" dirty="0">
                <a:latin typeface="Arial" pitchFamily="34" charset="0"/>
                <a:cs typeface="B Nazanin" pitchFamily="2" charset="-78"/>
              </a:rPr>
              <a:t>value </a:t>
            </a:r>
            <a:r>
              <a:rPr lang="en-US" sz="2400" dirty="0" smtClean="0">
                <a:latin typeface="Arial" pitchFamily="34" charset="0"/>
                <a:cs typeface="B Nazanin" pitchFamily="2" charset="-78"/>
              </a:rPr>
              <a:t>of objective function </a:t>
            </a:r>
            <a:r>
              <a:rPr lang="en-US" sz="2400" dirty="0" smtClean="0">
                <a:latin typeface="Arial" pitchFamily="34" charset="0"/>
                <a:cs typeface="B Nazanin" pitchFamily="2" charset="-78"/>
              </a:rPr>
              <a:t>for agent </a:t>
            </a:r>
            <a:r>
              <a:rPr lang="en-US" sz="2400" dirty="0" err="1" smtClean="0">
                <a:latin typeface="Arial" pitchFamily="34" charset="0"/>
                <a:cs typeface="B Nazanin" pitchFamily="2" charset="-78"/>
              </a:rPr>
              <a:t>i</a:t>
            </a:r>
            <a:r>
              <a:rPr lang="en-US" sz="2400" dirty="0" smtClean="0">
                <a:latin typeface="Arial" pitchFamily="34" charset="0"/>
                <a:cs typeface="B Nazanin" pitchFamily="2" charset="-78"/>
              </a:rPr>
              <a:t>  at time t.</a:t>
            </a:r>
          </a:p>
          <a:p>
            <a:pPr algn="l" rtl="0"/>
            <a:endParaRPr lang="en-US" sz="2400" dirty="0" smtClean="0">
              <a:latin typeface="Arial" pitchFamily="34" charset="0"/>
              <a:cs typeface="B Nazanin" pitchFamily="2" charset="-78"/>
            </a:endParaRPr>
          </a:p>
          <a:p>
            <a:pPr marL="0" indent="0" algn="l" rtl="0">
              <a:buNone/>
            </a:pPr>
            <a:r>
              <a:rPr lang="en-US" sz="2400" dirty="0" err="1" smtClean="0">
                <a:latin typeface="Arial" pitchFamily="34" charset="0"/>
                <a:cs typeface="B Nazanin" pitchFamily="2" charset="-78"/>
              </a:rPr>
              <a:t>i</a:t>
            </a:r>
            <a:r>
              <a:rPr lang="en-US" sz="2400" dirty="0" smtClean="0">
                <a:latin typeface="Arial" pitchFamily="34" charset="0"/>
                <a:cs typeface="B Nazanin" pitchFamily="2" charset="-78"/>
              </a:rPr>
              <a:t>=1,…,N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56470"/>
              </p:ext>
            </p:extLst>
          </p:nvPr>
        </p:nvGraphicFramePr>
        <p:xfrm>
          <a:off x="1909000" y="3879285"/>
          <a:ext cx="2158944" cy="1386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5" name="Equation" r:id="rId3" imgW="901309" imgH="583947" progId="Equation.3">
                  <p:embed/>
                </p:oleObj>
              </mc:Choice>
              <mc:Fallback>
                <p:oleObj name="Equation" r:id="rId3" imgW="901309" imgH="58394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9000" y="3879285"/>
                        <a:ext cx="2158944" cy="13862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608740"/>
              </p:ext>
            </p:extLst>
          </p:nvPr>
        </p:nvGraphicFramePr>
        <p:xfrm>
          <a:off x="1763688" y="5694066"/>
          <a:ext cx="465613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6" name="Equation" r:id="rId5" imgW="2158920" imgH="304560" progId="Equation.3">
                  <p:embed/>
                </p:oleObj>
              </mc:Choice>
              <mc:Fallback>
                <p:oleObj name="Equation" r:id="rId5" imgW="215892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5694066"/>
                        <a:ext cx="4656137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492601"/>
              </p:ext>
            </p:extLst>
          </p:nvPr>
        </p:nvGraphicFramePr>
        <p:xfrm>
          <a:off x="1903816" y="2978504"/>
          <a:ext cx="2776352" cy="801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7" name="Equation" r:id="rId7" imgW="1409088" imgH="406224" progId="Equation.3">
                  <p:embed/>
                </p:oleObj>
              </mc:Choice>
              <mc:Fallback>
                <p:oleObj name="Equation" r:id="rId7" imgW="1409088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3816" y="2978504"/>
                        <a:ext cx="2776352" cy="8012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746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Mass calculation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0"/>
            <a:r>
              <a:rPr lang="en-US" sz="2400" dirty="0" smtClean="0">
                <a:latin typeface="Arial" pitchFamily="34" charset="0"/>
                <a:cs typeface="B Nazanin" pitchFamily="2" charset="-78"/>
              </a:rPr>
              <a:t>In minimization problems:</a:t>
            </a:r>
            <a:endParaRPr lang="fa-IR" sz="24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4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4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4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en-US" sz="2400" dirty="0">
                <a:latin typeface="Arial" pitchFamily="34" charset="0"/>
                <a:cs typeface="B Nazanin" pitchFamily="2" charset="-78"/>
              </a:rPr>
              <a:t>In </a:t>
            </a:r>
            <a:r>
              <a:rPr lang="en-US" sz="2400" dirty="0" smtClean="0">
                <a:latin typeface="Arial" pitchFamily="34" charset="0"/>
                <a:cs typeface="B Nazanin" pitchFamily="2" charset="-78"/>
              </a:rPr>
              <a:t>maximization </a:t>
            </a:r>
            <a:r>
              <a:rPr lang="en-US" sz="2400" dirty="0">
                <a:latin typeface="Arial" pitchFamily="34" charset="0"/>
                <a:cs typeface="B Nazanin" pitchFamily="2" charset="-78"/>
              </a:rPr>
              <a:t>problems</a:t>
            </a:r>
            <a:r>
              <a:rPr lang="en-US" sz="2400" dirty="0" smtClean="0">
                <a:latin typeface="Arial" pitchFamily="34" charset="0"/>
                <a:cs typeface="B Nazanin" pitchFamily="2" charset="-78"/>
              </a:rPr>
              <a:t>: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just" rtl="1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53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330684"/>
              </p:ext>
            </p:extLst>
          </p:nvPr>
        </p:nvGraphicFramePr>
        <p:xfrm>
          <a:off x="1363440" y="4674826"/>
          <a:ext cx="3641781" cy="746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8" name="Equation" r:id="rId3" imgW="1548728" imgH="317362" progId="Equation.3">
                  <p:embed/>
                </p:oleObj>
              </mc:Choice>
              <mc:Fallback>
                <p:oleObj name="Equation" r:id="rId3" imgW="1548728" imgH="31736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3440" y="4674826"/>
                        <a:ext cx="3641781" cy="7464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092745"/>
              </p:ext>
            </p:extLst>
          </p:nvPr>
        </p:nvGraphicFramePr>
        <p:xfrm>
          <a:off x="1292766" y="5656724"/>
          <a:ext cx="3808216" cy="72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9" name="Equation" r:id="rId5" imgW="1637589" imgH="317362" progId="Equation.3">
                  <p:embed/>
                </p:oleObj>
              </mc:Choice>
              <mc:Fallback>
                <p:oleObj name="Equation" r:id="rId5" imgW="1637589" imgH="31736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2766" y="5656724"/>
                        <a:ext cx="3808216" cy="7222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632" y="2145680"/>
            <a:ext cx="3601574" cy="158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3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Gravitational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gravitational constant is 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 of time that takes an initial value of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G0 and reduced during iterations. </a:t>
            </a:r>
          </a:p>
          <a:p>
            <a:pPr algn="just" rtl="0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example function for G 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54</a:t>
            </a:fld>
            <a:endParaRPr 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48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14300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219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947925"/>
              </p:ext>
            </p:extLst>
          </p:nvPr>
        </p:nvGraphicFramePr>
        <p:xfrm>
          <a:off x="897147" y="4941168"/>
          <a:ext cx="2071701" cy="858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49" name="Equation" r:id="rId5" imgW="914003" imgH="355446" progId="Equation.3">
                  <p:embed/>
                </p:oleObj>
              </mc:Choice>
              <mc:Fallback>
                <p:oleObj name="Equation" r:id="rId5" imgW="914003" imgH="3554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7147" y="4941168"/>
                        <a:ext cx="2071701" cy="8586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985937"/>
              </p:ext>
            </p:extLst>
          </p:nvPr>
        </p:nvGraphicFramePr>
        <p:xfrm>
          <a:off x="897147" y="2920758"/>
          <a:ext cx="2479296" cy="639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50" name="Equation" r:id="rId7" imgW="736560" imgH="177480" progId="Equation.3">
                  <p:embed/>
                </p:oleObj>
              </mc:Choice>
              <mc:Fallback>
                <p:oleObj name="Equation" r:id="rId7" imgW="7365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7147" y="2920758"/>
                        <a:ext cx="2479296" cy="63928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84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Force calculation</a:t>
            </a:r>
            <a:endParaRPr lang="fa-I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47800"/>
            <a:ext cx="8826184" cy="5410200"/>
          </a:xfrm>
        </p:spPr>
        <p:txBody>
          <a:bodyPr>
            <a:normAutofit/>
          </a:bodyPr>
          <a:lstStyle/>
          <a:p>
            <a:pPr algn="just" rtl="0"/>
            <a:r>
              <a:rPr lang="en-US" sz="2400" dirty="0" smtClean="0">
                <a:latin typeface="Arial" pitchFamily="34" charset="0"/>
                <a:cs typeface="B Nazanin" pitchFamily="2" charset="-78"/>
              </a:rPr>
              <a:t>The force applied to agent </a:t>
            </a:r>
            <a:r>
              <a:rPr lang="en-US" sz="2400" dirty="0" err="1" smtClean="0">
                <a:latin typeface="Arial" pitchFamily="34" charset="0"/>
                <a:cs typeface="B Nazanin" pitchFamily="2" charset="-78"/>
              </a:rPr>
              <a:t>i</a:t>
            </a:r>
            <a:r>
              <a:rPr lang="en-US" sz="2400" dirty="0" smtClean="0">
                <a:latin typeface="Arial" pitchFamily="34" charset="0"/>
                <a:cs typeface="B Nazanin" pitchFamily="2" charset="-78"/>
              </a:rPr>
              <a:t> from agent j at dimension d : </a:t>
            </a:r>
          </a:p>
          <a:p>
            <a:pPr algn="just" rtl="0"/>
            <a:endParaRPr lang="en-US" sz="2400" dirty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en-US" sz="2400" dirty="0" smtClean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en-US" sz="2400" dirty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en-US" sz="2400" dirty="0" smtClean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en-US" sz="2400" dirty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en-US" sz="2400" dirty="0" smtClean="0">
              <a:latin typeface="Arial" pitchFamily="34" charset="0"/>
              <a:cs typeface="B Nazanin" pitchFamily="2" charset="-78"/>
            </a:endParaRPr>
          </a:p>
          <a:p>
            <a:pPr algn="just" rtl="0"/>
            <a:r>
              <a:rPr lang="en-US" sz="2400" dirty="0" smtClean="0">
                <a:latin typeface="Arial" pitchFamily="34" charset="0"/>
                <a:cs typeface="B Nazanin" pitchFamily="2" charset="-78"/>
              </a:rPr>
              <a:t>R is the distance between object  </a:t>
            </a:r>
            <a:r>
              <a:rPr lang="en-US" sz="2400" dirty="0" err="1" smtClean="0">
                <a:latin typeface="Arial" pitchFamily="34" charset="0"/>
                <a:cs typeface="B Nazanin" pitchFamily="2" charset="-78"/>
              </a:rPr>
              <a:t>i</a:t>
            </a:r>
            <a:r>
              <a:rPr lang="en-US" sz="2400" dirty="0" smtClean="0">
                <a:latin typeface="Arial" pitchFamily="34" charset="0"/>
                <a:cs typeface="B Nazanin" pitchFamily="2" charset="-78"/>
              </a:rPr>
              <a:t> and j :</a:t>
            </a:r>
            <a:endParaRPr lang="fa-IR" sz="24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4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r>
              <a:rPr lang="fa-IR" sz="2400" dirty="0" smtClean="0">
                <a:latin typeface="Arial" pitchFamily="34" charset="0"/>
                <a:cs typeface="B Nazanin" pitchFamily="2" charset="-78"/>
              </a:rPr>
              <a:t>    </a:t>
            </a:r>
            <a:endParaRPr lang="en-US" sz="24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r>
              <a:rPr lang="fa-IR" sz="2400" dirty="0" smtClean="0">
                <a:latin typeface="Arial" pitchFamily="34" charset="0"/>
                <a:cs typeface="B Nazanin" pitchFamily="2" charset="-78"/>
              </a:rPr>
              <a:t>    </a:t>
            </a:r>
            <a:endParaRPr lang="en-US" sz="24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8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80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5335134"/>
            <a:ext cx="2571768" cy="56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474817" y="2204864"/>
          <a:ext cx="5296989" cy="151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21" name="Equation" r:id="rId4" imgW="2857320" imgH="812520" progId="Equation.3">
                  <p:embed/>
                </p:oleObj>
              </mc:Choice>
              <mc:Fallback>
                <p:oleObj name="Equation" r:id="rId4" imgW="285732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4817" y="2204864"/>
                        <a:ext cx="5296989" cy="15121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935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Force calculation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14422"/>
            <a:ext cx="8754176" cy="5410200"/>
          </a:xfrm>
        </p:spPr>
        <p:txBody>
          <a:bodyPr>
            <a:normAutofit/>
          </a:bodyPr>
          <a:lstStyle/>
          <a:p>
            <a:pPr algn="just" rtl="0">
              <a:buNone/>
            </a:pPr>
            <a:endParaRPr lang="fa-IR" sz="2000" dirty="0" smtClean="0">
              <a:latin typeface="Arial" pitchFamily="34" charset="0"/>
              <a:cs typeface="Arial" pitchFamily="34" charset="0"/>
            </a:endParaRPr>
          </a:p>
          <a:p>
            <a:pPr algn="just" rtl="0"/>
            <a:r>
              <a:rPr lang="en-US" sz="2600" dirty="0" smtClean="0">
                <a:latin typeface="Arial" pitchFamily="34" charset="0"/>
                <a:cs typeface="B Nazanin" pitchFamily="2" charset="-78"/>
              </a:rPr>
              <a:t>Total force applied to object </a:t>
            </a:r>
            <a:r>
              <a:rPr lang="en-US" sz="2600" dirty="0" err="1" smtClean="0">
                <a:latin typeface="Arial" pitchFamily="34" charset="0"/>
                <a:cs typeface="B Nazanin" pitchFamily="2" charset="-78"/>
              </a:rPr>
              <a:t>i</a:t>
            </a:r>
            <a:r>
              <a:rPr lang="en-US" sz="2600" dirty="0" smtClean="0">
                <a:latin typeface="Arial" pitchFamily="34" charset="0"/>
                <a:cs typeface="B Nazanin" pitchFamily="2" charset="-78"/>
              </a:rPr>
              <a:t> at dimension d :</a:t>
            </a:r>
            <a:endParaRPr lang="fa-IR" sz="2600" dirty="0" smtClean="0">
              <a:latin typeface="Arial" pitchFamily="34" charset="0"/>
              <a:cs typeface="B Nazanin" pitchFamily="2" charset="-78"/>
            </a:endParaRPr>
          </a:p>
          <a:p>
            <a:pPr algn="just" rtl="0">
              <a:lnSpc>
                <a:spcPct val="120000"/>
              </a:lnSpc>
              <a:buNone/>
            </a:pPr>
            <a:endParaRPr lang="en-US" sz="2600" dirty="0" smtClean="0">
              <a:latin typeface="Arial" pitchFamily="34" charset="0"/>
              <a:cs typeface="B Nazanin" pitchFamily="2" charset="-78"/>
            </a:endParaRPr>
          </a:p>
          <a:p>
            <a:pPr algn="just" rtl="0">
              <a:lnSpc>
                <a:spcPct val="120000"/>
              </a:lnSpc>
              <a:buNone/>
            </a:pPr>
            <a:endParaRPr lang="en-US" sz="2600" dirty="0" smtClean="0">
              <a:latin typeface="Arial" pitchFamily="34" charset="0"/>
              <a:cs typeface="B Nazanin" pitchFamily="2" charset="-78"/>
            </a:endParaRPr>
          </a:p>
          <a:p>
            <a:pPr algn="just" rtl="0">
              <a:lnSpc>
                <a:spcPct val="120000"/>
              </a:lnSpc>
              <a:buNone/>
            </a:pPr>
            <a:r>
              <a:rPr lang="en-US" sz="2600" dirty="0" smtClean="0">
                <a:latin typeface="Arial" pitchFamily="34" charset="0"/>
                <a:cs typeface="B Nazanin" pitchFamily="2" charset="-78"/>
              </a:rPr>
              <a:t>      </a:t>
            </a:r>
            <a:r>
              <a:rPr lang="en-US" sz="2600" dirty="0" err="1" smtClean="0">
                <a:latin typeface="Arial" pitchFamily="34" charset="0"/>
                <a:cs typeface="B Nazanin" pitchFamily="2" charset="-78"/>
              </a:rPr>
              <a:t>i</a:t>
            </a:r>
            <a:r>
              <a:rPr lang="en-US" sz="2600" dirty="0" smtClean="0">
                <a:latin typeface="Arial" pitchFamily="34" charset="0"/>
                <a:cs typeface="B Nazanin" pitchFamily="2" charset="-78"/>
              </a:rPr>
              <a:t>=1,…,N                      d=1,…,m</a:t>
            </a:r>
          </a:p>
          <a:p>
            <a:pPr algn="just" rtl="0">
              <a:lnSpc>
                <a:spcPct val="120000"/>
              </a:lnSpc>
              <a:buNone/>
            </a:pPr>
            <a:endParaRPr lang="en-US" sz="2600" dirty="0">
              <a:latin typeface="Arial" pitchFamily="34" charset="0"/>
              <a:cs typeface="B Nazanin" pitchFamily="2" charset="-78"/>
            </a:endParaRPr>
          </a:p>
          <a:p>
            <a:pPr algn="just" rtl="0">
              <a:lnSpc>
                <a:spcPct val="120000"/>
              </a:lnSpc>
            </a:pPr>
            <a:r>
              <a:rPr lang="en-US" sz="2600" dirty="0" err="1" smtClean="0">
                <a:latin typeface="Arial" pitchFamily="34" charset="0"/>
                <a:cs typeface="B Nazanin" pitchFamily="2" charset="-78"/>
              </a:rPr>
              <a:t>Kbest</a:t>
            </a:r>
            <a:r>
              <a:rPr lang="en-US" sz="2600" dirty="0" smtClean="0">
                <a:latin typeface="Arial" pitchFamily="34" charset="0"/>
                <a:cs typeface="B Nazanin" pitchFamily="2" charset="-78"/>
              </a:rPr>
              <a:t> is the set of ‘k’ heaviest objects.</a:t>
            </a:r>
          </a:p>
          <a:p>
            <a:pPr algn="just" rtl="0">
              <a:lnSpc>
                <a:spcPct val="120000"/>
              </a:lnSpc>
            </a:pPr>
            <a:r>
              <a:rPr lang="en-US" sz="2600" dirty="0" smtClean="0">
                <a:latin typeface="Arial" pitchFamily="34" charset="0"/>
                <a:cs typeface="B Nazanin" pitchFamily="2" charset="-78"/>
              </a:rPr>
              <a:t>In each iteration, only ‘k’ </a:t>
            </a:r>
            <a:r>
              <a:rPr lang="en-US" sz="2600" dirty="0">
                <a:latin typeface="Arial" pitchFamily="34" charset="0"/>
                <a:cs typeface="B Nazanin" pitchFamily="2" charset="-78"/>
              </a:rPr>
              <a:t>heaviest </a:t>
            </a:r>
            <a:r>
              <a:rPr lang="en-US" sz="2600" dirty="0" smtClean="0">
                <a:latin typeface="Arial" pitchFamily="34" charset="0"/>
                <a:cs typeface="B Nazanin" pitchFamily="2" charset="-78"/>
              </a:rPr>
              <a:t>objects apply force to the others.</a:t>
            </a:r>
          </a:p>
          <a:p>
            <a:pPr algn="just" rtl="0">
              <a:lnSpc>
                <a:spcPct val="120000"/>
              </a:lnSpc>
            </a:pPr>
            <a:r>
              <a:rPr lang="en-US" sz="2600" dirty="0" smtClean="0">
                <a:latin typeface="Arial" pitchFamily="34" charset="0"/>
                <a:cs typeface="B Nazanin" pitchFamily="2" charset="-78"/>
              </a:rPr>
              <a:t>‘k’ is initialized to ‘N’ and decreased with time.</a:t>
            </a:r>
          </a:p>
          <a:p>
            <a:pPr algn="just" rtl="0">
              <a:buNone/>
            </a:pPr>
            <a:endParaRPr lang="fa-IR" sz="2600" dirty="0" smtClean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31434"/>
            <a:ext cx="3807386" cy="100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5821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Force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m=2</a:t>
            </a:r>
          </a:p>
          <a:p>
            <a:pPr algn="l" rtl="0"/>
            <a:r>
              <a:rPr lang="en-US" dirty="0" smtClean="0"/>
              <a:t>k=2</a:t>
            </a:r>
          </a:p>
          <a:p>
            <a:pPr algn="l" rtl="0"/>
            <a:r>
              <a:rPr lang="en-US" dirty="0" smtClean="0"/>
              <a:t>N=10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57</a:t>
            </a:fld>
            <a:endParaRPr lang="en-US"/>
          </a:p>
        </p:txBody>
      </p:sp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60847"/>
            <a:ext cx="5748114" cy="397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33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Acceleration and velocity calculation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71072"/>
            <a:ext cx="8582800" cy="5410200"/>
          </a:xfrm>
        </p:spPr>
        <p:txBody>
          <a:bodyPr>
            <a:normAutofit/>
          </a:bodyPr>
          <a:lstStyle/>
          <a:p>
            <a:pPr algn="just" rtl="0"/>
            <a:r>
              <a:rPr lang="en-US" sz="2600" dirty="0" smtClean="0">
                <a:latin typeface="Arial" pitchFamily="34" charset="0"/>
                <a:cs typeface="B Nazanin" pitchFamily="2" charset="-78"/>
              </a:rPr>
              <a:t>Acceleration of agent </a:t>
            </a:r>
            <a:r>
              <a:rPr lang="en-US" sz="2600" dirty="0" err="1" smtClean="0">
                <a:latin typeface="Arial" pitchFamily="34" charset="0"/>
                <a:cs typeface="B Nazanin" pitchFamily="2" charset="-78"/>
              </a:rPr>
              <a:t>i</a:t>
            </a:r>
            <a:r>
              <a:rPr lang="en-US" sz="2600" dirty="0" smtClean="0">
                <a:latin typeface="Arial" pitchFamily="34" charset="0"/>
                <a:cs typeface="B Nazanin" pitchFamily="2" charset="-78"/>
              </a:rPr>
              <a:t> at dimension d : </a:t>
            </a:r>
          </a:p>
          <a:p>
            <a:pPr algn="just" rtl="0"/>
            <a:endParaRPr lang="en-US" sz="2600" dirty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en-US" sz="2600" dirty="0" smtClean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en-US" sz="2600" dirty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en-US" sz="2600" dirty="0" smtClean="0">
              <a:latin typeface="Arial" pitchFamily="34" charset="0"/>
              <a:cs typeface="B Nazanin" pitchFamily="2" charset="-78"/>
            </a:endParaRPr>
          </a:p>
          <a:p>
            <a:pPr algn="just" rtl="0"/>
            <a:r>
              <a:rPr lang="en-US" sz="2600" dirty="0" smtClean="0">
                <a:latin typeface="Arial" pitchFamily="34" charset="0"/>
                <a:cs typeface="B Nazanin" pitchFamily="2" charset="-78"/>
              </a:rPr>
              <a:t>Velocity of </a:t>
            </a:r>
            <a:r>
              <a:rPr lang="en-US" sz="2600" dirty="0">
                <a:latin typeface="Arial" pitchFamily="34" charset="0"/>
                <a:cs typeface="B Nazanin" pitchFamily="2" charset="-78"/>
              </a:rPr>
              <a:t>agent </a:t>
            </a:r>
            <a:r>
              <a:rPr lang="en-US" sz="2600" dirty="0" err="1">
                <a:latin typeface="Arial" pitchFamily="34" charset="0"/>
                <a:cs typeface="B Nazanin" pitchFamily="2" charset="-78"/>
              </a:rPr>
              <a:t>i</a:t>
            </a:r>
            <a:r>
              <a:rPr lang="en-US" sz="2600" dirty="0">
                <a:latin typeface="Arial" pitchFamily="34" charset="0"/>
                <a:cs typeface="B Nazanin" pitchFamily="2" charset="-78"/>
              </a:rPr>
              <a:t> at dimension </a:t>
            </a:r>
            <a:r>
              <a:rPr lang="en-US" sz="2600" dirty="0" smtClean="0">
                <a:latin typeface="Arial" pitchFamily="34" charset="0"/>
                <a:cs typeface="B Nazanin" pitchFamily="2" charset="-78"/>
              </a:rPr>
              <a:t>d :</a:t>
            </a:r>
            <a:endParaRPr lang="fa-IR" sz="2600" dirty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fa-IR" sz="2600" dirty="0" smtClean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132856"/>
            <a:ext cx="2302049" cy="1201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808551"/>
              </p:ext>
            </p:extLst>
          </p:nvPr>
        </p:nvGraphicFramePr>
        <p:xfrm>
          <a:off x="401312" y="4509120"/>
          <a:ext cx="5301074" cy="849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45" name="Equation" r:id="rId4" imgW="1485900" imgH="241300" progId="Equation.3">
                  <p:embed/>
                </p:oleObj>
              </mc:Choice>
              <mc:Fallback>
                <p:oleObj name="Equation" r:id="rId4" imgW="14859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12" y="4509120"/>
                        <a:ext cx="5301074" cy="8495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9333" y="4725144"/>
            <a:ext cx="31146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16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Position updating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4422"/>
            <a:ext cx="8628888" cy="5410200"/>
          </a:xfrm>
        </p:spPr>
        <p:txBody>
          <a:bodyPr>
            <a:normAutofit/>
          </a:bodyPr>
          <a:lstStyle/>
          <a:p>
            <a:pPr algn="just" rtl="1">
              <a:buNone/>
            </a:pPr>
            <a:endParaRPr lang="fa-IR" sz="2000" dirty="0" smtClean="0">
              <a:latin typeface="Arial" pitchFamily="34" charset="0"/>
              <a:cs typeface="Arial" pitchFamily="34" charset="0"/>
            </a:endParaRPr>
          </a:p>
          <a:p>
            <a:pPr algn="just" rtl="1">
              <a:buNone/>
            </a:pPr>
            <a:endParaRPr lang="fa-IR" sz="2600" dirty="0" smtClean="0">
              <a:latin typeface="Arial" pitchFamily="34" charset="0"/>
              <a:cs typeface="B Nazanin" pitchFamily="2" charset="-78"/>
            </a:endParaRPr>
          </a:p>
          <a:p>
            <a:pPr algn="just" rtl="0"/>
            <a:r>
              <a:rPr lang="en-US" sz="2600" dirty="0" smtClean="0">
                <a:latin typeface="Arial" pitchFamily="34" charset="0"/>
                <a:cs typeface="B Nazanin" pitchFamily="2" charset="-78"/>
              </a:rPr>
              <a:t>Next position of </a:t>
            </a:r>
            <a:r>
              <a:rPr lang="en-US" sz="2600" dirty="0">
                <a:latin typeface="Arial" pitchFamily="34" charset="0"/>
                <a:cs typeface="B Nazanin" pitchFamily="2" charset="-78"/>
              </a:rPr>
              <a:t>agent </a:t>
            </a:r>
            <a:r>
              <a:rPr lang="en-US" sz="2600" dirty="0" err="1">
                <a:latin typeface="Arial" pitchFamily="34" charset="0"/>
                <a:cs typeface="B Nazanin" pitchFamily="2" charset="-78"/>
              </a:rPr>
              <a:t>i</a:t>
            </a:r>
            <a:r>
              <a:rPr lang="en-US" sz="2600" dirty="0">
                <a:latin typeface="Arial" pitchFamily="34" charset="0"/>
                <a:cs typeface="B Nazanin" pitchFamily="2" charset="-78"/>
              </a:rPr>
              <a:t> at dimension d:</a:t>
            </a:r>
            <a:endParaRPr lang="fa-IR" sz="2600" dirty="0">
              <a:latin typeface="Arial" pitchFamily="34" charset="0"/>
              <a:cs typeface="B Nazanin" pitchFamily="2" charset="-78"/>
            </a:endParaRPr>
          </a:p>
          <a:p>
            <a:pPr algn="just" rtl="0"/>
            <a:endParaRPr lang="en-US" sz="2600" dirty="0" smtClean="0">
              <a:latin typeface="Arial" pitchFamily="34" charset="0"/>
              <a:cs typeface="B Nazanin" pitchFamily="2" charset="-78"/>
            </a:endParaRPr>
          </a:p>
          <a:p>
            <a:pPr algn="just" rtl="1">
              <a:buNone/>
            </a:pPr>
            <a:endParaRPr lang="en-US" sz="2600" dirty="0" smtClean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920103"/>
              </p:ext>
            </p:extLst>
          </p:nvPr>
        </p:nvGraphicFramePr>
        <p:xfrm>
          <a:off x="467544" y="3309083"/>
          <a:ext cx="7747072" cy="1424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69" name="Equation" r:id="rId3" imgW="1295400" imgH="241300" progId="Equation.3">
                  <p:embed/>
                </p:oleObj>
              </mc:Choice>
              <mc:Fallback>
                <p:oleObj name="Equation" r:id="rId3" imgW="12954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309083"/>
                        <a:ext cx="7747072" cy="14240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608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71472" y="1714488"/>
            <a:ext cx="5929354" cy="4778380"/>
            <a:chOff x="668181" y="1643050"/>
            <a:chExt cx="5929354" cy="4778380"/>
          </a:xfrm>
        </p:grpSpPr>
        <p:graphicFrame>
          <p:nvGraphicFramePr>
            <p:cNvPr id="13" name="Diagram 12"/>
            <p:cNvGraphicFramePr/>
            <p:nvPr/>
          </p:nvGraphicFramePr>
          <p:xfrm>
            <a:off x="1428727" y="1643050"/>
            <a:ext cx="4025799" cy="47783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pSp>
          <p:nvGrpSpPr>
            <p:cNvPr id="20" name="Group 19"/>
            <p:cNvGrpSpPr/>
            <p:nvPr/>
          </p:nvGrpSpPr>
          <p:grpSpPr>
            <a:xfrm>
              <a:off x="668181" y="2000240"/>
              <a:ext cx="5929354" cy="4214842"/>
              <a:chOff x="668181" y="2000240"/>
              <a:chExt cx="5929354" cy="4214842"/>
            </a:xfrm>
          </p:grpSpPr>
          <p:sp>
            <p:nvSpPr>
              <p:cNvPr id="15" name="Oval Callout 14"/>
              <p:cNvSpPr/>
              <p:nvPr/>
            </p:nvSpPr>
            <p:spPr>
              <a:xfrm>
                <a:off x="668181" y="2000240"/>
                <a:ext cx="1214446" cy="500066"/>
              </a:xfrm>
              <a:prstGeom prst="wedgeEllipseCallout">
                <a:avLst>
                  <a:gd name="adj1" fmla="val 43202"/>
                  <a:gd name="adj2" fmla="val 69166"/>
                </a:avLst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0"/>
                <a:r>
                  <a:rPr lang="af-ZA" sz="1400" dirty="0" smtClean="0">
                    <a:solidFill>
                      <a:schemeClr val="tx1"/>
                    </a:solidFill>
                  </a:rPr>
                  <a:t>Holland,1962</a:t>
                </a:r>
                <a:endParaRPr lang="fa-IR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Oval Callout 15"/>
              <p:cNvSpPr/>
              <p:nvPr/>
            </p:nvSpPr>
            <p:spPr>
              <a:xfrm>
                <a:off x="5525965" y="5357826"/>
                <a:ext cx="1071570" cy="428628"/>
              </a:xfrm>
              <a:prstGeom prst="wedgeEllipseCallout">
                <a:avLst>
                  <a:gd name="adj1" fmla="val -63536"/>
                  <a:gd name="adj2" fmla="val -43610"/>
                </a:avLst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0"/>
                <a:r>
                  <a:rPr lang="af-ZA" sz="1400" dirty="0" smtClean="0">
                    <a:solidFill>
                      <a:schemeClr val="tx1"/>
                    </a:solidFill>
                  </a:rPr>
                  <a:t>Fogel,1966</a:t>
                </a:r>
                <a:endParaRPr lang="fa-IR" sz="1400" dirty="0">
                  <a:solidFill>
                    <a:schemeClr val="tx1"/>
                  </a:solidFill>
                  <a:latin typeface="Albertus Medium" pitchFamily="34" charset="0"/>
                </a:endParaRPr>
              </a:p>
            </p:txBody>
          </p:sp>
          <p:sp>
            <p:nvSpPr>
              <p:cNvPr id="17" name="Oval Callout 16"/>
              <p:cNvSpPr/>
              <p:nvPr/>
            </p:nvSpPr>
            <p:spPr>
              <a:xfrm>
                <a:off x="668181" y="5643578"/>
                <a:ext cx="2286016" cy="571504"/>
              </a:xfrm>
              <a:prstGeom prst="wedgeEllipseCallout">
                <a:avLst>
                  <a:gd name="adj1" fmla="val 55248"/>
                  <a:gd name="adj2" fmla="val -32529"/>
                </a:avLst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0"/>
                <a:r>
                  <a:rPr lang="af-ZA" sz="1400" dirty="0" smtClean="0">
                    <a:solidFill>
                      <a:schemeClr val="tx1"/>
                    </a:solidFill>
                  </a:rPr>
                  <a:t>Rechenberg,1968 </a:t>
                </a:r>
                <a:r>
                  <a:rPr lang="af-ZA" sz="1400" smtClean="0">
                    <a:solidFill>
                      <a:schemeClr val="tx1"/>
                    </a:solidFill>
                  </a:rPr>
                  <a:t>&amp; Schwefel,1971</a:t>
                </a:r>
                <a:endParaRPr lang="fa-IR" sz="14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2" name="Rectangle 21"/>
          <p:cNvSpPr/>
          <p:nvPr/>
        </p:nvSpPr>
        <p:spPr>
          <a:xfrm>
            <a:off x="1214414" y="533060"/>
            <a:ext cx="66992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3600" b="1" i="1" dirty="0" smtClean="0">
                <a:latin typeface="Albertus Medium" pitchFamily="34" charset="0"/>
              </a:rPr>
              <a:t>History: The Evolution of EAs</a:t>
            </a:r>
            <a:endParaRPr lang="fa-IR" sz="3600" i="1" dirty="0">
              <a:latin typeface="Albertus Medium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322" y="1928802"/>
            <a:ext cx="3000396" cy="175432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1">
            <a:spAutoFit/>
          </a:bodyPr>
          <a:lstStyle/>
          <a:p>
            <a:pPr algn="l" rtl="0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EAs </a:t>
            </a:r>
            <a:r>
              <a:rPr lang="en-US" dirty="0" smtClean="0">
                <a:solidFill>
                  <a:schemeClr val="bg1"/>
                </a:solidFill>
              </a:rPr>
              <a:t>are a set of modern met heuristics used successfully in many applications with great complexity. It successes on solving difficult problems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  <a:endParaRPr lang="fa-IR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714348" y="4357694"/>
            <a:ext cx="1000132" cy="428629"/>
          </a:xfrm>
          <a:prstGeom prst="wedgeEllipseCallout">
            <a:avLst>
              <a:gd name="adj1" fmla="val 39243"/>
              <a:gd name="adj2" fmla="val 8801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f-ZA" sz="1400" dirty="0" smtClean="0">
                <a:solidFill>
                  <a:schemeClr val="tx1"/>
                </a:solidFill>
              </a:rPr>
              <a:t>Koza,1992</a:t>
            </a:r>
            <a:endParaRPr lang="fa-IR" sz="1400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27" name="Oval Callout 26"/>
          <p:cNvSpPr/>
          <p:nvPr/>
        </p:nvSpPr>
        <p:spPr>
          <a:xfrm>
            <a:off x="3786182" y="1714488"/>
            <a:ext cx="1500198" cy="428628"/>
          </a:xfrm>
          <a:prstGeom prst="wedgeEllipseCallout">
            <a:avLst>
              <a:gd name="adj1" fmla="val -49092"/>
              <a:gd name="adj2" fmla="val 6638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f-ZA" sz="1400" dirty="0" smtClean="0">
                <a:solidFill>
                  <a:schemeClr val="tx1"/>
                </a:solidFill>
              </a:rPr>
              <a:t>Storn &amp; Price,1995</a:t>
            </a:r>
            <a:endParaRPr lang="fa-IR" sz="1400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6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2"/>
                </a:solidFill>
                <a:latin typeface="Albertus Medium" pitchFamily="34" charset="0"/>
              </a:rPr>
              <a:t>Other Variants of GSA proposed by our team</a:t>
            </a:r>
            <a:endParaRPr lang="fa-IR" b="1" i="1" dirty="0">
              <a:solidFill>
                <a:schemeClr val="tx2"/>
              </a:solidFill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af-ZA" sz="2000" dirty="0" smtClean="0">
                <a:latin typeface="Albertus Medium" pitchFamily="34" charset="0"/>
              </a:rPr>
              <a:t>BGSA: for binary encoded  problems </a:t>
            </a:r>
          </a:p>
          <a:p>
            <a:pPr algn="l" rtl="0"/>
            <a:r>
              <a:rPr lang="af-ZA" sz="2000" dirty="0" smtClean="0">
                <a:latin typeface="Albertus Medium" pitchFamily="34" charset="0"/>
              </a:rPr>
              <a:t>Niche GSA: for multimodal problems</a:t>
            </a:r>
          </a:p>
          <a:p>
            <a:pPr algn="l" rtl="0"/>
            <a:r>
              <a:rPr lang="af-ZA" sz="2000" dirty="0" smtClean="0">
                <a:latin typeface="Albertus Medium" pitchFamily="34" charset="0"/>
              </a:rPr>
              <a:t>MOGSA/ NF-MOGSA/ CA-MOGSA: for multi-objectice Problems (MOPs)</a:t>
            </a:r>
          </a:p>
          <a:p>
            <a:pPr algn="l" rtl="0"/>
            <a:r>
              <a:rPr lang="af-ZA" sz="2000" dirty="0" smtClean="0">
                <a:latin typeface="Albertus Medium" pitchFamily="34" charset="0"/>
              </a:rPr>
              <a:t>QGSA: Quantum GSA for function optimization</a:t>
            </a:r>
          </a:p>
          <a:p>
            <a:pPr algn="l" rtl="0"/>
            <a:r>
              <a:rPr lang="af-ZA" sz="2000" dirty="0" smtClean="0">
                <a:latin typeface="Albertus Medium" pitchFamily="34" charset="0"/>
              </a:rPr>
              <a:t>Hybrid GSA: for function optimization</a:t>
            </a:r>
          </a:p>
          <a:p>
            <a:pPr algn="l" rtl="0"/>
            <a:r>
              <a:rPr lang="af-ZA" sz="2000" dirty="0" smtClean="0">
                <a:latin typeface="Albertus Medium" pitchFamily="34" charset="0"/>
              </a:rPr>
              <a:t>Disruption: a new Operator in GSA</a:t>
            </a:r>
          </a:p>
          <a:p>
            <a:pPr algn="l" rtl="0"/>
            <a:r>
              <a:rPr lang="af-ZA" sz="2000" dirty="0">
                <a:latin typeface="Albertus Medium" pitchFamily="34" charset="0"/>
              </a:rPr>
              <a:t>Black hole: a new operator in GSA</a:t>
            </a:r>
          </a:p>
          <a:p>
            <a:pPr algn="l" rtl="0"/>
            <a:r>
              <a:rPr lang="af-ZA" sz="2000" dirty="0" smtClean="0">
                <a:latin typeface="Albertus Medium" pitchFamily="34" charset="0"/>
              </a:rPr>
              <a:t>Discrete GSA: for combinatoral Optimization</a:t>
            </a:r>
          </a:p>
          <a:p>
            <a:pPr algn="l" rtl="0"/>
            <a:r>
              <a:rPr lang="af-ZA" sz="2000" dirty="0" smtClean="0">
                <a:latin typeface="Albertus Medium" pitchFamily="34" charset="0"/>
              </a:rPr>
              <a:t>Mixed GSA: for real-binary problems</a:t>
            </a:r>
          </a:p>
          <a:p>
            <a:pPr algn="l" rtl="0"/>
            <a:r>
              <a:rPr lang="af-ZA" sz="2000" dirty="0" smtClean="0">
                <a:latin typeface="Albertus Medium" pitchFamily="34" charset="0"/>
              </a:rPr>
              <a:t>Clustering algorithms based on GSA</a:t>
            </a:r>
          </a:p>
          <a:p>
            <a:pPr algn="l" rtl="0"/>
            <a:r>
              <a:rPr lang="af-ZA" sz="2000" dirty="0">
                <a:latin typeface="Albertus Medium" pitchFamily="34" charset="0"/>
              </a:rPr>
              <a:t>Classfication </a:t>
            </a:r>
            <a:r>
              <a:rPr lang="af-ZA" sz="2000" dirty="0" smtClean="0">
                <a:latin typeface="Albertus Medium" pitchFamily="34" charset="0"/>
              </a:rPr>
              <a:t>algorithms </a:t>
            </a:r>
            <a:r>
              <a:rPr lang="af-ZA" sz="2000" dirty="0">
                <a:latin typeface="Albertus Medium" pitchFamily="34" charset="0"/>
              </a:rPr>
              <a:t>based on </a:t>
            </a:r>
            <a:r>
              <a:rPr lang="af-ZA" sz="2000" dirty="0" smtClean="0">
                <a:latin typeface="Albertus Medium" pitchFamily="34" charset="0"/>
              </a:rPr>
              <a:t>GSA</a:t>
            </a:r>
          </a:p>
          <a:p>
            <a:pPr algn="l" rtl="0"/>
            <a:r>
              <a:rPr lang="af-ZA" sz="2000" dirty="0" smtClean="0">
                <a:latin typeface="Albertus Medium" pitchFamily="34" charset="0"/>
              </a:rPr>
              <a:t>Fuzzy GSA</a:t>
            </a:r>
          </a:p>
          <a:p>
            <a:pPr algn="l" rtl="0"/>
            <a:endParaRPr lang="af-ZA" sz="2000" dirty="0" smtClean="0">
              <a:latin typeface="Albertus Medium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60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2"/>
                </a:solidFill>
                <a:latin typeface="Albertus Medium" pitchFamily="34" charset="0"/>
              </a:rPr>
              <a:t>Applications</a:t>
            </a:r>
            <a:endParaRPr lang="fa-IR" b="1" i="1" dirty="0">
              <a:solidFill>
                <a:schemeClr val="tx2"/>
              </a:solidFill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84784"/>
            <a:ext cx="8534400" cy="4800600"/>
          </a:xfrm>
        </p:spPr>
        <p:txBody>
          <a:bodyPr/>
          <a:lstStyle/>
          <a:p>
            <a:pPr algn="l" rtl="0"/>
            <a:r>
              <a:rPr lang="af-ZA" i="1" dirty="0" smtClean="0">
                <a:latin typeface="Albertus Medium" pitchFamily="34" charset="0"/>
              </a:rPr>
              <a:t>Image Compression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Function optimization (real-valued/binary encoded)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TSP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Classifier design (GSA-SVM)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Filter design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Anntena design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Clustering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Feature selection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Power engineering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Code book generation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61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2"/>
                </a:solidFill>
                <a:latin typeface="Albertus Medium" pitchFamily="34" charset="0"/>
              </a:rPr>
              <a:t>Advantages of GSA</a:t>
            </a:r>
            <a:endParaRPr lang="fa-IR" b="1" i="1" dirty="0">
              <a:solidFill>
                <a:schemeClr val="tx2"/>
              </a:solidFill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af-ZA" i="1" dirty="0" smtClean="0">
                <a:latin typeface="Albertus Medium" pitchFamily="34" charset="0"/>
              </a:rPr>
              <a:t>Ease of implementation.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Widely applicable.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Able to converge close to the global optimal design.</a:t>
            </a:r>
          </a:p>
          <a:p>
            <a:pPr algn="l" rtl="0"/>
            <a:r>
              <a:rPr lang="en-US" i="1" dirty="0" smtClean="0">
                <a:latin typeface="Albertus Medium" pitchFamily="34" charset="0"/>
              </a:rPr>
              <a:t>Easy to incorporate other methods.</a:t>
            </a:r>
          </a:p>
          <a:p>
            <a:pPr algn="l" rtl="0"/>
            <a:r>
              <a:rPr lang="en-US" i="1" dirty="0" smtClean="0">
                <a:latin typeface="Albertus Medium" pitchFamily="34" charset="0"/>
              </a:rPr>
              <a:t>Solutions are interpretable.</a:t>
            </a:r>
          </a:p>
          <a:p>
            <a:pPr algn="l" rtl="0"/>
            <a:r>
              <a:rPr lang="en-US" i="1" dirty="0" smtClean="0">
                <a:latin typeface="Albertus Medium" pitchFamily="34" charset="0"/>
              </a:rPr>
              <a:t>Can be run interactively, accommodate user </a:t>
            </a:r>
            <a:r>
              <a:rPr lang="af-ZA" i="1" dirty="0" smtClean="0">
                <a:latin typeface="Albertus Medium" pitchFamily="34" charset="0"/>
              </a:rPr>
              <a:t>proposed solutions.</a:t>
            </a:r>
          </a:p>
          <a:p>
            <a:pPr algn="l" rtl="0"/>
            <a:r>
              <a:rPr lang="af-ZA" i="1" dirty="0" smtClean="0">
                <a:latin typeface="Albertus Medium" pitchFamily="34" charset="0"/>
              </a:rPr>
              <a:t>The inspiration source is wide that could help for furthuer improvements.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62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2"/>
                </a:solidFill>
                <a:latin typeface="Albertus Medium" pitchFamily="34" charset="0"/>
              </a:rPr>
              <a:t>Disadvantages of GSA</a:t>
            </a:r>
            <a:endParaRPr lang="fa-IR" b="1" i="1" dirty="0">
              <a:solidFill>
                <a:schemeClr val="tx2"/>
              </a:solidFill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endParaRPr lang="en-US" i="1" dirty="0" smtClean="0">
              <a:latin typeface="Albertus Medium" pitchFamily="34" charset="0"/>
            </a:endParaRPr>
          </a:p>
          <a:p>
            <a:pPr algn="l" rtl="0"/>
            <a:r>
              <a:rPr lang="en-US" i="1" dirty="0" smtClean="0">
                <a:latin typeface="Albertus Medium" pitchFamily="34" charset="0"/>
              </a:rPr>
              <a:t>No guarantee for optimal solution within finite </a:t>
            </a:r>
            <a:r>
              <a:rPr lang="af-ZA" i="1" dirty="0" smtClean="0">
                <a:latin typeface="Albertus Medium" pitchFamily="34" charset="0"/>
              </a:rPr>
              <a:t>time</a:t>
            </a:r>
          </a:p>
          <a:p>
            <a:pPr algn="l" rtl="0"/>
            <a:endParaRPr lang="af-ZA" i="1" dirty="0" smtClean="0">
              <a:latin typeface="Albertus Medium" pitchFamily="34" charset="0"/>
            </a:endParaRPr>
          </a:p>
          <a:p>
            <a:pPr algn="l" rtl="0"/>
            <a:r>
              <a:rPr lang="en-US" i="1" dirty="0" smtClean="0">
                <a:latin typeface="Albertus Medium" pitchFamily="34" charset="0"/>
              </a:rPr>
              <a:t>Computational complexity</a:t>
            </a:r>
          </a:p>
          <a:p>
            <a:pPr algn="l" rtl="0"/>
            <a:endParaRPr lang="en-US" i="1" dirty="0">
              <a:latin typeface="Albertus Medium" pitchFamily="34" charset="0"/>
            </a:endParaRPr>
          </a:p>
          <a:p>
            <a:pPr algn="l" rtl="0"/>
            <a:r>
              <a:rPr lang="en-US" i="1" dirty="0" smtClean="0">
                <a:latin typeface="Albertus Medium" pitchFamily="34" charset="0"/>
              </a:rPr>
              <a:t>May need parameter tuning</a:t>
            </a:r>
          </a:p>
          <a:p>
            <a:pPr algn="l" rtl="0">
              <a:buNone/>
            </a:pPr>
            <a:endParaRPr lang="en-US" i="1" dirty="0" smtClean="0">
              <a:latin typeface="Albertus Medium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63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Various Versions of GSA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696" y="1786353"/>
            <a:ext cx="6777952" cy="4267200"/>
          </a:xfrm>
        </p:spPr>
        <p:txBody>
          <a:bodyPr>
            <a:normAutofit/>
          </a:bodyPr>
          <a:lstStyle/>
          <a:p>
            <a:pPr algn="l" rtl="0">
              <a:defRPr/>
            </a:pPr>
            <a:r>
              <a:rPr lang="en-US" sz="2800" dirty="0" smtClean="0"/>
              <a:t>Single objective</a:t>
            </a:r>
          </a:p>
          <a:p>
            <a:pPr algn="l" rtl="0">
              <a:defRPr/>
            </a:pPr>
            <a:r>
              <a:rPr lang="en-US" sz="2800" dirty="0" smtClean="0"/>
              <a:t>Multi-objective</a:t>
            </a:r>
          </a:p>
          <a:p>
            <a:pPr marL="0" indent="0" algn="l" rtl="0">
              <a:buFont typeface="Wingdings" panose="05000000000000000000" pitchFamily="2" charset="2"/>
              <a:buNone/>
              <a:defRPr/>
            </a:pPr>
            <a:endParaRPr lang="en-US" sz="2800" dirty="0" smtClean="0"/>
          </a:p>
          <a:p>
            <a:pPr algn="l" rtl="0">
              <a:defRPr/>
            </a:pPr>
            <a:r>
              <a:rPr lang="en-US" sz="2800" dirty="0" smtClean="0"/>
              <a:t>Un-constraint </a:t>
            </a:r>
          </a:p>
          <a:p>
            <a:pPr algn="l" rtl="0">
              <a:defRPr/>
            </a:pPr>
            <a:r>
              <a:rPr lang="en-US" sz="2800" dirty="0" smtClean="0"/>
              <a:t>Constraint</a:t>
            </a:r>
          </a:p>
          <a:p>
            <a:pPr algn="l" rtl="0">
              <a:defRPr/>
            </a:pPr>
            <a:r>
              <a:rPr lang="en-US" sz="2800" dirty="0" smtClean="0"/>
              <a:t>Real</a:t>
            </a:r>
            <a:r>
              <a:rPr lang="fa-IR" sz="2800" dirty="0" smtClean="0"/>
              <a:t>  </a:t>
            </a:r>
            <a:r>
              <a:rPr lang="en-US" sz="2800" dirty="0" smtClean="0"/>
              <a:t> </a:t>
            </a:r>
          </a:p>
          <a:p>
            <a:pPr algn="l" rtl="0">
              <a:defRPr/>
            </a:pPr>
            <a:r>
              <a:rPr lang="en-US" sz="2800" dirty="0" smtClean="0"/>
              <a:t>Binary </a:t>
            </a:r>
          </a:p>
          <a:p>
            <a:pPr algn="l" rtl="0">
              <a:defRPr/>
            </a:pPr>
            <a:r>
              <a:rPr lang="en-US" sz="2800" dirty="0" smtClean="0"/>
              <a:t>Discrete </a:t>
            </a:r>
            <a:endParaRPr lang="fa-IR" sz="2800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84402A8B-509B-4E11-A274-6F4CAA88C16D}" type="slidenum">
              <a:rPr lang="ar-SA" smtClean="0"/>
              <a:pPr/>
              <a:t>64</a:t>
            </a:fld>
            <a:endParaRPr lang="en-US" smtClean="0"/>
          </a:p>
        </p:txBody>
      </p:sp>
      <p:sp>
        <p:nvSpPr>
          <p:cNvPr id="5" name="Right Brace 4"/>
          <p:cNvSpPr/>
          <p:nvPr/>
        </p:nvSpPr>
        <p:spPr>
          <a:xfrm flipH="1">
            <a:off x="1344142" y="1709738"/>
            <a:ext cx="530225" cy="1143000"/>
          </a:xfrm>
          <a:prstGeom prst="righ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ight Brace 5"/>
          <p:cNvSpPr/>
          <p:nvPr/>
        </p:nvSpPr>
        <p:spPr>
          <a:xfrm flipH="1">
            <a:off x="1310804" y="3140968"/>
            <a:ext cx="596900" cy="1185862"/>
          </a:xfrm>
          <a:prstGeom prst="righ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ight Brace 7"/>
          <p:cNvSpPr/>
          <p:nvPr/>
        </p:nvSpPr>
        <p:spPr>
          <a:xfrm flipH="1">
            <a:off x="1344142" y="4581128"/>
            <a:ext cx="530225" cy="1447800"/>
          </a:xfrm>
          <a:prstGeom prst="righ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1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65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" y="-27384"/>
            <a:ext cx="9298054" cy="68853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860032" y="641422"/>
            <a:ext cx="15199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Agent Orange" pitchFamily="2" charset="0"/>
                <a:cs typeface="Agent Orange" pitchFamily="2" charset="0"/>
              </a:rPr>
              <a:t>BGSA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9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Binary Gravitational Search Algorithm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34014"/>
            <a:ext cx="8610600" cy="5143536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In binary </a:t>
            </a:r>
            <a:r>
              <a:rPr lang="en-US" dirty="0"/>
              <a:t>environment, every </a:t>
            </a:r>
            <a:r>
              <a:rPr lang="en-US" dirty="0" smtClean="0"/>
              <a:t>dimension </a:t>
            </a:r>
            <a:r>
              <a:rPr lang="en-US" dirty="0"/>
              <a:t>can take </a:t>
            </a:r>
            <a:r>
              <a:rPr lang="en-US" dirty="0" smtClean="0"/>
              <a:t>the values of 0 or 1</a:t>
            </a:r>
            <a:r>
              <a:rPr lang="en-US" dirty="0"/>
              <a:t>. </a:t>
            </a:r>
            <a:endParaRPr lang="en-US" dirty="0" smtClean="0"/>
          </a:p>
          <a:p>
            <a:pPr algn="l" rtl="0"/>
            <a:r>
              <a:rPr lang="en-US" dirty="0" smtClean="0"/>
              <a:t>Moving in each dimension </a:t>
            </a:r>
            <a:r>
              <a:rPr lang="en-US" dirty="0"/>
              <a:t>means that the </a:t>
            </a:r>
            <a:r>
              <a:rPr lang="en-US" dirty="0" smtClean="0"/>
              <a:t>variable value in that dimension </a:t>
            </a:r>
            <a:r>
              <a:rPr lang="en-US" dirty="0"/>
              <a:t>changes </a:t>
            </a:r>
            <a:r>
              <a:rPr lang="en-US" dirty="0" smtClean="0"/>
              <a:t>from 0 </a:t>
            </a:r>
            <a:r>
              <a:rPr lang="en-US" dirty="0"/>
              <a:t>to 1 or vice versa</a:t>
            </a:r>
            <a:r>
              <a:rPr lang="en-US" dirty="0" smtClean="0"/>
              <a:t>.</a:t>
            </a:r>
            <a:r>
              <a:rPr lang="fa-IR" sz="2400" dirty="0" smtClean="0">
                <a:latin typeface="Arial" pitchFamily="34" charset="0"/>
                <a:cs typeface="B Nazanin" pitchFamily="2" charset="-78"/>
              </a:rPr>
              <a:t>   </a:t>
            </a:r>
            <a:endParaRPr lang="fa-IR" sz="2000" dirty="0" smtClean="0">
              <a:latin typeface="Arial" pitchFamily="34" charset="0"/>
              <a:cs typeface="Arial" pitchFamily="34" charset="0"/>
            </a:endParaRPr>
          </a:p>
          <a:p>
            <a:pPr algn="just" rtl="0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 rtl="0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31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Each object has a L-dimensional position vector  with 0 or 1 values.</a:t>
            </a:r>
          </a:p>
          <a:p>
            <a:pPr algn="l" rtl="0"/>
            <a:endParaRPr lang="en-US" dirty="0"/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  <a:p>
            <a:pPr algn="l" rtl="0"/>
            <a:r>
              <a:rPr lang="en-US" dirty="0"/>
              <a:t>Each object has a </a:t>
            </a:r>
            <a:r>
              <a:rPr lang="en-US" dirty="0" smtClean="0"/>
              <a:t>L-dimensional velocity vector with real </a:t>
            </a:r>
            <a:r>
              <a:rPr lang="en-US" dirty="0"/>
              <a:t>values.</a:t>
            </a:r>
          </a:p>
          <a:p>
            <a:pPr marL="0" indent="0" algn="l" rtl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in BGSA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115616" y="2398018"/>
                <a:ext cx="3185744" cy="16818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p>
                                  </m:sSubSup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  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……..</m:t>
                                  </m:r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𝐿</m:t>
                                      </m:r>
                                    </m:sup>
                                  </m:sSubSup>
                                </m:e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p>
                                  </m:sSubSup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  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……..</m:t>
                                  </m:r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𝐿</m:t>
                                      </m:r>
                                    </m:sup>
                                  </m:sSubSup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</m:t>
                                  </m:r>
                                </m:sup>
                              </m:sSubSup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……..</m:t>
                              </m:r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𝐿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2398018"/>
                <a:ext cx="3185744" cy="168187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427984" y="4901042"/>
                <a:ext cx="3022046" cy="16823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ea typeface="微軟正黑體" panose="020B0604030504040204" pitchFamily="34" charset="-120"/>
                  </a:rPr>
                  <a:t>V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微軟正黑體" panose="020B0604030504040204" pitchFamily="34" charset="-12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  <a:ea typeface="微軟正黑體" panose="020B06040305040402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微軟正黑體" panose="020B0604030504040204" pitchFamily="34" charset="-120"/>
                              </a:rPr>
                            </m:ctrlPr>
                          </m:eqArrPr>
                          <m:e>
                            <m:eqArr>
                              <m:eqArr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</m:ctrlPr>
                              </m:eqArr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eqAr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微軟正黑體" panose="020B0604030504040204" pitchFamily="34" charset="-120"/>
                              </a:rPr>
                              <m:t>.</m:t>
                            </m: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微軟正黑體" panose="020B0604030504040204" pitchFamily="34" charset="-120"/>
                              </a:rPr>
                              <m:t>.</m:t>
                            </m: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微軟正黑體" panose="020B0604030504040204" pitchFamily="34" charset="-120"/>
                              </a:rPr>
                              <m:t>.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𝑁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微軟正黑體" panose="020B0604030504040204" pitchFamily="34" charset="-12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  <a:ea typeface="微軟正黑體" panose="020B06040305040402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微軟正黑體" panose="020B0604030504040204" pitchFamily="34" charset="-120"/>
                              </a:rPr>
                            </m:ctrlPr>
                          </m:eqArrPr>
                          <m:e>
                            <m:eqArr>
                              <m:eqArr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</m:ctrlPr>
                              </m:eqArrPr>
                              <m:e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1</m:t>
                                    </m:r>
                                  </m:sup>
                                </m:sSubSup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  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……..</m:t>
                                </m:r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𝐿</m:t>
                                    </m:r>
                                  </m:sup>
                                </m:sSubSup>
                              </m:e>
                              <m:e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1</m:t>
                                    </m:r>
                                  </m:sup>
                                </m:sSubSup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  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……..</m:t>
                                </m:r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微軟正黑體" panose="020B0604030504040204" pitchFamily="34" charset="-120"/>
                                      </a:rPr>
                                      <m:t>𝐿</m:t>
                                    </m:r>
                                  </m:sup>
                                </m:sSubSup>
                              </m:e>
                            </m:eqAr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微軟正黑體" panose="020B0604030504040204" pitchFamily="34" charset="-120"/>
                              </a:rPr>
                              <m:t>.</m:t>
                            </m: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微軟正黑體" panose="020B0604030504040204" pitchFamily="34" charset="-120"/>
                              </a:rPr>
                              <m:t>.</m:t>
                            </m: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微軟正黑體" panose="020B0604030504040204" pitchFamily="34" charset="-120"/>
                              </a:rPr>
                              <m:t>.</m:t>
                            </m:r>
                          </m:e>
                          <m:e>
                            <m:sSubSup>
                              <m:sSub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𝑁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1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  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𝑁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微軟正黑體" panose="020B0604030504040204" pitchFamily="34" charset="-120"/>
                              </a:rPr>
                              <m:t>……..</m:t>
                            </m:r>
                            <m:sSubSup>
                              <m:sSub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𝑁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微軟正黑體" panose="020B0604030504040204" pitchFamily="34" charset="-120"/>
                                  </a:rPr>
                                  <m:t>𝐿</m:t>
                                </m:r>
                              </m:sup>
                            </m:sSubSup>
                          </m:e>
                        </m:eqAr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4901042"/>
                <a:ext cx="3022046" cy="16823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4572000" y="2437519"/>
                <a:ext cx="3139321" cy="15675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微軟正黑體" panose="020B06040305040402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微軟正黑體" panose="020B0604030504040204" pitchFamily="34" charset="-12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0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… ..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0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… ..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0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 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微軟正黑體" panose="020B0604030504040204" pitchFamily="34" charset="-120"/>
                                    </a:rPr>
                                    <m:t>0</m:t>
                                  </m:r>
                                </m:e>
                              </m:eqAr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0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 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0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… ..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微軟正黑體" panose="020B0604030504040204" pitchFamily="34" charset="-12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437519"/>
                <a:ext cx="3139321" cy="156754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895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latin typeface="Agent Orange" pitchFamily="2" charset="0"/>
                <a:cs typeface="Agent Orange" pitchFamily="2" charset="0"/>
              </a:rPr>
              <a:t>BGSA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0892" y="1076325"/>
            <a:ext cx="1685908" cy="5567385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707904" y="122265"/>
            <a:ext cx="1359032" cy="498423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n-US" sz="1600" dirty="0" smtClean="0">
                <a:latin typeface="Arial" pitchFamily="34" charset="0"/>
                <a:cs typeface="Arial" pitchFamily="34" charset="0"/>
              </a:rPr>
              <a:t>Start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000364" y="2063698"/>
            <a:ext cx="2928958" cy="3571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Decode and Evaluate</a:t>
            </a:r>
            <a:r>
              <a:rPr lang="en-US" sz="1200" dirty="0" smtClean="0">
                <a:solidFill>
                  <a:schemeClr val="tx1"/>
                </a:solidFill>
              </a:rPr>
              <a:t> each agent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000364" y="2711770"/>
            <a:ext cx="2928958" cy="3571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Update G, best, and worst of the population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000364" y="3288404"/>
            <a:ext cx="2928958" cy="4286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Calculate mass (M) , forces (F), and acceleration (a) for each agent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000364" y="6240732"/>
            <a:ext cx="3000396" cy="42862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Return best solution</a:t>
            </a:r>
            <a:endParaRPr 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000364" y="4080492"/>
            <a:ext cx="2928958" cy="4286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Update velocity (V), </a:t>
            </a:r>
            <a:r>
              <a:rPr lang="en-US" sz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and position (X)</a:t>
            </a:r>
            <a:endParaRPr lang="en-US" sz="1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Flowchart: Decision 39"/>
          <p:cNvSpPr/>
          <p:nvPr/>
        </p:nvSpPr>
        <p:spPr>
          <a:xfrm>
            <a:off x="3000364" y="4763988"/>
            <a:ext cx="2786082" cy="1041276"/>
          </a:xfrm>
          <a:prstGeom prst="flowChartDecisi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Meeting end of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Criterion?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627784" y="4879148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No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43438" y="557214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Yes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3" name="Down Arrow 42"/>
          <p:cNvSpPr/>
          <p:nvPr/>
        </p:nvSpPr>
        <p:spPr>
          <a:xfrm>
            <a:off x="4286248" y="2423168"/>
            <a:ext cx="214314" cy="28575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Down Arrow 43"/>
          <p:cNvSpPr/>
          <p:nvPr/>
        </p:nvSpPr>
        <p:spPr>
          <a:xfrm>
            <a:off x="4286248" y="3071240"/>
            <a:ext cx="276228" cy="217164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Down Arrow 44"/>
          <p:cNvSpPr/>
          <p:nvPr/>
        </p:nvSpPr>
        <p:spPr>
          <a:xfrm>
            <a:off x="4286248" y="3719882"/>
            <a:ext cx="276228" cy="35719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Down Arrow 45"/>
          <p:cNvSpPr/>
          <p:nvPr/>
        </p:nvSpPr>
        <p:spPr>
          <a:xfrm>
            <a:off x="4286248" y="4511970"/>
            <a:ext cx="276228" cy="35719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Down Arrow 46"/>
          <p:cNvSpPr/>
          <p:nvPr/>
        </p:nvSpPr>
        <p:spPr>
          <a:xfrm>
            <a:off x="4286248" y="5853248"/>
            <a:ext cx="276228" cy="387484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3013967" y="844428"/>
            <a:ext cx="2928958" cy="3571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Parameter setting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9" name="Down Arrow 48"/>
          <p:cNvSpPr/>
          <p:nvPr/>
        </p:nvSpPr>
        <p:spPr>
          <a:xfrm>
            <a:off x="4283968" y="1847104"/>
            <a:ext cx="214314" cy="28575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1195813" y="5292875"/>
            <a:ext cx="184164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3011194" y="1487634"/>
            <a:ext cx="2928958" cy="3571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Generate initial population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2" name="Down Arrow 51"/>
          <p:cNvSpPr/>
          <p:nvPr/>
        </p:nvSpPr>
        <p:spPr>
          <a:xfrm>
            <a:off x="4276668" y="1196752"/>
            <a:ext cx="214314" cy="28575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Down Arrow 52"/>
          <p:cNvSpPr/>
          <p:nvPr/>
        </p:nvSpPr>
        <p:spPr>
          <a:xfrm>
            <a:off x="4283968" y="548680"/>
            <a:ext cx="214314" cy="28575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1195813" y="2204864"/>
            <a:ext cx="0" cy="308801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1195813" y="2204864"/>
            <a:ext cx="1804551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5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307997"/>
            <a:ext cx="749808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BGSA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0892" y="1076325"/>
            <a:ext cx="1685908" cy="5567385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3528" y="1988840"/>
            <a:ext cx="856895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BGSA, the updating equations of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force,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acceleration,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velocity is defined similar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real GSA.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BGSA,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position updating means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switching between ‘‘0’’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‘‘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1’’ values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Distances are calculated by hamming distance.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34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216769"/>
            <a:ext cx="7772400" cy="1143000"/>
          </a:xfrm>
          <a:ln/>
        </p:spPr>
        <p:txBody>
          <a:bodyPr lIns="0" tIns="0" rIns="0" bIns="0"/>
          <a:lstStyle/>
          <a:p>
            <a:pPr rtl="0">
              <a:lnSpc>
                <a:spcPct val="102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/>
              <a:t>Evolutionary </a:t>
            </a:r>
            <a:r>
              <a:rPr lang="en-GB" dirty="0" smtClean="0"/>
              <a:t>Algorithms</a:t>
            </a:r>
            <a:endParaRPr lang="en-GB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1752600"/>
            <a:ext cx="7726363" cy="4348163"/>
          </a:xfrm>
          <a:ln/>
        </p:spPr>
        <p:txBody>
          <a:bodyPr/>
          <a:lstStyle/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EAs </a:t>
            </a:r>
            <a:r>
              <a:rPr lang="en-GB" dirty="0"/>
              <a:t>are global search and optimization algorithms modelled from </a:t>
            </a:r>
            <a:r>
              <a:rPr lang="en-GB" dirty="0">
                <a:solidFill>
                  <a:srgbClr val="C00000"/>
                </a:solidFill>
              </a:rPr>
              <a:t>natural genetic principles</a:t>
            </a:r>
            <a:r>
              <a:rPr lang="en-GB" dirty="0"/>
              <a:t> such as </a:t>
            </a:r>
            <a:r>
              <a:rPr lang="en-GB" dirty="0">
                <a:solidFill>
                  <a:srgbClr val="C00000"/>
                </a:solidFill>
              </a:rPr>
              <a:t>natural selection</a:t>
            </a:r>
            <a:r>
              <a:rPr lang="en-GB" dirty="0" smtClean="0"/>
              <a:t>.</a:t>
            </a:r>
          </a:p>
          <a:p>
            <a:pPr algn="l" rtl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Basic idea of principle of natural selection is:</a:t>
            </a:r>
          </a:p>
          <a:p>
            <a:pPr algn="ctr" rtl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>
                <a:solidFill>
                  <a:srgbClr val="0070C0"/>
                </a:solidFill>
              </a:rPr>
              <a:t>“ Select best, Discard the Rest”</a:t>
            </a:r>
          </a:p>
          <a:p>
            <a:pPr algn="ctr" rtl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It means better individual get higher chance to survive.</a:t>
            </a:r>
          </a:p>
          <a:p>
            <a:pPr algn="ctr" rtl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7</a:t>
            </a:fld>
            <a:endParaRPr lang="fa-I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BGSA     Gravitational constant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28888" cy="4981596"/>
          </a:xfrm>
        </p:spPr>
        <p:txBody>
          <a:bodyPr/>
          <a:lstStyle/>
          <a:p>
            <a:pPr algn="just" rt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gravitational constant is a function of time that takes an initial value of  G0 and reduced during iterations. </a:t>
            </a:r>
          </a:p>
          <a:p>
            <a:pPr algn="just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 function for G :</a:t>
            </a:r>
          </a:p>
          <a:p>
            <a:pPr algn="just" rtl="1">
              <a:buNone/>
            </a:pP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70</a:t>
            </a:fld>
            <a:endParaRPr lang="en-US"/>
          </a:p>
        </p:txBody>
      </p:sp>
      <p:graphicFrame>
        <p:nvGraphicFramePr>
          <p:cNvPr id="3789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419399"/>
              </p:ext>
            </p:extLst>
          </p:nvPr>
        </p:nvGraphicFramePr>
        <p:xfrm>
          <a:off x="683568" y="5085184"/>
          <a:ext cx="3059112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88" name="Equation" r:id="rId3" imgW="1041120" imgH="393480" progId="Equation.3">
                  <p:embed/>
                </p:oleObj>
              </mc:Choice>
              <mc:Fallback>
                <p:oleObj name="Equation" r:id="rId3" imgW="10411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085184"/>
                        <a:ext cx="3059112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86003"/>
              </p:ext>
            </p:extLst>
          </p:nvPr>
        </p:nvGraphicFramePr>
        <p:xfrm>
          <a:off x="811010" y="2591203"/>
          <a:ext cx="2479296" cy="639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89" name="Equation" r:id="rId5" imgW="736560" imgH="177480" progId="Equation.3">
                  <p:embed/>
                </p:oleObj>
              </mc:Choice>
              <mc:Fallback>
                <p:oleObj name="Equation" r:id="rId5" imgW="7365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010" y="2591203"/>
                        <a:ext cx="2479296" cy="63928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536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98080" cy="1071546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BGSA         Velocities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892480" cy="4939263"/>
          </a:xfrm>
        </p:spPr>
        <p:txBody>
          <a:bodyPr>
            <a:normAutofit/>
          </a:bodyPr>
          <a:lstStyle/>
          <a:p>
            <a:pPr algn="l" rt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large absolute value of the velocity shows that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 does incline for change and tends to have 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movement.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absolute value of the velocity indicates that the object does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incline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change and tends to have a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small or no movement.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400" dirty="0" smtClean="0">
                <a:latin typeface="Arial" pitchFamily="34" charset="0"/>
                <a:cs typeface="B Nazanin" pitchFamily="2" charset="-78"/>
              </a:rPr>
              <a:t> 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 rtl="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just" rtl="0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BGSA       probability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384" y="1540172"/>
            <a:ext cx="8933688" cy="4981596"/>
          </a:xfrm>
        </p:spPr>
        <p:txBody>
          <a:bodyPr/>
          <a:lstStyle/>
          <a:p>
            <a:pPr algn="l" rtl="0"/>
            <a:r>
              <a:rPr lang="en-US" sz="2400" dirty="0" smtClean="0"/>
              <a:t>A probability </a:t>
            </a:r>
            <a:r>
              <a:rPr lang="en-US" sz="2400" dirty="0"/>
              <a:t>function </a:t>
            </a:r>
            <a:r>
              <a:rPr lang="en-US" sz="2400" dirty="0" smtClean="0"/>
              <a:t>(S) is defined that transform velocity to the probability of movement.</a:t>
            </a:r>
          </a:p>
          <a:p>
            <a:pPr algn="l" rtl="0"/>
            <a:r>
              <a:rPr lang="en-US" sz="2400" dirty="0" smtClean="0"/>
              <a:t>A </a:t>
            </a:r>
            <a:r>
              <a:rPr lang="en-US" sz="2400" dirty="0"/>
              <a:t>large absolute value of velocity </a:t>
            </a:r>
            <a:r>
              <a:rPr lang="en-US" sz="2400" dirty="0" smtClean="0"/>
              <a:t>provides </a:t>
            </a:r>
            <a:r>
              <a:rPr lang="en-US" sz="2400" dirty="0"/>
              <a:t>a high probability of </a:t>
            </a:r>
            <a:r>
              <a:rPr lang="en-US" sz="2400" dirty="0" smtClean="0"/>
              <a:t>movement.</a:t>
            </a:r>
            <a:endParaRPr lang="en-US" sz="2400" dirty="0"/>
          </a:p>
          <a:p>
            <a:pPr algn="l" rtl="0"/>
            <a:r>
              <a:rPr lang="en-US" sz="2400" dirty="0" smtClean="0"/>
              <a:t>A </a:t>
            </a:r>
            <a:r>
              <a:rPr lang="en-US" sz="2400" dirty="0"/>
              <a:t>small absolute value of the velocity </a:t>
            </a:r>
            <a:r>
              <a:rPr lang="en-US" sz="2400" dirty="0" smtClean="0"/>
              <a:t>provides </a:t>
            </a:r>
            <a:r>
              <a:rPr lang="en-US" sz="2400" dirty="0"/>
              <a:t>a small probability of movement</a:t>
            </a:r>
            <a:r>
              <a:rPr lang="en-US" sz="2400" dirty="0" smtClean="0"/>
              <a:t>. </a:t>
            </a:r>
          </a:p>
          <a:p>
            <a:pPr algn="l" rtl="0"/>
            <a:r>
              <a:rPr lang="en-US" sz="2400" dirty="0" smtClean="0"/>
              <a:t>A zero </a:t>
            </a:r>
            <a:r>
              <a:rPr lang="en-US" sz="2400" dirty="0"/>
              <a:t>value of the velocity represents that the </a:t>
            </a:r>
            <a:r>
              <a:rPr lang="en-US" sz="2400" dirty="0" smtClean="0"/>
              <a:t>object position does </a:t>
            </a:r>
            <a:r>
              <a:rPr lang="en-US" sz="2400" dirty="0"/>
              <a:t>not </a:t>
            </a:r>
            <a:r>
              <a:rPr lang="en-US" sz="2400" dirty="0" smtClean="0"/>
              <a:t>change.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72</a:t>
            </a:fld>
            <a:endParaRPr lang="en-US"/>
          </a:p>
        </p:txBody>
      </p:sp>
      <p:pic>
        <p:nvPicPr>
          <p:cNvPr id="4608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085184"/>
            <a:ext cx="478513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7384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302665"/>
            <a:ext cx="7498080" cy="1000108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Agent Orange" pitchFamily="2" charset="0"/>
                <a:cs typeface="Agent Orange" pitchFamily="2" charset="0"/>
              </a:rPr>
              <a:t>BGSA       </a:t>
            </a:r>
            <a:r>
              <a:rPr lang="en-US" sz="4000" dirty="0"/>
              <a:t>probability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100" y="1678769"/>
            <a:ext cx="7929618" cy="4822065"/>
          </a:xfrm>
        </p:spPr>
        <p:txBody>
          <a:bodyPr>
            <a:normAutofit/>
          </a:bodyPr>
          <a:lstStyle/>
          <a:p>
            <a:pPr algn="l" rtl="0">
              <a:buNone/>
            </a:pPr>
            <a:endParaRPr lang="en-US" b="1" dirty="0" smtClean="0">
              <a:latin typeface="Arial" pitchFamily="34" charset="0"/>
              <a:cs typeface="B Nazanin" pitchFamily="2" charset="-78"/>
            </a:endParaRPr>
          </a:p>
          <a:p>
            <a:pPr algn="r" rtl="1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buNone/>
            </a:pPr>
            <a:endParaRPr lang="fa-IR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73</a:t>
            </a:fld>
            <a:endParaRPr lang="en-US" dirty="0"/>
          </a:p>
        </p:txBody>
      </p:sp>
      <p:pic>
        <p:nvPicPr>
          <p:cNvPr id="5" name="Picture 4" descr="C:\Documents and Settings\arshad\Desktop\as3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826262"/>
            <a:ext cx="557216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542925" y="5157192"/>
                <a:ext cx="1940843" cy="391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fa-IR" i="1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  <a:cs typeface="Arial" panose="020B0604020202020204" pitchFamily="34" charset="0"/>
                            </a:rPr>
                            <m:t>|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  <a:cs typeface="Arial" panose="020B0604020202020204" pitchFamily="34" charset="0"/>
                            </a:rPr>
                            <m:t>𝑣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  <a:cs typeface="Arial" panose="020B0604020202020204" pitchFamily="34" charset="0"/>
                            </a:rPr>
                            <m:t>𝑑</m:t>
                          </m:r>
                        </m:sup>
                      </m:sSubSup>
                      <m:r>
                        <a:rPr lang="fa-IR" i="1">
                          <a:latin typeface="Cambria Math" panose="02040503050406030204" pitchFamily="18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m:t>|</m:t>
                      </m:r>
                      <m:r>
                        <a:rPr lang="en-US" i="1">
                          <a:latin typeface="Cambria Math" panose="02040503050406030204" pitchFamily="18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m:t>&lt;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  <a:cs typeface="Arial" panose="020B0604020202020204" pitchFamily="34" charset="0"/>
                            </a:rPr>
                            <m:t>𝑣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微軟正黑體" panose="020B0604030504040204" pitchFamily="34" charset="-120"/>
                              <a:cs typeface="Arial" panose="020B0604020202020204" pitchFamily="34" charset="0"/>
                            </a:rPr>
                            <m:t>𝑚𝑎𝑥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925" y="5157192"/>
                <a:ext cx="1940843" cy="391582"/>
              </a:xfrm>
              <a:prstGeom prst="rect">
                <a:avLst/>
              </a:prstGeom>
              <a:blipFill rotWithShape="0">
                <a:blip r:embed="rId3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" y="2204864"/>
            <a:ext cx="13430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0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000" dirty="0">
                <a:latin typeface="Agent Orange" pitchFamily="2" charset="0"/>
                <a:cs typeface="Agent Orange" pitchFamily="2" charset="0"/>
              </a:rPr>
              <a:t>BGSA  </a:t>
            </a:r>
            <a:r>
              <a:rPr lang="en-US" sz="4000" dirty="0" smtClean="0"/>
              <a:t>position updating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28888" cy="5124472"/>
          </a:xfrm>
        </p:spPr>
        <p:txBody>
          <a:bodyPr>
            <a:normAutofit/>
          </a:bodyPr>
          <a:lstStyle/>
          <a:p>
            <a:pPr algn="just" rtl="0"/>
            <a:r>
              <a:rPr lang="en-US" sz="2400" dirty="0" smtClean="0">
                <a:latin typeface="Arial" pitchFamily="34" charset="0"/>
                <a:cs typeface="B Nazanin" pitchFamily="2" charset="-78"/>
              </a:rPr>
              <a:t>T</a:t>
            </a:r>
            <a:r>
              <a:rPr lang="en-US" dirty="0" smtClean="0"/>
              <a:t>he </a:t>
            </a:r>
            <a:r>
              <a:rPr lang="en-US" dirty="0"/>
              <a:t>bit value is changed with a probability that is calculated according to the </a:t>
            </a:r>
            <a:r>
              <a:rPr lang="en-US" dirty="0" smtClean="0"/>
              <a:t>object velocity</a:t>
            </a:r>
            <a:r>
              <a:rPr lang="en-US" dirty="0"/>
              <a:t>. </a:t>
            </a:r>
            <a:endParaRPr lang="en-US" dirty="0" smtClean="0"/>
          </a:p>
          <a:p>
            <a:pPr algn="just" rtl="0"/>
            <a:r>
              <a:rPr lang="en-US" dirty="0" smtClean="0"/>
              <a:t>The objects move </a:t>
            </a:r>
            <a:r>
              <a:rPr lang="en-US" dirty="0"/>
              <a:t>according to </a:t>
            </a:r>
            <a:r>
              <a:rPr lang="en-US" dirty="0" smtClean="0"/>
              <a:t>this equation: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D2693-F7CF-43B4-82EB-625C3CB058E0}" type="slidenum">
              <a:rPr lang="en-US" smtClean="0"/>
              <a:pPr/>
              <a:t>74</a:t>
            </a:fld>
            <a:endParaRPr lang="en-US"/>
          </a:p>
        </p:txBody>
      </p:sp>
      <p:graphicFrame>
        <p:nvGraphicFramePr>
          <p:cNvPr id="481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196655"/>
              </p:ext>
            </p:extLst>
          </p:nvPr>
        </p:nvGraphicFramePr>
        <p:xfrm>
          <a:off x="1068387" y="3140968"/>
          <a:ext cx="5713413" cy="191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12" name="Equation" r:id="rId3" imgW="2197080" imgH="736560" progId="Equation.3">
                  <p:embed/>
                </p:oleObj>
              </mc:Choice>
              <mc:Fallback>
                <p:oleObj name="Equation" r:id="rId3" imgW="2197080" imgH="736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8387" y="3140968"/>
                        <a:ext cx="5713413" cy="191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875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1"/>
                </a:solidFill>
                <a:latin typeface="Albertus Medium" pitchFamily="34" charset="0"/>
              </a:rPr>
              <a:t>Questions?</a:t>
            </a:r>
            <a:endParaRPr lang="fa-IR" b="1" i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pic>
        <p:nvPicPr>
          <p:cNvPr id="36866" name="Picture 2" descr="C:\Users\soroor\Downloads\question-mark3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619250"/>
            <a:ext cx="3810000" cy="476250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75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799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0"/>
            <a:endParaRPr lang="fa-IR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76</a:t>
            </a:fld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48679"/>
            <a:ext cx="7924800" cy="2088233"/>
          </a:xfrm>
        </p:spPr>
        <p:txBody>
          <a:bodyPr>
            <a:normAutofit/>
          </a:bodyPr>
          <a:lstStyle/>
          <a:p>
            <a:pPr marL="82296"/>
            <a:r>
              <a:rPr lang="en-US" sz="3600" dirty="0" smtClean="0"/>
              <a:t>Evaluation </a:t>
            </a:r>
            <a:r>
              <a:rPr lang="en-US" sz="3600" dirty="0"/>
              <a:t>and Comparison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2636912"/>
            <a:ext cx="48863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78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B Nazanin" panose="00000400000000000000" pitchFamily="2" charset="-78"/>
              </a:rPr>
              <a:t>Algorithm evaluation in 1 run</a:t>
            </a:r>
            <a:endParaRPr lang="fa-IR" dirty="0" smtClean="0">
              <a:cs typeface="B Nazanin" panose="00000400000000000000" pitchFamily="2" charset="-78"/>
            </a:endParaRPr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6CA46149-E7B9-4E91-A587-1A18B4115C13}" type="slidenum">
              <a:rPr lang="ar-SA" smtClean="0"/>
              <a:pPr/>
              <a:t>77</a:t>
            </a:fld>
            <a:endParaRPr lang="en-US" smtClean="0"/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28351" y="2132465"/>
            <a:ext cx="1194366" cy="2478435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fa-IR">
                <a:noFill/>
              </a:rPr>
              <a:t> </a:t>
            </a:r>
          </a:p>
        </p:txBody>
      </p:sp>
      <p:sp>
        <p:nvSpPr>
          <p:cNvPr id="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88543" y="2132465"/>
            <a:ext cx="1194366" cy="2478435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fa-IR">
                <a:noFill/>
              </a:rPr>
              <a:t> </a:t>
            </a:r>
          </a:p>
        </p:txBody>
      </p:sp>
      <p:sp>
        <p:nvSpPr>
          <p:cNvPr id="7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010400" y="2130862"/>
            <a:ext cx="1209049" cy="2480038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fa-IR">
                <a:noFill/>
              </a:rPr>
              <a:t> </a:t>
            </a:r>
          </a:p>
        </p:txBody>
      </p:sp>
      <p:sp>
        <p:nvSpPr>
          <p:cNvPr id="92167" name="TextBox 7"/>
          <p:cNvSpPr txBox="1">
            <a:spLocks noChangeArrowheads="1"/>
          </p:cNvSpPr>
          <p:nvPr/>
        </p:nvSpPr>
        <p:spPr bwMode="auto">
          <a:xfrm>
            <a:off x="1219200" y="1677988"/>
            <a:ext cx="612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lang="en-US"/>
              <a:t>t=1</a:t>
            </a:r>
            <a:endParaRPr lang="fa-IR"/>
          </a:p>
        </p:txBody>
      </p:sp>
      <p:sp>
        <p:nvSpPr>
          <p:cNvPr id="92168" name="TextBox 8"/>
          <p:cNvSpPr txBox="1">
            <a:spLocks noChangeArrowheads="1"/>
          </p:cNvSpPr>
          <p:nvPr/>
        </p:nvSpPr>
        <p:spPr bwMode="auto">
          <a:xfrm>
            <a:off x="3048000" y="1676400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lang="en-US"/>
              <a:t>t=2</a:t>
            </a:r>
            <a:endParaRPr lang="fa-IR"/>
          </a:p>
        </p:txBody>
      </p:sp>
      <p:sp>
        <p:nvSpPr>
          <p:cNvPr id="92169" name="TextBox 9"/>
          <p:cNvSpPr txBox="1">
            <a:spLocks noChangeArrowheads="1"/>
          </p:cNvSpPr>
          <p:nvPr/>
        </p:nvSpPr>
        <p:spPr bwMode="auto">
          <a:xfrm>
            <a:off x="7237413" y="1762125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lang="en-US"/>
              <a:t>t=T</a:t>
            </a:r>
            <a:endParaRPr lang="fa-IR"/>
          </a:p>
        </p:txBody>
      </p:sp>
      <p:cxnSp>
        <p:nvCxnSpPr>
          <p:cNvPr id="12" name="Straight Connector 11"/>
          <p:cNvCxnSpPr/>
          <p:nvPr/>
        </p:nvCxnSpPr>
        <p:spPr>
          <a:xfrm>
            <a:off x="457200" y="4810125"/>
            <a:ext cx="80772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2171" name="TextBox 12"/>
          <p:cNvSpPr txBox="1">
            <a:spLocks noChangeArrowheads="1"/>
          </p:cNvSpPr>
          <p:nvPr/>
        </p:nvSpPr>
        <p:spPr bwMode="auto">
          <a:xfrm>
            <a:off x="5049838" y="3124200"/>
            <a:ext cx="1130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lang="en-US"/>
              <a:t>……………</a:t>
            </a:r>
            <a:endParaRPr lang="fa-IR"/>
          </a:p>
        </p:txBody>
      </p:sp>
      <p:sp>
        <p:nvSpPr>
          <p:cNvPr id="92172" name="TextBox 13"/>
          <p:cNvSpPr txBox="1">
            <a:spLocks noChangeArrowheads="1"/>
          </p:cNvSpPr>
          <p:nvPr/>
        </p:nvSpPr>
        <p:spPr bwMode="auto">
          <a:xfrm>
            <a:off x="36513" y="4881563"/>
            <a:ext cx="7858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US" dirty="0"/>
              <a:t>mean</a:t>
            </a:r>
          </a:p>
          <a:p>
            <a:pPr algn="l" rtl="0"/>
            <a:r>
              <a:rPr lang="en-US" dirty="0"/>
              <a:t>Fitness=[mf(1)                 mf(2)           ………………………      mf(T)]</a:t>
            </a:r>
            <a:endParaRPr lang="fa-IR" dirty="0"/>
          </a:p>
        </p:txBody>
      </p:sp>
      <p:sp>
        <p:nvSpPr>
          <p:cNvPr id="92174" name="TextBox 15"/>
          <p:cNvSpPr txBox="1">
            <a:spLocks noChangeArrowheads="1"/>
          </p:cNvSpPr>
          <p:nvPr/>
        </p:nvSpPr>
        <p:spPr bwMode="auto">
          <a:xfrm>
            <a:off x="36513" y="5527675"/>
            <a:ext cx="78390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US" dirty="0"/>
              <a:t>best</a:t>
            </a:r>
          </a:p>
          <a:p>
            <a:pPr algn="l" rtl="0"/>
            <a:r>
              <a:rPr lang="en-US" dirty="0"/>
              <a:t>So far =[</a:t>
            </a:r>
            <a:r>
              <a:rPr lang="en-US" dirty="0" err="1" smtClean="0"/>
              <a:t>bsf</a:t>
            </a:r>
            <a:r>
              <a:rPr lang="en-US" dirty="0" smtClean="0"/>
              <a:t>(1</a:t>
            </a:r>
            <a:r>
              <a:rPr lang="en-US" dirty="0"/>
              <a:t>)               </a:t>
            </a:r>
            <a:r>
              <a:rPr lang="en-US" dirty="0" smtClean="0"/>
              <a:t>  </a:t>
            </a:r>
            <a:r>
              <a:rPr lang="en-US" dirty="0" err="1" smtClean="0"/>
              <a:t>bsf</a:t>
            </a:r>
            <a:r>
              <a:rPr lang="en-US" dirty="0" smtClean="0"/>
              <a:t>(2</a:t>
            </a:r>
            <a:r>
              <a:rPr lang="en-US" dirty="0"/>
              <a:t>)           ………………………      </a:t>
            </a:r>
            <a:r>
              <a:rPr lang="en-US" dirty="0" err="1" smtClean="0"/>
              <a:t>bsf</a:t>
            </a:r>
            <a:r>
              <a:rPr lang="en-US" dirty="0" smtClean="0"/>
              <a:t>(T)</a:t>
            </a:r>
            <a:endParaRPr lang="fa-IR" dirty="0"/>
          </a:p>
        </p:txBody>
      </p:sp>
      <p:sp>
        <p:nvSpPr>
          <p:cNvPr id="92175" name="Rectangle 16"/>
          <p:cNvSpPr>
            <a:spLocks noChangeArrowheads="1"/>
          </p:cNvSpPr>
          <p:nvPr/>
        </p:nvSpPr>
        <p:spPr bwMode="auto">
          <a:xfrm>
            <a:off x="8100392" y="4881563"/>
            <a:ext cx="104360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Mean of each iteration</a:t>
            </a:r>
            <a:endParaRPr lang="fa-I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8100392" y="5818386"/>
            <a:ext cx="104360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Best so far</a:t>
            </a:r>
            <a:endParaRPr lang="fa-I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75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889875" cy="762000"/>
          </a:xfrm>
        </p:spPr>
        <p:txBody>
          <a:bodyPr/>
          <a:lstStyle/>
          <a:p>
            <a:pPr rtl="0"/>
            <a:r>
              <a:rPr lang="en-US" dirty="0">
                <a:cs typeface="B Nazanin" panose="00000400000000000000" pitchFamily="2" charset="-78"/>
              </a:rPr>
              <a:t>Algorithm </a:t>
            </a:r>
            <a:r>
              <a:rPr lang="en-US" dirty="0" smtClean="0">
                <a:cs typeface="B Nazanin" panose="00000400000000000000" pitchFamily="2" charset="-78"/>
              </a:rPr>
              <a:t>evaluation in 1 run</a:t>
            </a:r>
            <a:endParaRPr lang="en-US" sz="3600" dirty="0" smtClean="0">
              <a:cs typeface="B Nazanin" panose="00000400000000000000" pitchFamily="2" charset="-78"/>
            </a:endParaRPr>
          </a:p>
        </p:txBody>
      </p:sp>
      <p:sp>
        <p:nvSpPr>
          <p:cNvPr id="9318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88" name="Rectangle 3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8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0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2" name="Rectangle 5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4" name="Rectangle 5"/>
          <p:cNvSpPr>
            <a:spLocks noChangeArrowheads="1"/>
          </p:cNvSpPr>
          <p:nvPr/>
        </p:nvSpPr>
        <p:spPr bwMode="auto">
          <a:xfrm>
            <a:off x="0" y="4191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6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8" name="Rectangle 3"/>
          <p:cNvSpPr>
            <a:spLocks noChangeArrowheads="1"/>
          </p:cNvSpPr>
          <p:nvPr/>
        </p:nvSpPr>
        <p:spPr bwMode="auto">
          <a:xfrm>
            <a:off x="0" y="4476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19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200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2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202" name="Rectangle 6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3203" name="Content Placeholder 11"/>
          <p:cNvSpPr>
            <a:spLocks noGrp="1"/>
          </p:cNvSpPr>
          <p:nvPr>
            <p:ph idx="1"/>
          </p:nvPr>
        </p:nvSpPr>
        <p:spPr>
          <a:xfrm>
            <a:off x="566738" y="1752600"/>
            <a:ext cx="8001000" cy="1219200"/>
          </a:xfrm>
        </p:spPr>
        <p:txBody>
          <a:bodyPr/>
          <a:lstStyle/>
          <a:p>
            <a:pPr algn="l" rtl="0"/>
            <a:r>
              <a:rPr lang="en-US" sz="2400" dirty="0" smtClean="0"/>
              <a:t>Maximization example</a:t>
            </a:r>
          </a:p>
        </p:txBody>
      </p:sp>
      <p:pic>
        <p:nvPicPr>
          <p:cNvPr id="93204" name="Picture 2" descr="2-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64904"/>
            <a:ext cx="5383592" cy="403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205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39A24C0-60DB-4CA7-812B-CC13B4CEC1FE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78</a:t>
            </a:fld>
            <a:endParaRPr lang="en-US" sz="1200" smtClean="0"/>
          </a:p>
        </p:txBody>
      </p:sp>
      <p:sp>
        <p:nvSpPr>
          <p:cNvPr id="22" name="TextBox 21"/>
          <p:cNvSpPr txBox="1"/>
          <p:nvPr/>
        </p:nvSpPr>
        <p:spPr>
          <a:xfrm>
            <a:off x="6427200" y="3457225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T=100</a:t>
            </a:r>
          </a:p>
        </p:txBody>
      </p:sp>
    </p:spTree>
    <p:extLst>
      <p:ext uri="{BB962C8B-B14F-4D97-AF65-F5344CB8AC3E}">
        <p14:creationId xmlns:p14="http://schemas.microsoft.com/office/powerpoint/2010/main" val="12004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82296" rtl="0"/>
            <a:r>
              <a:rPr lang="en-US" sz="4000" dirty="0"/>
              <a:t>Evaluation and Comparison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6000" dirty="0" smtClean="0">
                <a:cs typeface="B Nazanin" panose="00000400000000000000" pitchFamily="2" charset="-78"/>
              </a:rPr>
              <a:t>Is it fair to compare the algorithms with one run?</a:t>
            </a: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B69009EA-C797-4378-A5C9-F883DAA68F46}" type="slidenum">
              <a:rPr lang="ar-SA" smtClean="0"/>
              <a:pPr/>
              <a:t>79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7105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188202"/>
            <a:ext cx="7770813" cy="1141413"/>
          </a:xfrm>
          <a:ln/>
        </p:spPr>
        <p:txBody>
          <a:bodyPr/>
          <a:lstStyle/>
          <a:p>
            <a:pPr rt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/>
              <a:t>Adaptation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90600" y="1524000"/>
            <a:ext cx="7802563" cy="4572000"/>
          </a:xfrm>
          <a:ln/>
        </p:spPr>
        <p:txBody>
          <a:bodyPr/>
          <a:lstStyle/>
          <a:p>
            <a:pPr marL="341313" indent="-341313" algn="l" rtl="0"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/>
              <a:t>The problem of each species </a:t>
            </a:r>
            <a:r>
              <a:rPr lang="en-GB" smtClean="0"/>
              <a:t>in nature </a:t>
            </a:r>
            <a:r>
              <a:rPr lang="en-GB" dirty="0" smtClean="0"/>
              <a:t>is to seek for the best adaptations in order to survive in a hostile environment.</a:t>
            </a:r>
          </a:p>
          <a:p>
            <a:pPr marL="341313" indent="-341313" algn="l" rtl="0"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/>
              <a:t>The </a:t>
            </a:r>
            <a:r>
              <a:rPr lang="en-GB" dirty="0"/>
              <a:t>sets of </a:t>
            </a:r>
            <a:r>
              <a:rPr lang="en-GB" dirty="0">
                <a:solidFill>
                  <a:srgbClr val="C00000"/>
                </a:solidFill>
              </a:rPr>
              <a:t>characteristics</a:t>
            </a:r>
            <a:r>
              <a:rPr lang="en-GB" dirty="0"/>
              <a:t> of an individual, that distinguishes from everybody else, defines its </a:t>
            </a:r>
            <a:r>
              <a:rPr lang="en-GB" dirty="0">
                <a:solidFill>
                  <a:srgbClr val="C00000"/>
                </a:solidFill>
              </a:rPr>
              <a:t>survival capacity.</a:t>
            </a:r>
          </a:p>
          <a:p>
            <a:pPr marL="341313" indent="-341313" algn="l" rtl="0"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/>
              <a:t>These </a:t>
            </a:r>
            <a:r>
              <a:rPr lang="en-GB" dirty="0">
                <a:solidFill>
                  <a:srgbClr val="C00000"/>
                </a:solidFill>
              </a:rPr>
              <a:t>characteristics</a:t>
            </a:r>
            <a:r>
              <a:rPr lang="en-GB" dirty="0"/>
              <a:t> are determined by its </a:t>
            </a:r>
            <a:r>
              <a:rPr lang="en-GB" dirty="0">
                <a:solidFill>
                  <a:srgbClr val="C00000"/>
                </a:solidFill>
              </a:rPr>
              <a:t>genetic material.</a:t>
            </a:r>
          </a:p>
          <a:p>
            <a:pPr marL="341313" indent="-341313" algn="l" rtl="0">
              <a:buFont typeface="Monotype Sorts" charset="2"/>
              <a:buNone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786322"/>
            <a:ext cx="1981200" cy="1831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8</a:t>
            </a:fld>
            <a:endParaRPr lang="fa-I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/>
              <a:t>Evaluation and </a:t>
            </a:r>
            <a:r>
              <a:rPr lang="en-US" dirty="0" smtClean="0"/>
              <a:t>Comparison</a:t>
            </a:r>
            <a:endParaRPr lang="en-US" dirty="0" smtClean="0">
              <a:cs typeface="B Nazanin" panose="00000400000000000000" pitchFamily="2" charset="-78"/>
            </a:endParaRPr>
          </a:p>
        </p:txBody>
      </p:sp>
      <p:sp>
        <p:nvSpPr>
          <p:cNvPr id="962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800" dirty="0" smtClean="0">
                <a:cs typeface="B Nazanin" panose="00000400000000000000" pitchFamily="2" charset="-78"/>
              </a:rPr>
              <a:t>Algorithms are worked randomly and produce different results in each run.</a:t>
            </a:r>
          </a:p>
          <a:p>
            <a:pPr algn="l" rtl="0"/>
            <a:r>
              <a:rPr lang="en-US" dirty="0" smtClean="0">
                <a:cs typeface="B Nazanin" panose="00000400000000000000" pitchFamily="2" charset="-78"/>
              </a:rPr>
              <a:t>For better comparison, algorithms are run for several times and the average of the results are reported.</a:t>
            </a:r>
            <a:endParaRPr lang="en-US" sz="2800" dirty="0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E8F0A17C-8138-437E-BF74-9D4BB7D191A0}" type="slidenum">
              <a:rPr lang="ar-SA" smtClean="0"/>
              <a:pPr/>
              <a:t>80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797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>
                <a:cs typeface="B Nazanin" panose="00000400000000000000" pitchFamily="2" charset="-78"/>
              </a:rPr>
              <a:t>Algorithm </a:t>
            </a:r>
            <a:r>
              <a:rPr lang="en-US" dirty="0" smtClean="0">
                <a:cs typeface="B Nazanin" panose="00000400000000000000" pitchFamily="2" charset="-78"/>
              </a:rPr>
              <a:t>evaluation in 20 independent runs</a:t>
            </a:r>
            <a:endParaRPr lang="fa-IR" dirty="0" smtClean="0">
              <a:cs typeface="B Nazanin" panose="00000400000000000000" pitchFamily="2" charset="-78"/>
            </a:endParaRPr>
          </a:p>
        </p:txBody>
      </p:sp>
      <p:sp>
        <p:nvSpPr>
          <p:cNvPr id="9728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10C10A93-47E0-4C1A-9538-9053C454A91F}" type="slidenum">
              <a:rPr lang="ar-SA" smtClean="0"/>
              <a:pPr/>
              <a:t>81</a:t>
            </a:fld>
            <a:endParaRPr lang="en-US" smtClean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574675" y="5268913"/>
            <a:ext cx="80772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7286" name="TextBox 15"/>
          <p:cNvSpPr txBox="1">
            <a:spLocks noChangeArrowheads="1"/>
          </p:cNvSpPr>
          <p:nvPr/>
        </p:nvSpPr>
        <p:spPr bwMode="auto">
          <a:xfrm>
            <a:off x="533400" y="5403850"/>
            <a:ext cx="853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US" dirty="0"/>
              <a:t>Average best</a:t>
            </a:r>
          </a:p>
          <a:p>
            <a:pPr algn="l" rtl="0"/>
            <a:r>
              <a:rPr lang="en-US" dirty="0"/>
              <a:t>So far </a:t>
            </a:r>
            <a:r>
              <a:rPr lang="en-US" dirty="0" smtClean="0"/>
              <a:t>=    [</a:t>
            </a:r>
            <a:r>
              <a:rPr lang="en-US" dirty="0" err="1" smtClean="0"/>
              <a:t>absf</a:t>
            </a:r>
            <a:r>
              <a:rPr lang="en-US" dirty="0" smtClean="0"/>
              <a:t>(1</a:t>
            </a:r>
            <a:r>
              <a:rPr lang="en-US" dirty="0"/>
              <a:t>)   </a:t>
            </a:r>
            <a:r>
              <a:rPr lang="en-US" dirty="0" smtClean="0"/>
              <a:t>       </a:t>
            </a:r>
            <a:r>
              <a:rPr lang="en-US" dirty="0" err="1" smtClean="0"/>
              <a:t>absf</a:t>
            </a:r>
            <a:r>
              <a:rPr lang="en-US" dirty="0" smtClean="0"/>
              <a:t>(2</a:t>
            </a:r>
            <a:r>
              <a:rPr lang="en-US" dirty="0"/>
              <a:t>)   </a:t>
            </a:r>
            <a:r>
              <a:rPr lang="en-US" dirty="0" smtClean="0"/>
              <a:t>     </a:t>
            </a:r>
            <a:r>
              <a:rPr lang="en-US" dirty="0"/>
              <a:t>………………………      </a:t>
            </a:r>
            <a:r>
              <a:rPr lang="en-US" dirty="0" err="1" smtClean="0"/>
              <a:t>absf</a:t>
            </a:r>
            <a:r>
              <a:rPr lang="en-US" dirty="0" smtClean="0"/>
              <a:t>(T</a:t>
            </a:r>
            <a:r>
              <a:rPr lang="en-US" dirty="0"/>
              <a:t>)]</a:t>
            </a:r>
            <a:endParaRPr lang="fa-IR" dirty="0"/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533400" y="1820653"/>
            <a:ext cx="836104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US" dirty="0" smtClean="0"/>
              <a:t>1th Run     </a:t>
            </a:r>
            <a:r>
              <a:rPr lang="en-US" dirty="0"/>
              <a:t>[</a:t>
            </a:r>
            <a:r>
              <a:rPr lang="en-US" dirty="0" err="1" smtClean="0"/>
              <a:t>b</a:t>
            </a:r>
            <a:r>
              <a:rPr lang="en-US" dirty="0" err="1"/>
              <a:t>s</a:t>
            </a:r>
            <a:r>
              <a:rPr lang="en-US" dirty="0" err="1" smtClean="0"/>
              <a:t>f</a:t>
            </a:r>
            <a:r>
              <a:rPr lang="en-US" dirty="0" smtClean="0"/>
              <a:t>(1</a:t>
            </a:r>
            <a:r>
              <a:rPr lang="en-US" dirty="0"/>
              <a:t>)       </a:t>
            </a:r>
            <a:r>
              <a:rPr lang="en-US" dirty="0" smtClean="0"/>
              <a:t>   </a:t>
            </a:r>
            <a:r>
              <a:rPr lang="en-US" dirty="0" err="1" smtClean="0"/>
              <a:t>bsf</a:t>
            </a:r>
            <a:r>
              <a:rPr lang="en-US" dirty="0" smtClean="0"/>
              <a:t>(2</a:t>
            </a:r>
            <a:r>
              <a:rPr lang="en-US" dirty="0"/>
              <a:t>)     </a:t>
            </a:r>
            <a:r>
              <a:rPr lang="en-US" dirty="0" smtClean="0"/>
              <a:t>    </a:t>
            </a:r>
            <a:r>
              <a:rPr lang="en-US" dirty="0"/>
              <a:t>………………………      </a:t>
            </a:r>
            <a:r>
              <a:rPr lang="en-US" dirty="0" err="1" smtClean="0"/>
              <a:t>bsf</a:t>
            </a:r>
            <a:r>
              <a:rPr lang="en-US" dirty="0" smtClean="0"/>
              <a:t>(T</a:t>
            </a:r>
            <a:r>
              <a:rPr lang="en-US" dirty="0"/>
              <a:t>)]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 smtClean="0"/>
              <a:t>2th Run     [</a:t>
            </a:r>
            <a:r>
              <a:rPr lang="en-US" dirty="0" err="1"/>
              <a:t>bsf</a:t>
            </a:r>
            <a:r>
              <a:rPr lang="en-US" dirty="0"/>
              <a:t>(1) </a:t>
            </a:r>
            <a:r>
              <a:rPr lang="fa-IR" dirty="0" smtClean="0"/>
              <a:t>           </a:t>
            </a:r>
            <a:r>
              <a:rPr lang="en-US" dirty="0" err="1" smtClean="0"/>
              <a:t>bsf</a:t>
            </a:r>
            <a:r>
              <a:rPr lang="en-US" dirty="0" smtClean="0"/>
              <a:t>(2</a:t>
            </a:r>
            <a:r>
              <a:rPr lang="en-US" dirty="0"/>
              <a:t>)     </a:t>
            </a:r>
            <a:r>
              <a:rPr lang="en-US" dirty="0" smtClean="0"/>
              <a:t>    </a:t>
            </a:r>
            <a:r>
              <a:rPr lang="en-US" dirty="0"/>
              <a:t>………………………      </a:t>
            </a:r>
            <a:r>
              <a:rPr lang="en-US" dirty="0" err="1" smtClean="0"/>
              <a:t>bsf</a:t>
            </a:r>
            <a:r>
              <a:rPr lang="en-US" dirty="0" smtClean="0"/>
              <a:t>(T</a:t>
            </a:r>
            <a:r>
              <a:rPr lang="en-US" dirty="0"/>
              <a:t>)]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 smtClean="0"/>
              <a:t>3th Run     </a:t>
            </a:r>
            <a:r>
              <a:rPr lang="en-US" dirty="0"/>
              <a:t>[</a:t>
            </a:r>
            <a:r>
              <a:rPr lang="en-US" dirty="0" err="1" smtClean="0"/>
              <a:t>bsf</a:t>
            </a:r>
            <a:r>
              <a:rPr lang="en-US" dirty="0" smtClean="0"/>
              <a:t>(1</a:t>
            </a:r>
            <a:r>
              <a:rPr lang="en-US" dirty="0"/>
              <a:t>)        </a:t>
            </a:r>
            <a:r>
              <a:rPr lang="en-US" dirty="0" smtClean="0"/>
              <a:t>  </a:t>
            </a:r>
            <a:r>
              <a:rPr lang="en-US" dirty="0" err="1" smtClean="0"/>
              <a:t>bsf</a:t>
            </a:r>
            <a:r>
              <a:rPr lang="en-US" dirty="0" smtClean="0"/>
              <a:t>(2</a:t>
            </a:r>
            <a:r>
              <a:rPr lang="en-US" dirty="0"/>
              <a:t>)        </a:t>
            </a:r>
            <a:r>
              <a:rPr lang="en-US" dirty="0" smtClean="0"/>
              <a:t> </a:t>
            </a:r>
            <a:r>
              <a:rPr lang="en-US" dirty="0"/>
              <a:t>………………………      </a:t>
            </a:r>
            <a:r>
              <a:rPr lang="en-US" dirty="0" err="1" smtClean="0"/>
              <a:t>bsf</a:t>
            </a:r>
            <a:r>
              <a:rPr lang="en-US" dirty="0" smtClean="0"/>
              <a:t>(T</a:t>
            </a:r>
            <a:r>
              <a:rPr lang="en-US" dirty="0"/>
              <a:t>)]</a:t>
            </a:r>
          </a:p>
          <a:p>
            <a:pPr algn="l" rtl="0"/>
            <a:r>
              <a:rPr lang="en-US" dirty="0"/>
              <a:t>. </a:t>
            </a:r>
          </a:p>
          <a:p>
            <a:pPr algn="l" rtl="0"/>
            <a:r>
              <a:rPr lang="en-US" dirty="0"/>
              <a:t>.</a:t>
            </a:r>
          </a:p>
          <a:p>
            <a:pPr algn="l" rtl="0"/>
            <a:r>
              <a:rPr lang="en-US" dirty="0"/>
              <a:t>.</a:t>
            </a:r>
          </a:p>
          <a:p>
            <a:pPr algn="l" rtl="0"/>
            <a:r>
              <a:rPr lang="en-US" dirty="0"/>
              <a:t>.</a:t>
            </a:r>
          </a:p>
          <a:p>
            <a:pPr algn="l" rtl="0"/>
            <a:r>
              <a:rPr lang="en-US" dirty="0" smtClean="0"/>
              <a:t>20th Run   </a:t>
            </a:r>
            <a:r>
              <a:rPr lang="en-US" dirty="0"/>
              <a:t>[</a:t>
            </a:r>
            <a:r>
              <a:rPr lang="en-US" dirty="0" err="1" smtClean="0"/>
              <a:t>bsf</a:t>
            </a:r>
            <a:r>
              <a:rPr lang="en-US" dirty="0" smtClean="0"/>
              <a:t>(1</a:t>
            </a:r>
            <a:r>
              <a:rPr lang="en-US" dirty="0"/>
              <a:t>)         </a:t>
            </a:r>
            <a:r>
              <a:rPr lang="en-US" dirty="0" smtClean="0"/>
              <a:t>  </a:t>
            </a:r>
            <a:r>
              <a:rPr lang="en-US" dirty="0" err="1" smtClean="0"/>
              <a:t>bsf</a:t>
            </a:r>
            <a:r>
              <a:rPr lang="en-US" dirty="0" smtClean="0"/>
              <a:t>(2</a:t>
            </a:r>
            <a:r>
              <a:rPr lang="en-US" dirty="0"/>
              <a:t>)      </a:t>
            </a:r>
            <a:r>
              <a:rPr lang="en-US" dirty="0" smtClean="0"/>
              <a:t>   </a:t>
            </a:r>
            <a:r>
              <a:rPr lang="en-US" dirty="0"/>
              <a:t>………………………      </a:t>
            </a:r>
            <a:r>
              <a:rPr lang="en-US" dirty="0" err="1" smtClean="0"/>
              <a:t>bsf</a:t>
            </a:r>
            <a:r>
              <a:rPr lang="en-US" dirty="0" smtClean="0"/>
              <a:t>(T</a:t>
            </a:r>
            <a:r>
              <a:rPr lang="en-US" dirty="0"/>
              <a:t>)]</a:t>
            </a:r>
            <a:endParaRPr lang="fa-IR" dirty="0"/>
          </a:p>
          <a:p>
            <a:pPr algn="l" rtl="0"/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2255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889875" cy="762000"/>
          </a:xfrm>
        </p:spPr>
        <p:txBody>
          <a:bodyPr/>
          <a:lstStyle/>
          <a:p>
            <a:pPr marL="82296" rtl="0"/>
            <a:r>
              <a:rPr lang="en-US" dirty="0"/>
              <a:t>Evaluation and Comparison</a:t>
            </a:r>
          </a:p>
        </p:txBody>
      </p:sp>
      <p:sp>
        <p:nvSpPr>
          <p:cNvPr id="9830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08" name="Rectangle 3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0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0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2" name="Rectangle 5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4" name="Rectangle 5"/>
          <p:cNvSpPr>
            <a:spLocks noChangeArrowheads="1"/>
          </p:cNvSpPr>
          <p:nvPr/>
        </p:nvSpPr>
        <p:spPr bwMode="auto">
          <a:xfrm>
            <a:off x="0" y="4191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6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8" name="Rectangle 3"/>
          <p:cNvSpPr>
            <a:spLocks noChangeArrowheads="1"/>
          </p:cNvSpPr>
          <p:nvPr/>
        </p:nvSpPr>
        <p:spPr bwMode="auto">
          <a:xfrm>
            <a:off x="0" y="4476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1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20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22" name="Rectangle 6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fa-IR" sz="1800"/>
          </a:p>
        </p:txBody>
      </p:sp>
      <p:sp>
        <p:nvSpPr>
          <p:cNvPr id="98323" name="Content Placeholder 11"/>
          <p:cNvSpPr>
            <a:spLocks noGrp="1"/>
          </p:cNvSpPr>
          <p:nvPr>
            <p:ph idx="1"/>
          </p:nvPr>
        </p:nvSpPr>
        <p:spPr>
          <a:xfrm>
            <a:off x="566738" y="1524000"/>
            <a:ext cx="8001000" cy="4343400"/>
          </a:xfrm>
        </p:spPr>
        <p:txBody>
          <a:bodyPr/>
          <a:lstStyle/>
          <a:p>
            <a:pPr algn="l" rtl="0"/>
            <a:r>
              <a:rPr lang="en-US" sz="2400" dirty="0" smtClean="0">
                <a:cs typeface="B Nazanin" panose="00000400000000000000" pitchFamily="2" charset="-78"/>
              </a:rPr>
              <a:t>Average best so far in 20 independent runs of the algorithm.</a:t>
            </a:r>
          </a:p>
        </p:txBody>
      </p:sp>
      <p:pic>
        <p:nvPicPr>
          <p:cNvPr id="98324" name="Picture 2" descr="2-13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78" y="2295525"/>
            <a:ext cx="5638800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25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6540AD2-1A58-44B9-B74F-487FC0E37EEF}" type="slidenum">
              <a:rPr lang="ar-SA" sz="1200" smtClean="0"/>
              <a:pPr>
                <a:spcBef>
                  <a:spcPct val="0"/>
                </a:spcBef>
                <a:buClrTx/>
                <a:buFontTx/>
                <a:buNone/>
              </a:pPr>
              <a:t>82</a:t>
            </a:fld>
            <a:endParaRPr lang="en-US" sz="1200" smtClean="0"/>
          </a:p>
        </p:txBody>
      </p:sp>
      <p:sp>
        <p:nvSpPr>
          <p:cNvPr id="22" name="TextBox 21"/>
          <p:cNvSpPr txBox="1"/>
          <p:nvPr/>
        </p:nvSpPr>
        <p:spPr>
          <a:xfrm>
            <a:off x="7092281" y="3440667"/>
            <a:ext cx="1823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dirty="0" smtClean="0"/>
              <a:t>T=100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dirty="0" smtClean="0"/>
              <a:t>Maximization example</a:t>
            </a:r>
          </a:p>
        </p:txBody>
      </p:sp>
    </p:spTree>
    <p:extLst>
      <p:ext uri="{BB962C8B-B14F-4D97-AF65-F5344CB8AC3E}">
        <p14:creationId xmlns:p14="http://schemas.microsoft.com/office/powerpoint/2010/main" val="14805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Comparison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Comparisons are performed experimentally.</a:t>
            </a:r>
          </a:p>
          <a:p>
            <a:pPr algn="l" rtl="0"/>
            <a:r>
              <a:rPr lang="en-US" dirty="0" smtClean="0"/>
              <a:t>Important factors are: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- The precision of the solution.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- The total number of fitness evaluations to find the sub-optimum.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- Running time.</a:t>
            </a: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1C1A95B4-F710-401C-B60D-EF0F9A0BD955}" type="slidenum">
              <a:rPr lang="ar-SA" smtClean="0"/>
              <a:pPr/>
              <a:t>83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8366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sz="4000" b="1" dirty="0" smtClean="0">
                <a:cs typeface="B Nazanin" panose="00000400000000000000" pitchFamily="2" charset="-78"/>
              </a:rPr>
              <a:t>Comparison</a:t>
            </a:r>
            <a:endParaRPr lang="en-US" dirty="0" smtClean="0">
              <a:cs typeface="B Nazanin" panose="00000400000000000000" pitchFamily="2" charset="-78"/>
            </a:endParaRPr>
          </a:p>
        </p:txBody>
      </p:sp>
      <p:sp>
        <p:nvSpPr>
          <p:cNvPr id="1024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cs typeface="B Nazanin" panose="00000400000000000000" pitchFamily="2" charset="-78"/>
              </a:rPr>
              <a:t>Comparison with </a:t>
            </a:r>
            <a:r>
              <a:rPr lang="en-US" dirty="0" smtClean="0">
                <a:cs typeface="B Nazanin" panose="00000400000000000000" pitchFamily="2" charset="-78"/>
              </a:rPr>
              <a:t>diagram plotting.</a:t>
            </a:r>
            <a:endParaRPr lang="fa-IR" dirty="0">
              <a:cs typeface="B Nazanin" panose="00000400000000000000" pitchFamily="2" charset="-78"/>
            </a:endParaRPr>
          </a:p>
          <a:p>
            <a:pPr algn="l" rtl="0"/>
            <a:r>
              <a:rPr lang="en-US" dirty="0">
                <a:cs typeface="B Nazanin" panose="00000400000000000000" pitchFamily="2" charset="-78"/>
              </a:rPr>
              <a:t>Comparison with </a:t>
            </a:r>
            <a:r>
              <a:rPr lang="en-US" dirty="0" smtClean="0">
                <a:cs typeface="B Nazanin" panose="00000400000000000000" pitchFamily="2" charset="-78"/>
              </a:rPr>
              <a:t>table reporting.</a:t>
            </a:r>
            <a:endParaRPr lang="fa-IR" dirty="0">
              <a:cs typeface="B Nazanin" panose="00000400000000000000" pitchFamily="2" charset="-78"/>
            </a:endParaRPr>
          </a:p>
          <a:p>
            <a:pPr algn="l" rtl="0"/>
            <a:endParaRPr lang="en-US" sz="2800" dirty="0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EBFC3CD3-3FDD-4F76-8968-13EB55EDA5E7}" type="slidenum">
              <a:rPr lang="ar-SA" smtClean="0"/>
              <a:pPr/>
              <a:t>84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9805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>
                <a:cs typeface="B Nazanin" panose="00000400000000000000" pitchFamily="2" charset="-78"/>
              </a:rPr>
              <a:t>Comparison</a:t>
            </a:r>
          </a:p>
        </p:txBody>
      </p:sp>
      <p:sp>
        <p:nvSpPr>
          <p:cNvPr id="103427" name="Content Placeholder 2"/>
          <p:cNvSpPr>
            <a:spLocks noGrp="1"/>
          </p:cNvSpPr>
          <p:nvPr>
            <p:ph idx="1"/>
          </p:nvPr>
        </p:nvSpPr>
        <p:spPr>
          <a:xfrm>
            <a:off x="284232" y="1507808"/>
            <a:ext cx="8534400" cy="4800600"/>
          </a:xfrm>
        </p:spPr>
        <p:txBody>
          <a:bodyPr/>
          <a:lstStyle/>
          <a:p>
            <a:pPr algn="l" rtl="0"/>
            <a:r>
              <a:rPr lang="en-US" dirty="0">
                <a:cs typeface="B Nazanin" panose="00000400000000000000" pitchFamily="2" charset="-78"/>
              </a:rPr>
              <a:t>Comparison with </a:t>
            </a:r>
            <a:r>
              <a:rPr lang="en-US" dirty="0" smtClean="0">
                <a:cs typeface="B Nazanin" panose="00000400000000000000" pitchFamily="2" charset="-78"/>
              </a:rPr>
              <a:t>diagrams:</a:t>
            </a:r>
          </a:p>
          <a:p>
            <a:pPr marL="0" indent="0" algn="l" rtl="0">
              <a:buNone/>
            </a:pPr>
            <a:r>
              <a:rPr lang="en-US" sz="2800" dirty="0" smtClean="0"/>
              <a:t>Minimization example</a:t>
            </a:r>
            <a:endParaRPr lang="fa-IR" sz="2800" dirty="0" smtClean="0"/>
          </a:p>
          <a:p>
            <a:pPr algn="r" rtl="1"/>
            <a:endParaRPr lang="en-US" sz="2800" dirty="0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4688261B-22DE-4E5D-A12D-FC1F3CB6E2CE}" type="slidenum">
              <a:rPr lang="ar-SA" smtClean="0"/>
              <a:pPr/>
              <a:t>85</a:t>
            </a:fld>
            <a:endParaRPr lang="en-US" smtClean="0"/>
          </a:p>
        </p:txBody>
      </p:sp>
      <p:pic>
        <p:nvPicPr>
          <p:cNvPr id="103429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64" y="2455863"/>
            <a:ext cx="5638800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74408" y="3454884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T=1000</a:t>
            </a:r>
          </a:p>
        </p:txBody>
      </p:sp>
    </p:spTree>
    <p:extLst>
      <p:ext uri="{BB962C8B-B14F-4D97-AF65-F5344CB8AC3E}">
        <p14:creationId xmlns:p14="http://schemas.microsoft.com/office/powerpoint/2010/main" val="81001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7382197" y="2276872"/>
            <a:ext cx="1438275" cy="3449930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44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>
                <a:cs typeface="B Nazanin" panose="00000400000000000000" pitchFamily="2" charset="-78"/>
              </a:rPr>
              <a:t>Comparison</a:t>
            </a:r>
          </a:p>
        </p:txBody>
      </p:sp>
      <p:sp>
        <p:nvSpPr>
          <p:cNvPr id="10445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cs typeface="B Nazanin" panose="00000400000000000000" pitchFamily="2" charset="-78"/>
              </a:rPr>
              <a:t>Comparison </a:t>
            </a:r>
            <a:r>
              <a:rPr lang="en-US" dirty="0" smtClean="0">
                <a:cs typeface="B Nazanin" panose="00000400000000000000" pitchFamily="2" charset="-78"/>
              </a:rPr>
              <a:t>with reporting the results in tables :</a:t>
            </a:r>
            <a:endParaRPr lang="fa-IR" dirty="0">
              <a:cs typeface="B Nazanin" panose="00000400000000000000" pitchFamily="2" charset="-78"/>
            </a:endParaRPr>
          </a:p>
          <a:p>
            <a:pPr algn="r" rtl="1"/>
            <a:endParaRPr lang="en-US" sz="2800" dirty="0" smtClean="0"/>
          </a:p>
        </p:txBody>
      </p:sp>
      <p:sp>
        <p:nvSpPr>
          <p:cNvPr id="10445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C29A1142-253D-4A38-B6BD-DE31AF260D49}" type="slidenum">
              <a:rPr lang="ar-SA" smtClean="0"/>
              <a:pPr/>
              <a:t>86</a:t>
            </a:fld>
            <a:endParaRPr lang="en-US" smtClean="0"/>
          </a:p>
        </p:txBody>
      </p:sp>
      <p:sp>
        <p:nvSpPr>
          <p:cNvPr id="104454" name="TextBox 15"/>
          <p:cNvSpPr txBox="1">
            <a:spLocks noChangeArrowheads="1"/>
          </p:cNvSpPr>
          <p:nvPr/>
        </p:nvSpPr>
        <p:spPr bwMode="auto">
          <a:xfrm>
            <a:off x="1248420" y="2568555"/>
            <a:ext cx="763959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US" dirty="0"/>
              <a:t>Run1       [</a:t>
            </a:r>
            <a:r>
              <a:rPr lang="en-US" dirty="0" err="1" smtClean="0"/>
              <a:t>b</a:t>
            </a:r>
            <a:r>
              <a:rPr lang="en-US" dirty="0" err="1"/>
              <a:t>s</a:t>
            </a:r>
            <a:r>
              <a:rPr lang="en-US" dirty="0" err="1" smtClean="0"/>
              <a:t>f</a:t>
            </a:r>
            <a:r>
              <a:rPr lang="en-US" dirty="0" smtClean="0"/>
              <a:t>(1</a:t>
            </a:r>
            <a:r>
              <a:rPr lang="en-US" dirty="0"/>
              <a:t>)       </a:t>
            </a:r>
            <a:r>
              <a:rPr lang="en-US" dirty="0" smtClean="0"/>
              <a:t>   </a:t>
            </a:r>
            <a:r>
              <a:rPr lang="en-US" dirty="0" err="1" smtClean="0"/>
              <a:t>bsf</a:t>
            </a:r>
            <a:r>
              <a:rPr lang="en-US" dirty="0" smtClean="0"/>
              <a:t>(2</a:t>
            </a:r>
            <a:r>
              <a:rPr lang="en-US" dirty="0"/>
              <a:t>)     </a:t>
            </a:r>
            <a:r>
              <a:rPr lang="en-US" dirty="0" smtClean="0"/>
              <a:t>    </a:t>
            </a:r>
            <a:r>
              <a:rPr lang="en-US" dirty="0"/>
              <a:t>………………………      </a:t>
            </a:r>
            <a:r>
              <a:rPr lang="en-US" dirty="0" err="1" smtClean="0"/>
              <a:t>bsf</a:t>
            </a:r>
            <a:r>
              <a:rPr lang="en-US" dirty="0" smtClean="0"/>
              <a:t>(T</a:t>
            </a:r>
            <a:r>
              <a:rPr lang="en-US" dirty="0"/>
              <a:t>)]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Run2       [</a:t>
            </a:r>
            <a:r>
              <a:rPr lang="en-US" dirty="0" err="1" smtClean="0"/>
              <a:t>bsf</a:t>
            </a:r>
            <a:r>
              <a:rPr lang="en-US" dirty="0" smtClean="0"/>
              <a:t>(1</a:t>
            </a:r>
            <a:r>
              <a:rPr lang="en-US" dirty="0"/>
              <a:t>) </a:t>
            </a:r>
            <a:r>
              <a:rPr lang="fa-IR" dirty="0" smtClean="0"/>
              <a:t>           </a:t>
            </a:r>
            <a:r>
              <a:rPr lang="en-US" dirty="0" err="1" smtClean="0"/>
              <a:t>bsf</a:t>
            </a:r>
            <a:r>
              <a:rPr lang="en-US" dirty="0" smtClean="0"/>
              <a:t>(2</a:t>
            </a:r>
            <a:r>
              <a:rPr lang="en-US" dirty="0"/>
              <a:t>)     </a:t>
            </a:r>
            <a:r>
              <a:rPr lang="en-US" dirty="0" smtClean="0"/>
              <a:t>    </a:t>
            </a:r>
            <a:r>
              <a:rPr lang="en-US" dirty="0"/>
              <a:t>………………………      </a:t>
            </a:r>
            <a:r>
              <a:rPr lang="en-US" dirty="0" err="1" smtClean="0"/>
              <a:t>bsf</a:t>
            </a:r>
            <a:r>
              <a:rPr lang="en-US" dirty="0" smtClean="0"/>
              <a:t>(T</a:t>
            </a:r>
            <a:r>
              <a:rPr lang="en-US" dirty="0"/>
              <a:t>)]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Run3       [</a:t>
            </a:r>
            <a:r>
              <a:rPr lang="en-US" dirty="0" err="1" smtClean="0"/>
              <a:t>bsf</a:t>
            </a:r>
            <a:r>
              <a:rPr lang="en-US" dirty="0" smtClean="0"/>
              <a:t>(1</a:t>
            </a:r>
            <a:r>
              <a:rPr lang="en-US" dirty="0"/>
              <a:t>)        </a:t>
            </a:r>
            <a:r>
              <a:rPr lang="en-US" dirty="0" smtClean="0"/>
              <a:t>  </a:t>
            </a:r>
            <a:r>
              <a:rPr lang="en-US" dirty="0" err="1" smtClean="0"/>
              <a:t>bsf</a:t>
            </a:r>
            <a:r>
              <a:rPr lang="en-US" dirty="0" smtClean="0"/>
              <a:t>(2</a:t>
            </a:r>
            <a:r>
              <a:rPr lang="en-US" dirty="0"/>
              <a:t>)        </a:t>
            </a:r>
            <a:r>
              <a:rPr lang="en-US" dirty="0" smtClean="0"/>
              <a:t> </a:t>
            </a:r>
            <a:r>
              <a:rPr lang="en-US" dirty="0"/>
              <a:t>………………………      </a:t>
            </a:r>
            <a:r>
              <a:rPr lang="en-US" dirty="0" err="1" smtClean="0"/>
              <a:t>bsf</a:t>
            </a:r>
            <a:r>
              <a:rPr lang="en-US" dirty="0" smtClean="0"/>
              <a:t>(T</a:t>
            </a:r>
            <a:r>
              <a:rPr lang="en-US" dirty="0"/>
              <a:t>)]</a:t>
            </a:r>
          </a:p>
          <a:p>
            <a:pPr algn="l" rtl="0"/>
            <a:r>
              <a:rPr lang="en-US" dirty="0"/>
              <a:t>. </a:t>
            </a:r>
          </a:p>
          <a:p>
            <a:pPr algn="l" rtl="0"/>
            <a:r>
              <a:rPr lang="en-US" dirty="0"/>
              <a:t>.</a:t>
            </a:r>
          </a:p>
          <a:p>
            <a:pPr algn="l" rtl="0"/>
            <a:r>
              <a:rPr lang="en-US" dirty="0"/>
              <a:t>.</a:t>
            </a:r>
          </a:p>
          <a:p>
            <a:pPr algn="l" rtl="0"/>
            <a:r>
              <a:rPr lang="en-US" dirty="0"/>
              <a:t>.</a:t>
            </a:r>
          </a:p>
          <a:p>
            <a:pPr algn="l" rtl="0"/>
            <a:r>
              <a:rPr lang="en-US" dirty="0"/>
              <a:t>Run20     [</a:t>
            </a:r>
            <a:r>
              <a:rPr lang="en-US" dirty="0" err="1" smtClean="0"/>
              <a:t>bsf</a:t>
            </a:r>
            <a:r>
              <a:rPr lang="en-US" dirty="0" smtClean="0"/>
              <a:t>(1</a:t>
            </a:r>
            <a:r>
              <a:rPr lang="en-US" dirty="0"/>
              <a:t>)         </a:t>
            </a:r>
            <a:r>
              <a:rPr lang="en-US" dirty="0" smtClean="0"/>
              <a:t>  </a:t>
            </a:r>
            <a:r>
              <a:rPr lang="en-US" dirty="0" err="1" smtClean="0"/>
              <a:t>bsf</a:t>
            </a:r>
            <a:r>
              <a:rPr lang="en-US" dirty="0" smtClean="0"/>
              <a:t>(2</a:t>
            </a:r>
            <a:r>
              <a:rPr lang="en-US" dirty="0"/>
              <a:t>)      </a:t>
            </a:r>
            <a:r>
              <a:rPr lang="en-US" dirty="0" smtClean="0"/>
              <a:t>   </a:t>
            </a:r>
            <a:r>
              <a:rPr lang="en-US" dirty="0"/>
              <a:t>………………………      </a:t>
            </a:r>
            <a:r>
              <a:rPr lang="en-US" dirty="0" err="1" smtClean="0"/>
              <a:t>bsf</a:t>
            </a:r>
            <a:r>
              <a:rPr lang="en-US" dirty="0" smtClean="0"/>
              <a:t>(T</a:t>
            </a:r>
            <a:r>
              <a:rPr lang="en-US" dirty="0"/>
              <a:t>)]</a:t>
            </a:r>
            <a:endParaRPr lang="fa-IR" dirty="0"/>
          </a:p>
          <a:p>
            <a:endParaRPr lang="fa-IR" dirty="0"/>
          </a:p>
          <a:p>
            <a:endParaRPr lang="fa-IR" dirty="0"/>
          </a:p>
        </p:txBody>
      </p:sp>
      <p:sp>
        <p:nvSpPr>
          <p:cNvPr id="2" name="TextBox 1"/>
          <p:cNvSpPr txBox="1"/>
          <p:nvPr/>
        </p:nvSpPr>
        <p:spPr>
          <a:xfrm>
            <a:off x="7517775" y="5879013"/>
            <a:ext cx="1208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en-US" dirty="0" smtClean="0"/>
              <a:t>Best</a:t>
            </a:r>
          </a:p>
          <a:p>
            <a:pPr algn="ctr" rtl="0"/>
            <a:r>
              <a:rPr lang="en-US" dirty="0" err="1"/>
              <a:t>M</a:t>
            </a:r>
            <a:r>
              <a:rPr lang="en-US" dirty="0" err="1" smtClean="0"/>
              <a:t>ean±var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52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>
                <a:cs typeface="B Nazanin" panose="00000400000000000000" pitchFamily="2" charset="-78"/>
              </a:rPr>
              <a:t>Comparison</a:t>
            </a:r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800" dirty="0" smtClean="0">
                <a:cs typeface="B Nazanin" panose="00000400000000000000" pitchFamily="2" charset="-78"/>
              </a:rPr>
              <a:t>Comparison with table reporting: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r" rtl="1"/>
            <a:endParaRPr lang="en-US" sz="2800" dirty="0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CCC68D49-B4CA-4F33-8CB2-9FC851D3EB89}" type="slidenum">
              <a:rPr lang="ar-SA" smtClean="0"/>
              <a:pPr/>
              <a:t>87</a:t>
            </a:fld>
            <a:endParaRPr lang="en-US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297632" y="2286000"/>
          <a:ext cx="7162800" cy="32004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790700"/>
                <a:gridCol w="1790700"/>
                <a:gridCol w="1790700"/>
                <a:gridCol w="1790700"/>
              </a:tblGrid>
              <a:tr h="8001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Algorithm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Mean ±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Var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Best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Time (sec)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1.0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± 0.2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1.7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± 0.1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1.5</a:t>
                      </a:r>
                      <a:endParaRPr lang="en-US" dirty="0"/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0.9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± 0.05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195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i="1" dirty="0" smtClean="0">
                <a:solidFill>
                  <a:schemeClr val="tx2"/>
                </a:solidFill>
                <a:latin typeface="Albertus Medium" pitchFamily="34" charset="0"/>
              </a:rPr>
              <a:t>Sources</a:t>
            </a:r>
            <a:endParaRPr lang="fa-IR" b="1" i="1" dirty="0">
              <a:solidFill>
                <a:schemeClr val="tx2"/>
              </a:solidFill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endParaRPr lang="af-ZA" sz="1800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l" rtl="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E.Rashedi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H.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Nezamabadi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-pour, and S.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Saryazdi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GSA: a gravitational search algorithm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Information Science, vol. 179, Issue13, pp. 2232-2248, 2009.</a:t>
            </a:r>
          </a:p>
          <a:p>
            <a:pPr lvl="1" algn="l" rtl="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E.Rashedi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H. Nezamabadi-pour, and S.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Saryazdi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BGSA: binary gravitational search algorithm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Natural Computing, vol.9, no. 3, pp. 727-745, 2010.</a:t>
            </a:r>
          </a:p>
          <a:p>
            <a:pPr lvl="1" algn="l" rtl="0">
              <a:spcAft>
                <a:spcPts val="1200"/>
              </a:spcAft>
              <a:buFont typeface="Wingdings" pitchFamily="2" charset="2"/>
              <a:buChar char="Ø"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88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5373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end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9967" y="1600200"/>
            <a:ext cx="4804066" cy="48006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F9CD2-E30A-4117-B21F-41991A58D0E6}" type="slidenum">
              <a:rPr lang="fa-IR" smtClean="0"/>
              <a:pPr/>
              <a:t>89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2432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1DFA9-1841-400B-B130-40AD198982E8}" type="slidenum">
              <a:rPr lang="en-GB"/>
              <a:pPr/>
              <a:t>9</a:t>
            </a:fld>
            <a:endParaRPr lang="en-GB"/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Evolutionary Algorithms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lnSpc>
                <a:spcPct val="80000"/>
              </a:lnSpc>
            </a:pPr>
            <a:r>
              <a:rPr lang="en-GB" dirty="0"/>
              <a:t>Evolutionary Algorithms are </a:t>
            </a:r>
            <a:r>
              <a:rPr lang="en-GB" dirty="0" smtClean="0"/>
              <a:t>based</a:t>
            </a:r>
            <a:r>
              <a:rPr lang="en-US" dirty="0" smtClean="0"/>
              <a:t> on</a:t>
            </a:r>
            <a:r>
              <a:rPr lang="en-GB" dirty="0" smtClean="0"/>
              <a:t> </a:t>
            </a:r>
            <a:r>
              <a:rPr lang="en-GB" dirty="0"/>
              <a:t>these biological metaphors</a:t>
            </a:r>
          </a:p>
          <a:p>
            <a:pPr lvl="1" algn="l" rtl="0">
              <a:lnSpc>
                <a:spcPct val="80000"/>
              </a:lnSpc>
            </a:pPr>
            <a:r>
              <a:rPr lang="en-GB" sz="2400" dirty="0"/>
              <a:t>Potential solutions to a problem are encoded as a sequence of “</a:t>
            </a:r>
            <a:r>
              <a:rPr lang="en-GB" sz="2400" dirty="0">
                <a:solidFill>
                  <a:srgbClr val="FF0000"/>
                </a:solidFill>
              </a:rPr>
              <a:t>genes</a:t>
            </a:r>
            <a:r>
              <a:rPr lang="en-GB" sz="2400" dirty="0" smtClean="0"/>
              <a:t>” named as </a:t>
            </a:r>
            <a:r>
              <a:rPr lang="en-GB" sz="2400" dirty="0" smtClean="0">
                <a:solidFill>
                  <a:srgbClr val="FF0000"/>
                </a:solidFill>
              </a:rPr>
              <a:t>chromosome</a:t>
            </a:r>
            <a:r>
              <a:rPr lang="en-GB" sz="2400" dirty="0" smtClean="0"/>
              <a:t>.</a:t>
            </a:r>
            <a:endParaRPr lang="en-GB" sz="2400" dirty="0"/>
          </a:p>
          <a:p>
            <a:pPr lvl="1" algn="l" rtl="0">
              <a:lnSpc>
                <a:spcPct val="80000"/>
              </a:lnSpc>
            </a:pPr>
            <a:r>
              <a:rPr lang="en-GB" sz="2400" dirty="0"/>
              <a:t>A transformation from genes to solution is defined, along with a “</a:t>
            </a:r>
            <a:r>
              <a:rPr lang="en-GB" sz="2400" dirty="0">
                <a:solidFill>
                  <a:srgbClr val="FF0000"/>
                </a:solidFill>
              </a:rPr>
              <a:t>fitness function</a:t>
            </a:r>
            <a:r>
              <a:rPr lang="en-GB" sz="2400" dirty="0"/>
              <a:t>” which assigns a numerical value to each potential solution - its </a:t>
            </a:r>
            <a:r>
              <a:rPr lang="en-GB" sz="2400" i="1" dirty="0" smtClean="0">
                <a:solidFill>
                  <a:schemeClr val="accent1"/>
                </a:solidFill>
              </a:rPr>
              <a:t>fitness.</a:t>
            </a:r>
            <a:endParaRPr lang="en-GB" sz="2400" i="1" dirty="0">
              <a:solidFill>
                <a:schemeClr val="accent1"/>
              </a:solidFill>
            </a:endParaRPr>
          </a:p>
          <a:p>
            <a:pPr lvl="1" algn="l" rtl="0">
              <a:lnSpc>
                <a:spcPct val="80000"/>
              </a:lnSpc>
            </a:pPr>
            <a:r>
              <a:rPr lang="en-GB" sz="2400" dirty="0"/>
              <a:t>the algorithm maintains a </a:t>
            </a:r>
            <a:r>
              <a:rPr lang="en-GB" sz="2400" i="1" dirty="0">
                <a:solidFill>
                  <a:srgbClr val="FF0000"/>
                </a:solidFill>
              </a:rPr>
              <a:t>population</a:t>
            </a:r>
            <a:r>
              <a:rPr lang="en-GB" sz="2400" dirty="0"/>
              <a:t> of potential solutions. Iteratively fitter members of the population are </a:t>
            </a:r>
            <a:r>
              <a:rPr lang="en-GB" sz="2400" i="1" dirty="0">
                <a:solidFill>
                  <a:srgbClr val="FF0000"/>
                </a:solidFill>
              </a:rPr>
              <a:t>selected</a:t>
            </a:r>
            <a:r>
              <a:rPr lang="en-GB" sz="2400" dirty="0">
                <a:solidFill>
                  <a:srgbClr val="FF0000"/>
                </a:solidFill>
              </a:rPr>
              <a:t> </a:t>
            </a:r>
            <a:r>
              <a:rPr lang="en-GB" sz="2400" dirty="0"/>
              <a:t>to be used as </a:t>
            </a:r>
            <a:r>
              <a:rPr lang="en-GB" sz="2400" i="1" dirty="0">
                <a:solidFill>
                  <a:srgbClr val="FF0000"/>
                </a:solidFill>
              </a:rPr>
              <a:t>parents</a:t>
            </a:r>
            <a:r>
              <a:rPr lang="en-GB" sz="2400" dirty="0"/>
              <a:t>, and new individuals are generated by </a:t>
            </a:r>
            <a:r>
              <a:rPr lang="en-GB" sz="2400" i="1" dirty="0">
                <a:solidFill>
                  <a:srgbClr val="FF0000"/>
                </a:solidFill>
              </a:rPr>
              <a:t>recombination</a:t>
            </a:r>
            <a:r>
              <a:rPr lang="en-GB" sz="2400" dirty="0"/>
              <a:t> </a:t>
            </a:r>
            <a:r>
              <a:rPr lang="en-GB" sz="2400" dirty="0" smtClean="0"/>
              <a:t>(cross-over) and </a:t>
            </a:r>
            <a:r>
              <a:rPr lang="en-GB" sz="2400" i="1" dirty="0">
                <a:solidFill>
                  <a:srgbClr val="FF0000"/>
                </a:solidFill>
              </a:rPr>
              <a:t>mutation</a:t>
            </a:r>
            <a:r>
              <a:rPr lang="en-GB" sz="2400" dirty="0"/>
              <a:t>, then incorporated into the population, </a:t>
            </a:r>
            <a:r>
              <a:rPr lang="en-GB" sz="2400" i="1" dirty="0">
                <a:solidFill>
                  <a:srgbClr val="FF0000"/>
                </a:solidFill>
              </a:rPr>
              <a:t>replacing</a:t>
            </a:r>
            <a:r>
              <a:rPr lang="en-GB" sz="2400" dirty="0"/>
              <a:t> other </a:t>
            </a:r>
            <a:r>
              <a:rPr lang="en-GB" sz="2400" dirty="0" smtClean="0"/>
              <a:t>members.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6">
  <a:themeElements>
    <a:clrScheme name="Custom 14">
      <a:dk1>
        <a:sysClr val="windowText" lastClr="000000"/>
      </a:dk1>
      <a:lt1>
        <a:sysClr val="window" lastClr="FFFFFF"/>
      </a:lt1>
      <a:dk2>
        <a:srgbClr val="0C0C0C"/>
      </a:dk2>
      <a:lt2>
        <a:srgbClr val="E9E5DC"/>
      </a:lt2>
      <a:accent1>
        <a:srgbClr val="00A57B"/>
      </a:accent1>
      <a:accent2>
        <a:srgbClr val="00CC99"/>
      </a:accent2>
      <a:accent3>
        <a:srgbClr val="47FF47"/>
      </a:accent3>
      <a:accent4>
        <a:srgbClr val="009972"/>
      </a:accent4>
      <a:accent5>
        <a:srgbClr val="BDE296"/>
      </a:accent5>
      <a:accent6>
        <a:srgbClr val="36FF91"/>
      </a:accent6>
      <a:hlink>
        <a:srgbClr val="F2F2F2"/>
      </a:hlink>
      <a:folHlink>
        <a:srgbClr val="96A9A9"/>
      </a:folHlink>
    </a:clrScheme>
    <a:fontScheme name="Prefab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refab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00000"/>
              </a:schemeClr>
            </a:gs>
            <a:gs pos="30000">
              <a:schemeClr val="phClr">
                <a:tint val="60000"/>
                <a:satMod val="250000"/>
              </a:schemeClr>
            </a:gs>
            <a:gs pos="50000">
              <a:schemeClr val="phClr">
                <a:tint val="57000"/>
                <a:satMod val="250000"/>
              </a:schemeClr>
            </a:gs>
            <a:gs pos="100000">
              <a:schemeClr val="phClr">
                <a:tint val="17000"/>
                <a:satMod val="350000"/>
              </a:schemeClr>
            </a:gs>
          </a:gsLst>
          <a:lin ang="4000000" scaled="1"/>
        </a:gra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0000" algn="ct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110000" algn="ctr" rotWithShape="0">
              <a:srgbClr val="000000">
                <a:alpha val="65000"/>
              </a:srgbClr>
            </a:outerShdw>
          </a:effectLst>
        </a:effectStyle>
        <a:effectStyle>
          <a:effectLst>
            <a:outerShdw blurRad="120000" algn="ctr" rotWithShape="0">
              <a:srgbClr val="000000">
                <a:alpha val="70000"/>
              </a:srgbClr>
            </a:outerShdw>
          </a:effectLst>
          <a:scene3d>
            <a:camera prst="orthographicFront"/>
            <a:lightRig rig="glow" dir="t">
              <a:rot lat="0" lon="0" rev="1800000"/>
            </a:lightRig>
          </a:scene3d>
          <a:sp3d contourW="12700" prstMaterial="dkEdge">
            <a:bevelT w="50800" h="44450" prst="angle"/>
            <a:contourClr>
              <a:schemeClr val="phClr">
                <a:shade val="4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20000"/>
              </a:schemeClr>
              <a:schemeClr val="phClr">
                <a:tint val="94000"/>
                <a:satMod val="2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Theme6</Template>
  <TotalTime>3177</TotalTime>
  <Words>3127</Words>
  <Application>Microsoft Office PowerPoint</Application>
  <PresentationFormat>On-screen Show (4:3)</PresentationFormat>
  <Paragraphs>714</Paragraphs>
  <Slides>89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111" baseType="lpstr">
      <vt:lpstr>微軟正黑體</vt:lpstr>
      <vt:lpstr>微軟正黑體</vt:lpstr>
      <vt:lpstr>A.C.M.E. Explosive</vt:lpstr>
      <vt:lpstr>Agent Orange</vt:lpstr>
      <vt:lpstr>Albertus Medium</vt:lpstr>
      <vt:lpstr>Arial</vt:lpstr>
      <vt:lpstr>Arial Black</vt:lpstr>
      <vt:lpstr>B Compset</vt:lpstr>
      <vt:lpstr>B Nazanin</vt:lpstr>
      <vt:lpstr>Baskerville Old Face</vt:lpstr>
      <vt:lpstr>Calibri</vt:lpstr>
      <vt:lpstr>Cambria Math</vt:lpstr>
      <vt:lpstr>Garamond</vt:lpstr>
      <vt:lpstr>Monotype Sorts</vt:lpstr>
      <vt:lpstr>新細明體</vt:lpstr>
      <vt:lpstr>Tahoma</vt:lpstr>
      <vt:lpstr>Times New Roman</vt:lpstr>
      <vt:lpstr>Verdana</vt:lpstr>
      <vt:lpstr>Wingdings</vt:lpstr>
      <vt:lpstr>Wingdings 2</vt:lpstr>
      <vt:lpstr>Theme6</vt:lpstr>
      <vt:lpstr>Equation</vt:lpstr>
      <vt:lpstr>Swarm intelligence:  Gravitational Search Algorithm (GSA)</vt:lpstr>
      <vt:lpstr>Outline</vt:lpstr>
      <vt:lpstr>Definitions</vt:lpstr>
      <vt:lpstr>Definitions</vt:lpstr>
      <vt:lpstr>Definitions</vt:lpstr>
      <vt:lpstr>PowerPoint Presentation</vt:lpstr>
      <vt:lpstr>Evolutionary Algorithms</vt:lpstr>
      <vt:lpstr>Adaptation</vt:lpstr>
      <vt:lpstr>Evolutionary Algorithms</vt:lpstr>
      <vt:lpstr>GA Flux</vt:lpstr>
      <vt:lpstr>Swarm Intelligence</vt:lpstr>
      <vt:lpstr>Swarm Intelligence</vt:lpstr>
      <vt:lpstr>Explaining swarm intelligence using  ants as an example</vt:lpstr>
      <vt:lpstr>An example: Rules for flocking</vt:lpstr>
      <vt:lpstr>PowerPoint Presentation</vt:lpstr>
      <vt:lpstr>PowerPoint Presentation</vt:lpstr>
      <vt:lpstr>PowerPoint Presentation</vt:lpstr>
      <vt:lpstr>PowerPoint Presentation</vt:lpstr>
      <vt:lpstr>Characteristics of a swarm</vt:lpstr>
      <vt:lpstr>History</vt:lpstr>
      <vt:lpstr>Optimization problem</vt:lpstr>
      <vt:lpstr>Variables</vt:lpstr>
      <vt:lpstr>Search space</vt:lpstr>
      <vt:lpstr>Objective function</vt:lpstr>
      <vt:lpstr>Optimum</vt:lpstr>
      <vt:lpstr>population based heuristic search algorithms: features</vt:lpstr>
      <vt:lpstr>Population</vt:lpstr>
      <vt:lpstr>General form of the population based heuristic search algorithms</vt:lpstr>
      <vt:lpstr>General form of the population based heuristic search algorithms</vt:lpstr>
      <vt:lpstr>Exploration and Exploitation</vt:lpstr>
      <vt:lpstr>Exploration and Exploitation</vt:lpstr>
      <vt:lpstr>Why New Algorithms?</vt:lpstr>
      <vt:lpstr>PowerPoint Presentation</vt:lpstr>
      <vt:lpstr>Law of Gravity</vt:lpstr>
      <vt:lpstr>Law of Gravity</vt:lpstr>
      <vt:lpstr>Newton’s Second law on motion</vt:lpstr>
      <vt:lpstr>Mass</vt:lpstr>
      <vt:lpstr>gravitational law and Newton’s second law of motion</vt:lpstr>
      <vt:lpstr>The Metaphor</vt:lpstr>
      <vt:lpstr>GSA</vt:lpstr>
      <vt:lpstr>Gravitational Search Algorithm (GSA)</vt:lpstr>
      <vt:lpstr>Gravitational Search Algorithm (GSA)</vt:lpstr>
      <vt:lpstr>Population</vt:lpstr>
      <vt:lpstr>Objects in GSA</vt:lpstr>
      <vt:lpstr>Population in real version of GSA</vt:lpstr>
      <vt:lpstr>Optimization problem</vt:lpstr>
      <vt:lpstr>Population</vt:lpstr>
      <vt:lpstr>GSA</vt:lpstr>
      <vt:lpstr>GSA</vt:lpstr>
      <vt:lpstr>Initialization</vt:lpstr>
      <vt:lpstr>Evaluation</vt:lpstr>
      <vt:lpstr>Mass calculation</vt:lpstr>
      <vt:lpstr>Mass calculation</vt:lpstr>
      <vt:lpstr>Gravitational constant</vt:lpstr>
      <vt:lpstr>Force calculation</vt:lpstr>
      <vt:lpstr>Force calculation</vt:lpstr>
      <vt:lpstr>Force</vt:lpstr>
      <vt:lpstr>Acceleration and velocity calculation</vt:lpstr>
      <vt:lpstr>Position updating</vt:lpstr>
      <vt:lpstr>Other Variants of GSA proposed by our team</vt:lpstr>
      <vt:lpstr>Applications</vt:lpstr>
      <vt:lpstr>Advantages of GSA</vt:lpstr>
      <vt:lpstr>Disadvantages of GSA</vt:lpstr>
      <vt:lpstr>Various Versions of GSA</vt:lpstr>
      <vt:lpstr>PowerPoint Presentation</vt:lpstr>
      <vt:lpstr>Binary Gravitational Search Algorithm</vt:lpstr>
      <vt:lpstr>Population in BGSA</vt:lpstr>
      <vt:lpstr>BGSA</vt:lpstr>
      <vt:lpstr>BGSA</vt:lpstr>
      <vt:lpstr>BGSA     Gravitational constant</vt:lpstr>
      <vt:lpstr>BGSA         Velocities</vt:lpstr>
      <vt:lpstr>BGSA       probability function</vt:lpstr>
      <vt:lpstr>BGSA       probability function</vt:lpstr>
      <vt:lpstr>BGSA  position updating</vt:lpstr>
      <vt:lpstr>Questions?</vt:lpstr>
      <vt:lpstr>Evaluation and Comparison</vt:lpstr>
      <vt:lpstr>Algorithm evaluation in 1 run</vt:lpstr>
      <vt:lpstr>Algorithm evaluation in 1 run</vt:lpstr>
      <vt:lpstr>Evaluation and Comparison</vt:lpstr>
      <vt:lpstr>Evaluation and Comparison</vt:lpstr>
      <vt:lpstr>Algorithm evaluation in 20 independent runs</vt:lpstr>
      <vt:lpstr>Evaluation and Comparison</vt:lpstr>
      <vt:lpstr>Comparison</vt:lpstr>
      <vt:lpstr>Comparison</vt:lpstr>
      <vt:lpstr>Comparison</vt:lpstr>
      <vt:lpstr>Comparison</vt:lpstr>
      <vt:lpstr>Comparison</vt:lpstr>
      <vt:lpstr>Sources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سرور سرافرازی</dc:title>
  <dc:creator>creative</dc:creator>
  <cp:lastModifiedBy>RASHEDI</cp:lastModifiedBy>
  <cp:revision>428</cp:revision>
  <dcterms:created xsi:type="dcterms:W3CDTF">2009-09-22T06:54:08Z</dcterms:created>
  <dcterms:modified xsi:type="dcterms:W3CDTF">2017-12-10T07:58:52Z</dcterms:modified>
</cp:coreProperties>
</file>