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sldIdLst>
    <p:sldId id="256" r:id="rId2"/>
    <p:sldId id="257" r:id="rId3"/>
    <p:sldId id="264" r:id="rId4"/>
    <p:sldId id="273" r:id="rId5"/>
    <p:sldId id="265" r:id="rId6"/>
    <p:sldId id="266" r:id="rId7"/>
    <p:sldId id="267" r:id="rId8"/>
    <p:sldId id="269" r:id="rId9"/>
    <p:sldId id="270" r:id="rId10"/>
    <p:sldId id="271" r:id="rId11"/>
    <p:sldId id="272" r:id="rId12"/>
    <p:sldId id="268" r:id="rId13"/>
    <p:sldId id="274" r:id="rId14"/>
    <p:sldId id="275" r:id="rId15"/>
    <p:sldId id="276" r:id="rId16"/>
    <p:sldId id="280" r:id="rId17"/>
    <p:sldId id="278" r:id="rId18"/>
    <p:sldId id="279" r:id="rId19"/>
    <p:sldId id="277" r:id="rId20"/>
    <p:sldId id="283" r:id="rId21"/>
    <p:sldId id="281" r:id="rId22"/>
    <p:sldId id="28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73FD5-1127-444B-A468-F2EFB6E064AD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DA1C9-B13F-4A2E-AEC2-11AA49ECB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39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18DE34-9DE5-4F63-AB8A-230CFD2E1526}" type="slidenum">
              <a:rPr lang="en-US"/>
              <a:pPr/>
              <a:t>4</a:t>
            </a:fld>
            <a:endParaRPr 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20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19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2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0120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88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5977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39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91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9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6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3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9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0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6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12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3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58F60-9E57-472D-95D0-F2B97916ACA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9119634-B521-408D-A995-BE282A26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8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2" y="876823"/>
            <a:ext cx="8915399" cy="2309754"/>
          </a:xfrm>
        </p:spPr>
        <p:txBody>
          <a:bodyPr/>
          <a:lstStyle/>
          <a:p>
            <a:pPr algn="ctr" rtl="1"/>
            <a:r>
              <a:rPr lang="fa-IR" dirty="0" smtClean="0"/>
              <a:t>بهینه‌سازی </a:t>
            </a:r>
            <a:r>
              <a:rPr lang="fa-IR" dirty="0" smtClean="0"/>
              <a:t>مسائل چند هدفه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a-IR" dirty="0" smtClean="0"/>
              <a:t>سپهر ابراهیمی مود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740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الگوریتم مجموع وزنی با پارامتر متغیر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2133600"/>
                <a:ext cx="8915400" cy="4154466"/>
              </a:xfrm>
            </p:spPr>
            <p:txBody>
              <a:bodyPr/>
              <a:lstStyle/>
              <a:p>
                <a:pPr algn="r" rtl="1"/>
                <a:r>
                  <a:rPr lang="fa-IR" dirty="0" smtClean="0"/>
                  <a:t>انتقال جواب‌های مغلوب نشده به آرشیو در هر مرحله.</a:t>
                </a:r>
              </a:p>
              <a:p>
                <a:pPr algn="r" rtl="1"/>
                <a:r>
                  <a:rPr lang="fa-IR" dirty="0" smtClean="0"/>
                  <a:t>محاسبه وزن تابع هدف بصورت تصادفی: 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+…+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, 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fa-IR" dirty="0" smtClean="0"/>
              </a:p>
              <a:p>
                <a:pPr algn="r" rtl="1"/>
                <a:r>
                  <a:rPr lang="fa-IR" dirty="0" smtClean="0"/>
                  <a:t>محاسبه شایستگی: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𝑓𝑖𝑡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احتمال انتخاب: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subSup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m:rPr>
                                <m:brk m:alnAt="25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𝑓𝑖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𝑓𝑖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𝑚𝑖𝑛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den>
                    </m:f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انتقال </a:t>
                </a:r>
                <a:r>
                  <a:rPr lang="en-US" dirty="0" smtClean="0"/>
                  <a:t>P</a:t>
                </a:r>
                <a:r>
                  <a:rPr lang="fa-IR" dirty="0" smtClean="0"/>
                  <a:t>کروموزوم از آرشیو و </a:t>
                </a:r>
                <a:r>
                  <a:rPr lang="en-US" dirty="0" smtClean="0"/>
                  <a:t>N-p</a:t>
                </a:r>
                <a:r>
                  <a:rPr lang="fa-IR" dirty="0" smtClean="0"/>
                  <a:t> کروموزوم از جمعیت، به حوضچه ازدواج.</a:t>
                </a:r>
                <a:endParaRPr lang="fa-IR" dirty="0"/>
              </a:p>
              <a:p>
                <a:pPr algn="r" rt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2133600"/>
                <a:ext cx="8915400" cy="4154466"/>
              </a:xfrm>
              <a:blipFill rotWithShape="0">
                <a:blip r:embed="rId2"/>
                <a:stretch>
                  <a:fillRect t="-733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8693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رتبه‌بندی پرتو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r" rtl="1"/>
                <a:r>
                  <a:rPr lang="fa-IR" dirty="0" smtClean="0"/>
                  <a:t>رتبه هر کروموزوم برابر با تعداد اعضایی که آن را مغلوب می‌کنند: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اعضای مغلوب نشده دارای رتبه یک هستند.</a:t>
                </a:r>
              </a:p>
              <a:p>
                <a:pPr algn="r" rtl="1"/>
                <a:r>
                  <a:rPr lang="fa-IR" dirty="0" smtClean="0"/>
                  <a:t>محاسبه شایستگی بر اساس رتبه هر کروموزوم.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06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389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روش پرتو مبتنی بر جایگاه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r" rtl="1"/>
                <a:r>
                  <a:rPr lang="fa-IR" dirty="0" smtClean="0"/>
                  <a:t>انتخاب مجموعه مقایسه با اندازه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𝑑𝑜𝑚</m:t>
                        </m:r>
                      </m:sub>
                    </m:sSub>
                  </m:oMath>
                </a14:m>
                <a:r>
                  <a:rPr lang="fa-IR" dirty="0" smtClean="0"/>
                  <a:t> بصورت تصادفی.</a:t>
                </a:r>
              </a:p>
              <a:p>
                <a:pPr algn="r" rtl="1"/>
                <a:r>
                  <a:rPr lang="fa-IR" dirty="0" smtClean="0"/>
                  <a:t>انتخاب دو کروموزوم برای رقابت، بصورت تصادفی.</a:t>
                </a:r>
              </a:p>
              <a:p>
                <a:pPr algn="r" rtl="1"/>
                <a:r>
                  <a:rPr lang="fa-IR" dirty="0" smtClean="0"/>
                  <a:t>اگر یک کروموزوم توسط مجموعه مقایسه مغلوب و دیگری مغلوب نشود، کروموزوم مقلوب نشده انتخاب می‌شود.</a:t>
                </a:r>
              </a:p>
              <a:p>
                <a:pPr algn="r" rtl="1"/>
                <a:r>
                  <a:rPr lang="fa-IR" dirty="0" smtClean="0"/>
                  <a:t>در صورتی که شرایط هر دو یکسان باشد، کروموزومی انتخاب می‌شود که در جایگاهی با تراکم کمتر قرار گرفته باشد.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06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5605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الگوریتم وراثتی مرتب‌سازی مغلوب نشده‌ها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فرآیند انتخاب:</a:t>
            </a:r>
          </a:p>
          <a:p>
            <a:pPr lvl="1" algn="r" rtl="1"/>
            <a:r>
              <a:rPr lang="fa-IR" dirty="0" smtClean="0"/>
              <a:t>مرتب‌سازی جمعیت بر اساس سطح مغلوب نشدگی</a:t>
            </a:r>
          </a:p>
          <a:p>
            <a:pPr lvl="1" algn="r" rtl="1"/>
            <a:r>
              <a:rPr lang="fa-IR" dirty="0" smtClean="0"/>
              <a:t>تنظیم شایستگی</a:t>
            </a:r>
            <a:endParaRPr lang="fa-IR" dirty="0"/>
          </a:p>
          <a:p>
            <a:pPr algn="r" rtl="1"/>
            <a:r>
              <a:rPr lang="fa-IR" dirty="0" smtClean="0"/>
              <a:t>تسهیم شایستگی برای کروموزوم‌های رتبه </a:t>
            </a:r>
            <a:r>
              <a:rPr lang="en-US" dirty="0" smtClean="0"/>
              <a:t>r</a:t>
            </a:r>
            <a:r>
              <a:rPr lang="fa-IR" dirty="0" smtClean="0"/>
              <a:t> و سپس کروموزوم‌های رتبه </a:t>
            </a:r>
            <a:r>
              <a:rPr lang="en-US" dirty="0" smtClean="0"/>
              <a:t>r+1</a:t>
            </a:r>
            <a:r>
              <a:rPr lang="fa-IR" dirty="0" smtClean="0"/>
              <a:t>.</a:t>
            </a:r>
          </a:p>
          <a:p>
            <a:pPr algn="r" rtl="1"/>
            <a:endParaRPr lang="fa-IR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137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الگوریتم تکاملی پرتو قدرت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تولید جمعیت اولیه </a:t>
            </a:r>
            <a:r>
              <a:rPr lang="en-US" dirty="0" smtClean="0"/>
              <a:t>P</a:t>
            </a:r>
            <a:r>
              <a:rPr lang="fa-IR" dirty="0" smtClean="0"/>
              <a:t>، با </a:t>
            </a:r>
            <a:r>
              <a:rPr lang="en-US" dirty="0" smtClean="0"/>
              <a:t>N</a:t>
            </a:r>
            <a:r>
              <a:rPr lang="fa-IR" dirty="0" smtClean="0"/>
              <a:t> عضو تصادفی و مجموعه آرشیو </a:t>
            </a:r>
            <a:r>
              <a:rPr lang="en-US" dirty="0" smtClean="0"/>
              <a:t>A</a:t>
            </a:r>
            <a:r>
              <a:rPr lang="fa-IR" dirty="0" smtClean="0"/>
              <a:t> تهی.</a:t>
            </a:r>
          </a:p>
          <a:p>
            <a:pPr algn="r" rtl="1"/>
            <a:r>
              <a:rPr lang="fa-IR" dirty="0" smtClean="0"/>
              <a:t>به‌روز رسانی مجموعه </a:t>
            </a:r>
            <a:r>
              <a:rPr lang="en-US" dirty="0" smtClean="0"/>
              <a:t>A</a:t>
            </a:r>
            <a:r>
              <a:rPr lang="fa-IR" dirty="0" smtClean="0"/>
              <a:t>.</a:t>
            </a:r>
          </a:p>
          <a:p>
            <a:pPr lvl="1" algn="r" rtl="1"/>
            <a:r>
              <a:rPr lang="fa-IR" dirty="0" smtClean="0"/>
              <a:t>انتقال جواب‌های مغلوب نشده </a:t>
            </a:r>
            <a:r>
              <a:rPr lang="en-US" dirty="0" smtClean="0"/>
              <a:t>P</a:t>
            </a:r>
            <a:r>
              <a:rPr lang="fa-IR" dirty="0" smtClean="0"/>
              <a:t> به </a:t>
            </a:r>
            <a:r>
              <a:rPr lang="en-US" dirty="0" smtClean="0"/>
              <a:t>A</a:t>
            </a:r>
            <a:r>
              <a:rPr lang="fa-IR" dirty="0" smtClean="0"/>
              <a:t>.</a:t>
            </a:r>
          </a:p>
          <a:p>
            <a:pPr lvl="1" algn="r" rtl="1"/>
            <a:r>
              <a:rPr lang="fa-IR" dirty="0" smtClean="0"/>
              <a:t>حذف جواب‌های مغلوب شده موجود در </a:t>
            </a:r>
            <a:r>
              <a:rPr lang="en-US" dirty="0" smtClean="0"/>
              <a:t>A</a:t>
            </a:r>
            <a:r>
              <a:rPr lang="fa-IR" dirty="0" smtClean="0"/>
              <a:t>.</a:t>
            </a:r>
          </a:p>
          <a:p>
            <a:pPr lvl="1" algn="r" rtl="1"/>
            <a:r>
              <a:rPr lang="fa-IR" dirty="0" smtClean="0"/>
              <a:t>پیرایش مجموعه </a:t>
            </a:r>
            <a:r>
              <a:rPr lang="en-US" dirty="0" smtClean="0"/>
              <a:t>A</a:t>
            </a:r>
            <a:r>
              <a:rPr lang="fa-IR" dirty="0" smtClean="0"/>
              <a:t> با خوشه‌بندی، در صورت بزرگ بودن اندازه.</a:t>
            </a:r>
            <a:endParaRPr lang="fa-IR" dirty="0"/>
          </a:p>
          <a:p>
            <a:pPr algn="r" rtl="1"/>
            <a:r>
              <a:rPr lang="fa-IR" dirty="0" smtClean="0"/>
              <a:t>محاسبه شایستگی کروموزوم‌های </a:t>
            </a:r>
            <a:r>
              <a:rPr lang="en-US" dirty="0" smtClean="0"/>
              <a:t>A</a:t>
            </a:r>
            <a:r>
              <a:rPr lang="fa-IR" dirty="0"/>
              <a:t> </a:t>
            </a:r>
            <a:r>
              <a:rPr lang="fa-IR" dirty="0" smtClean="0"/>
              <a:t>و </a:t>
            </a:r>
            <a:r>
              <a:rPr lang="en-US" dirty="0" smtClean="0"/>
              <a:t>P</a:t>
            </a:r>
            <a:r>
              <a:rPr lang="fa-IR" dirty="0" smtClean="0"/>
              <a:t>.</a:t>
            </a:r>
          </a:p>
          <a:p>
            <a:pPr algn="r" rtl="1"/>
            <a:r>
              <a:rPr lang="fa-IR" dirty="0" smtClean="0"/>
              <a:t>انتخاب کروموزوم‌های والد از مجموعه </a:t>
            </a:r>
            <a:r>
              <a:rPr lang="en-US" dirty="0" smtClean="0"/>
              <a:t>A</a:t>
            </a:r>
            <a:r>
              <a:rPr lang="fa-IR" dirty="0" smtClean="0"/>
              <a:t> و </a:t>
            </a:r>
            <a:r>
              <a:rPr lang="en-US" dirty="0" smtClean="0"/>
              <a:t>P</a:t>
            </a:r>
            <a:r>
              <a:rPr lang="fa-IR" dirty="0" smtClean="0"/>
              <a:t>.</a:t>
            </a:r>
          </a:p>
          <a:p>
            <a:pPr algn="r" rtl="1"/>
            <a:r>
              <a:rPr lang="fa-IR" dirty="0" smtClean="0"/>
              <a:t>تولید نسل بعد بوسیله عملگرهای همبری و جهش.</a:t>
            </a:r>
          </a:p>
          <a:p>
            <a:pPr algn="r" rtl="1"/>
            <a:r>
              <a:rPr lang="fa-IR" dirty="0" smtClean="0"/>
              <a:t>بررسی شرظ توقف.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02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mtClean="0"/>
              <a:t>تخصیص شایستگی (کمینه‌سازی)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r" rtl="1"/>
                <a:r>
                  <a:rPr lang="fa-IR" dirty="0" smtClean="0"/>
                  <a:t>تخصیص شایستگی در دو مرحله و بوسیله درجه قدرت کروموزوم‌های آرشیو تعیین می‌گردد: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∈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∧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مرحله اول: 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مرحله دوم:</a:t>
                </a:r>
                <a:r>
                  <a:rPr lang="fa-IR" dirty="0"/>
                  <a:t/>
                </a:r>
                <a:br>
                  <a:rPr lang="fa-IR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 algn="r" rtl="1">
                  <a:buNone/>
                </a:pPr>
                <a:endParaRPr lang="fa-IR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06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6839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پیرایش آرشیو با خوشه‌بندی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کاهش مجموعه آرشیو به دلیل کاهش فشار و افزایش کاوش.</a:t>
            </a:r>
          </a:p>
          <a:p>
            <a:pPr algn="r" rtl="1"/>
            <a:r>
              <a:rPr lang="fa-IR" dirty="0" smtClean="0"/>
              <a:t>انجام پیرایش از طریق خوشه‌بندی، به منظور حفظ پراکندگی داده‌ها.</a:t>
            </a:r>
          </a:p>
          <a:p>
            <a:pPr lvl="1" algn="r" rtl="1"/>
            <a:r>
              <a:rPr lang="fa-IR" dirty="0" smtClean="0"/>
              <a:t>در نظر گرفتن هر عضو آرشیو به عنوان مرکز خوشه.</a:t>
            </a:r>
          </a:p>
          <a:p>
            <a:pPr lvl="1" algn="r" rtl="1"/>
            <a:r>
              <a:rPr lang="fa-IR" dirty="0" smtClean="0"/>
              <a:t>ادغام نزدیک‌ترین خوشه‌ها در صورت بزرگ بودن اندازه آرشیو.</a:t>
            </a:r>
          </a:p>
        </p:txBody>
      </p:sp>
    </p:spTree>
    <p:extLst>
      <p:ext uri="{BB962C8B-B14F-4D97-AF65-F5344CB8AC3E}">
        <p14:creationId xmlns:p14="http://schemas.microsoft.com/office/powerpoint/2010/main" val="3945547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نقایص الگوریتم تکاملی پرتو قدرت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تخصیص شایستگی</a:t>
            </a:r>
          </a:p>
          <a:p>
            <a:pPr algn="r" rtl="1"/>
            <a:r>
              <a:rPr lang="fa-IR" dirty="0" smtClean="0"/>
              <a:t>چگالی </a:t>
            </a:r>
            <a:r>
              <a:rPr lang="fa-IR" dirty="0" smtClean="0"/>
              <a:t>کروموزوم‌ها در فضای هدف</a:t>
            </a:r>
          </a:p>
          <a:p>
            <a:pPr algn="r" rtl="1"/>
            <a:r>
              <a:rPr lang="fa-IR" dirty="0" smtClean="0"/>
              <a:t>محدودسازی آرشیو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90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الگوریتم تکاملی پرتو قدرت بهبود یافته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/>
              <a:t>تولید جمعیت اولیه </a:t>
            </a:r>
            <a:r>
              <a:rPr lang="en-US" dirty="0"/>
              <a:t>P</a:t>
            </a:r>
            <a:r>
              <a:rPr lang="fa-IR" dirty="0"/>
              <a:t>، با </a:t>
            </a:r>
            <a:r>
              <a:rPr lang="en-US" dirty="0" smtClean="0"/>
              <a:t>M</a:t>
            </a:r>
            <a:r>
              <a:rPr lang="fa-IR" dirty="0" smtClean="0"/>
              <a:t> عضو </a:t>
            </a:r>
            <a:r>
              <a:rPr lang="fa-IR" dirty="0"/>
              <a:t>تصادفی و مجموعه آرشیو </a:t>
            </a:r>
            <a:r>
              <a:rPr lang="en-US" dirty="0"/>
              <a:t>A</a:t>
            </a:r>
            <a:r>
              <a:rPr lang="fa-IR" dirty="0"/>
              <a:t> تهی</a:t>
            </a:r>
            <a:r>
              <a:rPr lang="fa-IR" dirty="0" smtClean="0"/>
              <a:t>.</a:t>
            </a:r>
          </a:p>
          <a:p>
            <a:pPr algn="r" rtl="1"/>
            <a:r>
              <a:rPr lang="fa-IR" dirty="0" smtClean="0"/>
              <a:t>محاسبه شایستگی کروموزوم‌های مجموعه‌های </a:t>
            </a:r>
            <a:r>
              <a:rPr lang="en-US" dirty="0" smtClean="0"/>
              <a:t>A</a:t>
            </a:r>
            <a:r>
              <a:rPr lang="fa-IR" dirty="0" smtClean="0"/>
              <a:t> و </a:t>
            </a:r>
            <a:r>
              <a:rPr lang="en-US" dirty="0" smtClean="0"/>
              <a:t>P</a:t>
            </a:r>
            <a:r>
              <a:rPr lang="fa-IR" dirty="0" smtClean="0"/>
              <a:t>.</a:t>
            </a:r>
          </a:p>
          <a:p>
            <a:pPr algn="r" rtl="1"/>
            <a:r>
              <a:rPr lang="fa-IR" dirty="0" smtClean="0"/>
              <a:t>به روز رسانی مجموعه </a:t>
            </a:r>
            <a:r>
              <a:rPr lang="en-US" dirty="0" smtClean="0"/>
              <a:t>A</a:t>
            </a:r>
            <a:endParaRPr lang="fa-IR" dirty="0" smtClean="0"/>
          </a:p>
          <a:p>
            <a:pPr lvl="1" algn="r" rtl="1"/>
            <a:r>
              <a:rPr lang="fa-IR" dirty="0" smtClean="0"/>
              <a:t>کپی تمام کروموزوم‌های مغلوب نشده </a:t>
            </a:r>
            <a:r>
              <a:rPr lang="en-US" dirty="0" smtClean="0"/>
              <a:t>A</a:t>
            </a:r>
            <a:r>
              <a:rPr lang="fa-IR" dirty="0" smtClean="0"/>
              <a:t> و </a:t>
            </a:r>
            <a:r>
              <a:rPr lang="en-US" dirty="0" smtClean="0"/>
              <a:t>P</a:t>
            </a:r>
            <a:r>
              <a:rPr lang="fa-IR" dirty="0" smtClean="0"/>
              <a:t> نسل قبل.</a:t>
            </a:r>
          </a:p>
          <a:p>
            <a:pPr lvl="1" algn="r" rtl="1"/>
            <a:r>
              <a:rPr lang="fa-IR" dirty="0" smtClean="0"/>
              <a:t>تشکیل مجموعه </a:t>
            </a:r>
            <a:r>
              <a:rPr lang="en-US" dirty="0" smtClean="0"/>
              <a:t>N</a:t>
            </a:r>
            <a:r>
              <a:rPr lang="fa-IR" dirty="0" smtClean="0"/>
              <a:t> عضوی </a:t>
            </a:r>
            <a:r>
              <a:rPr lang="en-US" dirty="0" smtClean="0"/>
              <a:t>A</a:t>
            </a:r>
            <a:r>
              <a:rPr lang="fa-IR" dirty="0" smtClean="0"/>
              <a:t>.</a:t>
            </a:r>
            <a:endParaRPr lang="fa-IR" dirty="0"/>
          </a:p>
          <a:p>
            <a:pPr algn="r" rtl="1"/>
            <a:r>
              <a:rPr lang="fa-IR" dirty="0" smtClean="0"/>
              <a:t>بررسی شرط توقف.</a:t>
            </a:r>
          </a:p>
          <a:p>
            <a:pPr algn="r" rtl="1"/>
            <a:r>
              <a:rPr lang="fa-IR" dirty="0" smtClean="0"/>
              <a:t>انتخاب کروموزوم‌های والد از آرشیو، بوسیله عملگر تورنمنت.</a:t>
            </a:r>
          </a:p>
          <a:p>
            <a:pPr algn="r" rtl="1"/>
            <a:r>
              <a:rPr lang="fa-IR" dirty="0" smtClean="0"/>
              <a:t>تولید نسل </a:t>
            </a:r>
            <a:r>
              <a:rPr lang="en-US" dirty="0" smtClean="0"/>
              <a:t>P</a:t>
            </a:r>
            <a:r>
              <a:rPr lang="fa-IR" smtClean="0"/>
              <a:t> بوسیله عملگرهای همبری و جهش.</a:t>
            </a:r>
            <a:endParaRPr lang="fa-IR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319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تخصیص شایستگی</a:t>
            </a:r>
            <a:r>
              <a:rPr lang="fa-IR" dirty="0" smtClean="0"/>
              <a:t>(کمینه سازی)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r" rtl="1"/>
                <a:r>
                  <a:rPr lang="fa-IR" dirty="0" smtClean="0"/>
                  <a:t>شایستگی عضو </a:t>
                </a:r>
                <a:r>
                  <a:rPr lang="en-US" dirty="0" err="1" smtClean="0"/>
                  <a:t>i</a:t>
                </a:r>
                <a:r>
                  <a:rPr lang="fa-IR" dirty="0" smtClean="0"/>
                  <a:t>_ام: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0" dirty="0" smtClean="0"/>
                  <a:t/>
                </a:r>
                <a:br>
                  <a:rPr lang="en-US" b="0" dirty="0" smtClean="0"/>
                </a:br>
                <a:endParaRPr lang="en-US" b="0" dirty="0" smtClean="0"/>
              </a:p>
              <a:p>
                <a:pPr marL="0" indent="0" algn="r" rtl="1">
                  <a:buNone/>
                </a:pPr>
                <a:endParaRPr lang="fa-IR" b="0" i="1" dirty="0" smtClean="0">
                  <a:latin typeface="Cambria Math" panose="02040503050406030204" pitchFamily="18" charset="0"/>
                </a:endParaRPr>
              </a:p>
              <a:p>
                <a:pPr marL="0" indent="0" algn="r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معمولاً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𝑎𝑙𝑙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∪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: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∪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∧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fa-IR" b="0" dirty="0" smtClean="0">
                  <a:ea typeface="Cambria Math" panose="02040503050406030204" pitchFamily="18" charset="0"/>
                </a:endParaRPr>
              </a:p>
              <a:p>
                <a:pPr algn="r" rtl="1"/>
                <a:r>
                  <a:rPr lang="fa-IR" dirty="0" smtClean="0"/>
                  <a:t>برای اعضای مغلوب نشده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a-IR" dirty="0" smtClean="0"/>
                  <a:t> و در نتیجه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a-IR" dirty="0" smtClean="0"/>
                  <a:t>.</a:t>
                </a:r>
                <a:endParaRPr lang="fa-IR" dirty="0"/>
              </a:p>
              <a:p>
                <a:pPr algn="r" rtl="1"/>
                <a:endParaRPr lang="fa-IR" dirty="0"/>
              </a:p>
              <a:p>
                <a:pPr algn="r" rtl="1"/>
                <a:endParaRPr lang="fa-IR" dirty="0"/>
              </a:p>
              <a:p>
                <a:pPr algn="r" rtl="1"/>
                <a:endParaRPr lang="fa-IR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06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323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 smtClean="0"/>
              <a:t>فهرست مطالب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95592"/>
          </a:xfrm>
        </p:spPr>
        <p:txBody>
          <a:bodyPr/>
          <a:lstStyle/>
          <a:p>
            <a:pPr algn="r" rtl="1"/>
            <a:r>
              <a:rPr lang="fa-IR" dirty="0" smtClean="0"/>
              <a:t>تعریف مسئله</a:t>
            </a:r>
          </a:p>
          <a:p>
            <a:pPr algn="r" rtl="1"/>
            <a:r>
              <a:rPr lang="fa-IR" dirty="0" smtClean="0"/>
              <a:t>تعاریف </a:t>
            </a:r>
            <a:r>
              <a:rPr lang="fa-IR" dirty="0" smtClean="0"/>
              <a:t>اولیه</a:t>
            </a:r>
          </a:p>
          <a:p>
            <a:pPr algn="r" rtl="1"/>
            <a:r>
              <a:rPr lang="fa-IR" dirty="0"/>
              <a:t>نکات مهم در حل مسائل چند هدفه</a:t>
            </a:r>
            <a:endParaRPr lang="fa-IR" dirty="0" smtClean="0"/>
          </a:p>
          <a:p>
            <a:pPr algn="r" rtl="1"/>
            <a:r>
              <a:rPr lang="fa-IR" dirty="0" smtClean="0"/>
              <a:t>الگوریتم‌های وراثتی</a:t>
            </a:r>
          </a:p>
          <a:p>
            <a:pPr lvl="1" algn="r" rtl="1"/>
            <a:r>
              <a:rPr lang="fa-IR" dirty="0" smtClean="0"/>
              <a:t>ارزیابی برداری</a:t>
            </a:r>
          </a:p>
          <a:p>
            <a:pPr lvl="1" algn="r" rtl="1"/>
            <a:r>
              <a:rPr lang="fa-IR" dirty="0" smtClean="0"/>
              <a:t>مجموع وزنی با پارامترهای متغیر</a:t>
            </a:r>
          </a:p>
          <a:p>
            <a:pPr lvl="1" algn="r" rtl="1"/>
            <a:r>
              <a:rPr lang="fa-IR" dirty="0" smtClean="0"/>
              <a:t>رتبه‌بندی پرتو</a:t>
            </a:r>
          </a:p>
          <a:p>
            <a:pPr lvl="1" algn="r" rtl="1"/>
            <a:r>
              <a:rPr lang="fa-IR" dirty="0" smtClean="0"/>
              <a:t>روش پرتو مبتنی بر جایگاه</a:t>
            </a:r>
          </a:p>
          <a:p>
            <a:pPr lvl="1" algn="r" rtl="1"/>
            <a:r>
              <a:rPr lang="fa-IR" dirty="0" smtClean="0"/>
              <a:t>مرتب‌سازی مغلوب نشده‌ها</a:t>
            </a:r>
          </a:p>
          <a:p>
            <a:pPr lvl="1" algn="r" rtl="1"/>
            <a:r>
              <a:rPr lang="fa-IR" dirty="0" smtClean="0"/>
              <a:t>پرتو قدرت </a:t>
            </a:r>
            <a:r>
              <a:rPr lang="en-US" dirty="0" smtClean="0"/>
              <a:t>(SPEA)</a:t>
            </a:r>
          </a:p>
          <a:p>
            <a:pPr lvl="1" algn="r" rtl="1"/>
            <a:r>
              <a:rPr lang="fa-IR" dirty="0" smtClean="0"/>
              <a:t>پرتو قدرت بهبود یافته</a:t>
            </a:r>
            <a:endParaRPr lang="en-US" dirty="0" smtClean="0"/>
          </a:p>
          <a:p>
            <a:pPr lvl="1" algn="r" rtl="1"/>
            <a:endParaRPr lang="fa-IR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9611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به روز رسانی آرشیو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ویژگی‌های آرشیو در این الگوریتم:</a:t>
            </a:r>
          </a:p>
          <a:p>
            <a:pPr lvl="1" algn="r" rtl="1"/>
            <a:r>
              <a:rPr lang="fa-IR" dirty="0" smtClean="0"/>
              <a:t>ثابت بودن اندازه آرشیو</a:t>
            </a:r>
          </a:p>
          <a:p>
            <a:pPr lvl="1" algn="r" rtl="1"/>
            <a:r>
              <a:rPr lang="fa-IR" dirty="0" smtClean="0"/>
              <a:t>بقای اعضای کناری</a:t>
            </a:r>
            <a:br>
              <a:rPr lang="fa-IR" dirty="0" smtClean="0"/>
            </a:br>
            <a:endParaRPr lang="fa-IR" dirty="0"/>
          </a:p>
          <a:p>
            <a:pPr algn="r" rtl="1"/>
            <a:r>
              <a:rPr lang="fa-IR" dirty="0" smtClean="0"/>
              <a:t>افزودن تمام اعضای مغلوب نشده به آرشیو</a:t>
            </a:r>
          </a:p>
          <a:p>
            <a:pPr lvl="1" algn="r" rtl="1"/>
            <a:r>
              <a:rPr lang="fa-IR" dirty="0" smtClean="0"/>
              <a:t>حذف عناصر نزدیک به هم (در صورت زیاد بودن تعداد عناصر آرشیو).</a:t>
            </a:r>
          </a:p>
          <a:p>
            <a:pPr lvl="1" algn="r" rtl="1"/>
            <a:r>
              <a:rPr lang="fa-IR" dirty="0" smtClean="0"/>
              <a:t>اضافه کردن شایسته‌ترین عناصر جمعیت به آرشیو (</a:t>
            </a:r>
            <a:r>
              <a:rPr lang="fa-IR" dirty="0"/>
              <a:t>در صورت </a:t>
            </a:r>
            <a:r>
              <a:rPr lang="fa-IR" dirty="0" smtClean="0"/>
              <a:t>کم </a:t>
            </a:r>
            <a:r>
              <a:rPr lang="fa-IR" dirty="0"/>
              <a:t>بودن تعداد عناصر آرشیو</a:t>
            </a:r>
            <a:r>
              <a:rPr lang="fa-IR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68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منبع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الگوریتم‌های وراثتی، دکتر حسین نظام آبادی پور.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32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177447"/>
            <a:ext cx="8915399" cy="2297228"/>
          </a:xfrm>
        </p:spPr>
        <p:txBody>
          <a:bodyPr/>
          <a:lstStyle/>
          <a:p>
            <a:pPr algn="ctr"/>
            <a:r>
              <a:rPr lang="fa-IR" dirty="0" smtClean="0"/>
              <a:t>با تشکر از توجه شما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43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 smtClean="0"/>
              <a:t>تعریف مسئله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r" rtl="1"/>
                <a:r>
                  <a:rPr lang="fa-IR" dirty="0" smtClean="0"/>
                  <a:t>بهینه سازی توابع مختلف و گاه متضاد به طور همزمان</a:t>
                </a:r>
              </a:p>
              <a:p>
                <a:pPr algn="r" rtl="1"/>
                <a:r>
                  <a:rPr lang="fa-IR" dirty="0" smtClean="0"/>
                  <a:t>بدست آوردن مجموعه‌ای از جواب‌های بهینه (بهینه پرتو).</a:t>
                </a:r>
                <a:endParaRPr lang="en-US" dirty="0" smtClean="0"/>
              </a:p>
              <a:p>
                <a:pPr algn="r" rtl="1"/>
                <a:r>
                  <a:rPr lang="fa-IR" dirty="0" smtClean="0"/>
                  <a:t>صورت مسئله: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𝑂𝑝𝑡𝑖𝑚𝑖𝑧𝑒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pPr marL="0" indent="0" algn="r" rtl="1">
                  <a:buNone/>
                </a:pP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𝑠𝑢𝑏𝑗𝑒𝑐𝑡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                        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,…,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lang="en-US" b="0" i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 rtl="1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,…,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06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217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304800"/>
            <a:ext cx="7772400" cy="1143000"/>
          </a:xfrm>
        </p:spPr>
        <p:txBody>
          <a:bodyPr anchor="ctr"/>
          <a:lstStyle/>
          <a:p>
            <a:pPr algn="r"/>
            <a:endParaRPr lang="en-US" altLang="ja-JP" sz="4400" dirty="0">
              <a:solidFill>
                <a:schemeClr val="tx1"/>
              </a:solidFill>
              <a:ea typeface="MS PGothic" panose="020B0600070205080204" pitchFamily="34" charset="-128"/>
              <a:cs typeface="Nazanin" panose="00000400000000000000" pitchFamily="2" charset="-78"/>
            </a:endParaRPr>
          </a:p>
        </p:txBody>
      </p:sp>
      <p:grpSp>
        <p:nvGrpSpPr>
          <p:cNvPr id="161795" name="Group 3"/>
          <p:cNvGrpSpPr>
            <a:grpSpLocks/>
          </p:cNvGrpSpPr>
          <p:nvPr/>
        </p:nvGrpSpPr>
        <p:grpSpPr bwMode="auto">
          <a:xfrm>
            <a:off x="3276600" y="1828800"/>
            <a:ext cx="5638800" cy="3810000"/>
            <a:chOff x="1104" y="1392"/>
            <a:chExt cx="3552" cy="2400"/>
          </a:xfrm>
        </p:grpSpPr>
        <p:sp>
          <p:nvSpPr>
            <p:cNvPr id="161796" name="Line 4"/>
            <p:cNvSpPr>
              <a:spLocks noChangeShapeType="1"/>
            </p:cNvSpPr>
            <p:nvPr/>
          </p:nvSpPr>
          <p:spPr bwMode="auto">
            <a:xfrm flipV="1">
              <a:off x="1104" y="1392"/>
              <a:ext cx="0" cy="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797" name="Line 5"/>
            <p:cNvSpPr>
              <a:spLocks noChangeShapeType="1"/>
            </p:cNvSpPr>
            <p:nvPr/>
          </p:nvSpPr>
          <p:spPr bwMode="auto">
            <a:xfrm>
              <a:off x="1104" y="3792"/>
              <a:ext cx="35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1798" name="Oval 6"/>
          <p:cNvSpPr>
            <a:spLocks noChangeArrowheads="1"/>
          </p:cNvSpPr>
          <p:nvPr/>
        </p:nvSpPr>
        <p:spPr bwMode="auto">
          <a:xfrm>
            <a:off x="3581400" y="24384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Oval 7"/>
          <p:cNvSpPr>
            <a:spLocks noChangeArrowheads="1"/>
          </p:cNvSpPr>
          <p:nvPr/>
        </p:nvSpPr>
        <p:spPr bwMode="auto">
          <a:xfrm>
            <a:off x="4343400" y="37338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0" name="Oval 8"/>
          <p:cNvSpPr>
            <a:spLocks noChangeArrowheads="1"/>
          </p:cNvSpPr>
          <p:nvPr/>
        </p:nvSpPr>
        <p:spPr bwMode="auto">
          <a:xfrm>
            <a:off x="4953000" y="42672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1" name="Oval 9"/>
          <p:cNvSpPr>
            <a:spLocks noChangeArrowheads="1"/>
          </p:cNvSpPr>
          <p:nvPr/>
        </p:nvSpPr>
        <p:spPr bwMode="auto">
          <a:xfrm>
            <a:off x="5791200" y="48006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2" name="Oval 10"/>
          <p:cNvSpPr>
            <a:spLocks noChangeArrowheads="1"/>
          </p:cNvSpPr>
          <p:nvPr/>
        </p:nvSpPr>
        <p:spPr bwMode="auto">
          <a:xfrm>
            <a:off x="6705600" y="50292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3" name="Oval 11"/>
          <p:cNvSpPr>
            <a:spLocks noChangeArrowheads="1"/>
          </p:cNvSpPr>
          <p:nvPr/>
        </p:nvSpPr>
        <p:spPr bwMode="auto">
          <a:xfrm>
            <a:off x="7924800" y="51816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4" name="Oval 12"/>
          <p:cNvSpPr>
            <a:spLocks noChangeArrowheads="1"/>
          </p:cNvSpPr>
          <p:nvPr/>
        </p:nvSpPr>
        <p:spPr bwMode="auto">
          <a:xfrm>
            <a:off x="3886200" y="3048000"/>
            <a:ext cx="304800" cy="304800"/>
          </a:xfrm>
          <a:prstGeom prst="ellipse">
            <a:avLst/>
          </a:prstGeom>
          <a:gradFill rotWithShape="0">
            <a:gsLst>
              <a:gs pos="0">
                <a:srgbClr val="00CC66"/>
              </a:gs>
              <a:gs pos="100000">
                <a:srgbClr val="00CC66">
                  <a:gamma/>
                  <a:tint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1805" name="Object 13"/>
          <p:cNvGraphicFramePr>
            <a:graphicFrameLocks noChangeAspect="1"/>
          </p:cNvGraphicFramePr>
          <p:nvPr/>
        </p:nvGraphicFramePr>
        <p:xfrm>
          <a:off x="8305800" y="3124200"/>
          <a:ext cx="19812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r:id="rId4" imgW="4873752" imgH="2066544" progId="MS_ClipArt_Gallery">
                  <p:embed/>
                </p:oleObj>
              </mc:Choice>
              <mc:Fallback>
                <p:oleObj r:id="rId4" imgW="4873752" imgH="2066544" progId="MS_ClipArt_Gallery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3124200"/>
                        <a:ext cx="1981200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6" name="Text Box 14"/>
          <p:cNvSpPr txBox="1">
            <a:spLocks noChangeArrowheads="1"/>
          </p:cNvSpPr>
          <p:nvPr/>
        </p:nvSpPr>
        <p:spPr bwMode="auto">
          <a:xfrm rot="-5374322">
            <a:off x="2098676" y="3086101"/>
            <a:ext cx="1506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ja-JP" sz="2800">
                <a:latin typeface="Times" panose="02020603050405020304" pitchFamily="18" charset="0"/>
                <a:ea typeface="Osaka" charset="-128"/>
              </a:rPr>
              <a:t>1 / Speed</a:t>
            </a:r>
          </a:p>
        </p:txBody>
      </p:sp>
      <p:sp>
        <p:nvSpPr>
          <p:cNvPr id="161807" name="Text Box 15"/>
          <p:cNvSpPr txBox="1">
            <a:spLocks noChangeArrowheads="1"/>
          </p:cNvSpPr>
          <p:nvPr/>
        </p:nvSpPr>
        <p:spPr bwMode="auto">
          <a:xfrm>
            <a:off x="6019801" y="5715001"/>
            <a:ext cx="835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ja-JP" sz="2800">
                <a:latin typeface="Times" panose="02020603050405020304" pitchFamily="18" charset="0"/>
                <a:ea typeface="Osaka" charset="-128"/>
              </a:rPr>
              <a:t>Cost</a:t>
            </a:r>
          </a:p>
        </p:txBody>
      </p:sp>
      <p:graphicFrame>
        <p:nvGraphicFramePr>
          <p:cNvPr id="161808" name="Object 16"/>
          <p:cNvGraphicFramePr>
            <a:graphicFrameLocks noChangeAspect="1"/>
          </p:cNvGraphicFramePr>
          <p:nvPr/>
        </p:nvGraphicFramePr>
        <p:xfrm>
          <a:off x="6553200" y="1524000"/>
          <a:ext cx="2446338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r:id="rId6" imgW="8851900" imgH="3492500" progId="MS_ClipArt_Gallery">
                  <p:embed/>
                </p:oleObj>
              </mc:Choice>
              <mc:Fallback>
                <p:oleObj r:id="rId6" imgW="8851900" imgH="3492500" progId="MS_ClipArt_Gallery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524000"/>
                        <a:ext cx="2446338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9" name="Line 17"/>
          <p:cNvSpPr>
            <a:spLocks noChangeShapeType="1"/>
          </p:cNvSpPr>
          <p:nvPr/>
        </p:nvSpPr>
        <p:spPr bwMode="auto">
          <a:xfrm flipV="1">
            <a:off x="4038600" y="2438400"/>
            <a:ext cx="22098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0" name="Line 18"/>
          <p:cNvSpPr>
            <a:spLocks noChangeShapeType="1"/>
          </p:cNvSpPr>
          <p:nvPr/>
        </p:nvSpPr>
        <p:spPr bwMode="auto">
          <a:xfrm flipV="1">
            <a:off x="6934199" y="3879057"/>
            <a:ext cx="18288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1" name="AutoShape 19"/>
          <p:cNvSpPr>
            <a:spLocks noChangeArrowheads="1"/>
          </p:cNvSpPr>
          <p:nvPr/>
        </p:nvSpPr>
        <p:spPr bwMode="auto">
          <a:xfrm flipH="1">
            <a:off x="6858000" y="6248400"/>
            <a:ext cx="914400" cy="2286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Text Box 20"/>
          <p:cNvSpPr txBox="1">
            <a:spLocks noChangeArrowheads="1"/>
          </p:cNvSpPr>
          <p:nvPr/>
        </p:nvSpPr>
        <p:spPr bwMode="auto">
          <a:xfrm>
            <a:off x="8001000" y="6096000"/>
            <a:ext cx="876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ja-JP" sz="2400">
                <a:latin typeface="Times" panose="02020603050405020304" pitchFamily="18" charset="0"/>
                <a:ea typeface="Osaka" charset="-128"/>
              </a:rPr>
              <a:t>better</a:t>
            </a:r>
          </a:p>
        </p:txBody>
      </p:sp>
      <p:sp>
        <p:nvSpPr>
          <p:cNvPr id="161813" name="AutoShape 21"/>
          <p:cNvSpPr>
            <a:spLocks noChangeArrowheads="1"/>
          </p:cNvSpPr>
          <p:nvPr/>
        </p:nvSpPr>
        <p:spPr bwMode="auto">
          <a:xfrm rot="5397198" flipV="1">
            <a:off x="2019300" y="2095500"/>
            <a:ext cx="914400" cy="2286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4" name="Text Box 22"/>
          <p:cNvSpPr txBox="1">
            <a:spLocks noChangeArrowheads="1"/>
          </p:cNvSpPr>
          <p:nvPr/>
        </p:nvSpPr>
        <p:spPr bwMode="auto">
          <a:xfrm rot="-5380087">
            <a:off x="1695450" y="2190750"/>
            <a:ext cx="876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ja-JP" sz="2400">
                <a:latin typeface="Times" panose="02020603050405020304" pitchFamily="18" charset="0"/>
                <a:ea typeface="Osaka" charset="-128"/>
              </a:rPr>
              <a:t>better</a:t>
            </a:r>
          </a:p>
        </p:txBody>
      </p:sp>
    </p:spTree>
    <p:extLst>
      <p:ext uri="{BB962C8B-B14F-4D97-AF65-F5344CB8AC3E}">
        <p14:creationId xmlns:p14="http://schemas.microsoft.com/office/powerpoint/2010/main" val="254116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تعاریف اولیه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886200"/>
          </a:xfrm>
        </p:spPr>
        <p:txBody>
          <a:bodyPr/>
          <a:lstStyle/>
          <a:p>
            <a:pPr algn="r" rtl="1"/>
            <a:r>
              <a:rPr lang="fa-IR" dirty="0" smtClean="0"/>
              <a:t>مغلوب شدگی</a:t>
            </a:r>
          </a:p>
          <a:p>
            <a:pPr algn="r" rtl="1"/>
            <a:r>
              <a:rPr lang="fa-IR" dirty="0" smtClean="0"/>
              <a:t>مغلوب کنندگی</a:t>
            </a:r>
          </a:p>
          <a:p>
            <a:pPr algn="r" rtl="1"/>
            <a:r>
              <a:rPr lang="fa-IR" dirty="0" smtClean="0"/>
              <a:t>بی‌تفاوت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  <p:pic>
        <p:nvPicPr>
          <p:cNvPr id="8" name="Picture 13" descr="Untitled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945" y="2133600"/>
            <a:ext cx="4572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623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23277"/>
            <a:ext cx="8911687" cy="703649"/>
          </a:xfrm>
        </p:spPr>
        <p:txBody>
          <a:bodyPr/>
          <a:lstStyle/>
          <a:p>
            <a:pPr algn="r" rt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465545"/>
                <a:ext cx="8915400" cy="4445677"/>
              </a:xfrm>
            </p:spPr>
            <p:txBody>
              <a:bodyPr/>
              <a:lstStyle/>
              <a:p>
                <a:pPr algn="r" rtl="1"/>
                <a:r>
                  <a:rPr lang="fa-IR" dirty="0" smtClean="0"/>
                  <a:t>برای دو بردار هدف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fa-IR" dirty="0" smtClean="0"/>
                  <a:t> و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fa-IR" dirty="0" smtClean="0"/>
                  <a:t> :</a:t>
                </a:r>
                <a:br>
                  <a:rPr lang="fa-IR" dirty="0" smtClean="0"/>
                </a:br>
                <a:r>
                  <a:rPr lang="fa-IR" dirty="0" smtClean="0"/>
                  <a:t/>
                </a:r>
                <a:br>
                  <a:rPr lang="fa-IR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𝑖𝑓𝑓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𝑖𝑓𝑓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 ∀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𝑖𝑓𝑓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 ∀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برای دو بردار تصمیم‌گیری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a-IR" dirty="0" smtClean="0"/>
                  <a:t> و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a-IR" dirty="0" smtClean="0"/>
                  <a:t> :</a:t>
                </a:r>
                <a:br>
                  <a:rPr lang="fa-IR" dirty="0" smtClean="0"/>
                </a:br>
                <a:r>
                  <a:rPr lang="fa-IR" dirty="0" smtClean="0"/>
                  <a:t/>
                </a:r>
                <a:br>
                  <a:rPr lang="fa-IR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𝑖𝑓𝑓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𝑖𝑓𝑓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algn="r" rtl="1"/>
                <a:r>
                  <a:rPr lang="fa-IR" dirty="0" smtClean="0"/>
                  <a:t>بردار مغلوب نشده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fa-I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a-IR" dirty="0" smtClean="0"/>
                  <a:t> :</a:t>
                </a:r>
                <a:br>
                  <a:rPr lang="fa-IR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𝑛𝑜𝑛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𝑑𝑜𝑚𝑖𝑛𝑎𝑡𝑒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𝑖𝑓𝑓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∄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endParaRPr lang="fa-IR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465545"/>
                <a:ext cx="8915400" cy="4445677"/>
              </a:xfrm>
              <a:blipFill rotWithShape="0">
                <a:blip r:embed="rId2"/>
                <a:stretch>
                  <a:fillRect t="-685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5970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بردار بهینه پرتو</a:t>
            </a:r>
          </a:p>
          <a:p>
            <a:pPr algn="r" rtl="1"/>
            <a:r>
              <a:rPr lang="fa-IR" dirty="0" smtClean="0"/>
              <a:t>مجموعه بهینه پرتو</a:t>
            </a:r>
          </a:p>
          <a:p>
            <a:pPr algn="r" rtl="1"/>
            <a:r>
              <a:rPr lang="fa-IR" dirty="0" smtClean="0"/>
              <a:t>جبهه مغلوب نشده</a:t>
            </a:r>
          </a:p>
          <a:p>
            <a:pPr algn="r" rtl="1"/>
            <a:r>
              <a:rPr lang="fa-IR" dirty="0" smtClean="0"/>
              <a:t>جبهه بهینه پرتو</a:t>
            </a:r>
            <a:endParaRPr lang="en-US" dirty="0"/>
          </a:p>
        </p:txBody>
      </p:sp>
      <p:pic>
        <p:nvPicPr>
          <p:cNvPr id="4" name="Picture 6" descr="Untitled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2133600"/>
            <a:ext cx="38862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1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نکات مهم در حل مسائل چند هدفه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1118"/>
            <a:ext cx="8915400" cy="4170104"/>
          </a:xfrm>
        </p:spPr>
        <p:txBody>
          <a:bodyPr/>
          <a:lstStyle/>
          <a:p>
            <a:pPr algn="r" rtl="1"/>
            <a:r>
              <a:rPr lang="fa-IR" dirty="0" smtClean="0"/>
              <a:t>جست‌و‌جو به‌صورت چند مدی.</a:t>
            </a:r>
          </a:p>
          <a:p>
            <a:pPr algn="r" rtl="1"/>
            <a:r>
              <a:rPr lang="fa-IR" dirty="0" smtClean="0"/>
              <a:t>حفظ تنوع جمعیت</a:t>
            </a:r>
          </a:p>
          <a:p>
            <a:pPr lvl="1" algn="r" rtl="1"/>
            <a:r>
              <a:rPr lang="fa-IR" dirty="0" smtClean="0"/>
              <a:t>تسهیم شایستگی</a:t>
            </a:r>
          </a:p>
          <a:p>
            <a:pPr lvl="1" algn="r" rtl="1"/>
            <a:r>
              <a:rPr lang="fa-IR" dirty="0" smtClean="0"/>
              <a:t>محدودیت ازدواج</a:t>
            </a:r>
          </a:p>
          <a:p>
            <a:pPr lvl="1" algn="r" rtl="1"/>
            <a:r>
              <a:rPr lang="fa-IR" dirty="0" smtClean="0"/>
              <a:t>طرح ازدحامی</a:t>
            </a:r>
          </a:p>
          <a:p>
            <a:pPr lvl="1" algn="r" rtl="1"/>
            <a:r>
              <a:rPr lang="fa-IR" dirty="0" smtClean="0"/>
              <a:t>بازمقداردهی جمعیت</a:t>
            </a:r>
          </a:p>
          <a:p>
            <a:pPr algn="r" rtl="1"/>
            <a:r>
              <a:rPr lang="fa-IR" dirty="0" smtClean="0"/>
              <a:t>تخصیص شایستگی و عملگر انتخاب</a:t>
            </a:r>
          </a:p>
          <a:p>
            <a:pPr lvl="1" algn="r" rtl="1"/>
            <a:r>
              <a:rPr lang="fa-IR" dirty="0" smtClean="0"/>
              <a:t>انتخاب بر پایه مجموع وزنی با پارامترهای متغیر</a:t>
            </a:r>
          </a:p>
          <a:p>
            <a:pPr lvl="1" algn="r" rtl="1"/>
            <a:r>
              <a:rPr lang="fa-IR" dirty="0" smtClean="0"/>
              <a:t>انتخاب بر پایه سویچ میان اهداف</a:t>
            </a:r>
          </a:p>
          <a:p>
            <a:pPr lvl="1" algn="r" rtl="1"/>
            <a:r>
              <a:rPr lang="fa-IR" dirty="0" smtClean="0"/>
              <a:t>انتخاب مبتنی بر پرتو</a:t>
            </a:r>
            <a:endParaRPr lang="fa-IR" dirty="0"/>
          </a:p>
          <a:p>
            <a:pPr algn="r" rtl="1"/>
            <a:r>
              <a:rPr lang="fa-IR" dirty="0" smtClean="0"/>
              <a:t>نخبه‌گرایی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17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الگوریتم وراثتی با ارزیابی برداری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r" rtl="1"/>
                <a:r>
                  <a:rPr lang="fa-IR" dirty="0" smtClean="0"/>
                  <a:t>انتخاب بر مبنای سویچ</a:t>
                </a:r>
              </a:p>
              <a:p>
                <a:pPr algn="r" rtl="1"/>
                <a:r>
                  <a:rPr lang="fa-IR" dirty="0" smtClean="0"/>
                  <a:t>برای هر کدام از اهداف،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fa-IR" dirty="0" smtClean="0"/>
                  <a:t> </a:t>
                </a:r>
                <a:r>
                  <a:rPr lang="fa-IR" dirty="0" smtClean="0"/>
                  <a:t>جمعیت، بر اساس شایستگی انتخاب </a:t>
                </a:r>
                <a:r>
                  <a:rPr lang="fa-IR" dirty="0" smtClean="0"/>
                  <a:t>می‌شود.</a:t>
                </a:r>
              </a:p>
              <a:p>
                <a:pPr algn="r" rtl="1"/>
                <a:r>
                  <a:rPr lang="fa-IR" dirty="0" smtClean="0"/>
                  <a:t>نقص این روش: حذف جواب‌هایی که مصالحه مناسبی بین اهداف دارند.</a:t>
                </a:r>
              </a:p>
              <a:p>
                <a:pPr lvl="1" algn="r" rtl="1"/>
                <a:r>
                  <a:rPr lang="fa-IR" dirty="0" smtClean="0"/>
                  <a:t>انتخاب شهودی مغلوب نشده</a:t>
                </a:r>
              </a:p>
              <a:p>
                <a:pPr lvl="1" algn="r" rtl="1"/>
                <a:r>
                  <a:rPr lang="fa-IR" dirty="0" smtClean="0"/>
                  <a:t>انتخاب شهودی جفت</a:t>
                </a:r>
                <a:endParaRPr lang="fa-IR" dirty="0"/>
              </a:p>
              <a:p>
                <a:pPr algn="r" rt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06" r="-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252036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654</TotalTime>
  <Words>554</Words>
  <Application>Microsoft Office PowerPoint</Application>
  <PresentationFormat>Widescreen</PresentationFormat>
  <Paragraphs>122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MS PGothic</vt:lpstr>
      <vt:lpstr>Arial</vt:lpstr>
      <vt:lpstr>Calibri</vt:lpstr>
      <vt:lpstr>Cambria Math</vt:lpstr>
      <vt:lpstr>Century Gothic</vt:lpstr>
      <vt:lpstr>Nazanin</vt:lpstr>
      <vt:lpstr>Osaka</vt:lpstr>
      <vt:lpstr>Tahoma</vt:lpstr>
      <vt:lpstr>Times</vt:lpstr>
      <vt:lpstr>Wingdings 3</vt:lpstr>
      <vt:lpstr>Wisp</vt:lpstr>
      <vt:lpstr>MS_ClipArt_Gallery</vt:lpstr>
      <vt:lpstr>بهینه‌سازی مسائل چند هدفه</vt:lpstr>
      <vt:lpstr>فهرست مطالب</vt:lpstr>
      <vt:lpstr>تعریف مسئله</vt:lpstr>
      <vt:lpstr>PowerPoint Presentation</vt:lpstr>
      <vt:lpstr>تعاریف اولیه</vt:lpstr>
      <vt:lpstr>PowerPoint Presentation</vt:lpstr>
      <vt:lpstr>PowerPoint Presentation</vt:lpstr>
      <vt:lpstr>نکات مهم در حل مسائل چند هدفه</vt:lpstr>
      <vt:lpstr>الگوریتم وراثتی با ارزیابی برداری</vt:lpstr>
      <vt:lpstr>الگوریتم مجموع وزنی با پارامتر متغیر</vt:lpstr>
      <vt:lpstr>رتبه‌بندی پرتو</vt:lpstr>
      <vt:lpstr>روش پرتو مبتنی بر جایگاه</vt:lpstr>
      <vt:lpstr>الگوریتم وراثتی مرتب‌سازی مغلوب نشده‌ها</vt:lpstr>
      <vt:lpstr>الگوریتم تکاملی پرتو قدرت</vt:lpstr>
      <vt:lpstr>تخصیص شایستگی (کمینه‌سازی)</vt:lpstr>
      <vt:lpstr>پیرایش آرشیو با خوشه‌بندی</vt:lpstr>
      <vt:lpstr>نقایص الگوریتم تکاملی پرتو قدرت</vt:lpstr>
      <vt:lpstr>الگوریتم تکاملی پرتو قدرت بهبود یافته</vt:lpstr>
      <vt:lpstr>تخصیص شایستگی(کمینه سازی)</vt:lpstr>
      <vt:lpstr>به روز رسانی آرشیو</vt:lpstr>
      <vt:lpstr>منبع</vt:lpstr>
      <vt:lpstr>با تشکر از توجه شما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بهینه سازی مسائل چند هدفه</dc:title>
  <dc:creator>Sepehr</dc:creator>
  <cp:lastModifiedBy>Sepehr</cp:lastModifiedBy>
  <cp:revision>51</cp:revision>
  <dcterms:created xsi:type="dcterms:W3CDTF">2014-11-10T10:01:40Z</dcterms:created>
  <dcterms:modified xsi:type="dcterms:W3CDTF">2014-11-12T05:05:52Z</dcterms:modified>
</cp:coreProperties>
</file>