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43"/>
  </p:notesMasterIdLst>
  <p:sldIdLst>
    <p:sldId id="295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99" r:id="rId20"/>
    <p:sldId id="300" r:id="rId21"/>
    <p:sldId id="298" r:id="rId22"/>
    <p:sldId id="275" r:id="rId23"/>
    <p:sldId id="302" r:id="rId24"/>
    <p:sldId id="301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6" r:id="rId35"/>
    <p:sldId id="287" r:id="rId36"/>
    <p:sldId id="288" r:id="rId37"/>
    <p:sldId id="289" r:id="rId38"/>
    <p:sldId id="293" r:id="rId39"/>
    <p:sldId id="296" r:id="rId40"/>
    <p:sldId id="297" r:id="rId41"/>
    <p:sldId id="303" r:id="rId42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9427" autoAdjust="0"/>
  </p:normalViewPr>
  <p:slideViewPr>
    <p:cSldViewPr>
      <p:cViewPr varScale="1">
        <p:scale>
          <a:sx n="65" d="100"/>
          <a:sy n="65" d="100"/>
        </p:scale>
        <p:origin x="153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57D3D2D-41B4-48DD-B3EF-69095C904D3C}" type="datetimeFigureOut">
              <a:rPr lang="fa-IR" smtClean="0"/>
              <a:pPr/>
              <a:t>01/05/1446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1C45079-A14D-4D68-B663-378F37FC5D73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191FA4-AA03-4DEE-992A-ECA56F5D46A1}" type="slidenum">
              <a:rPr lang="en-US"/>
              <a:pPr/>
              <a:t>22</a:t>
            </a:fld>
            <a:endParaRPr lang="en-US"/>
          </a:p>
        </p:txBody>
      </p:sp>
      <p:sp>
        <p:nvSpPr>
          <p:cNvPr id="574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4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A11D16-B988-4B6D-9B1C-AF4A6D503EF5}" type="slidenum">
              <a:rPr lang="en-US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822875-F395-4117-AC95-91AC6BD3B187}" type="slidenum">
              <a:rPr lang="en-US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C437D1-82A5-42ED-90B4-10FC980928D6}" type="slidenum">
              <a:rPr lang="en-US"/>
              <a:pPr/>
              <a:t>38</a:t>
            </a:fld>
            <a:endParaRPr lang="en-US"/>
          </a:p>
        </p:txBody>
      </p:sp>
      <p:sp>
        <p:nvSpPr>
          <p:cNvPr id="58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4100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01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02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03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04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05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06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12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13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14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15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16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17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4118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</p:grpSp>
        <p:sp>
          <p:nvSpPr>
            <p:cNvPr id="4119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23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4124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A13EF534-D875-4092-A015-7287CBCCC3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08D4AE-66A9-4BA7-9FEE-468D36A9D5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EB332C-7B62-417F-A8EC-BE245D8519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73163" y="1981200"/>
            <a:ext cx="7772400" cy="4114800"/>
          </a:xfrm>
        </p:spPr>
        <p:txBody>
          <a:bodyPr/>
          <a:lstStyle/>
          <a:p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A55D5A-B64C-4319-A03C-8F89FF081A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35563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35563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92FE199-2D09-4ACC-8E5B-99F05F5E15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35563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35563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2B9E952-8C1E-4201-A597-6607605603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DD0AEBA-B386-4E4B-B5BC-D8F7E5437B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73163" y="457200"/>
            <a:ext cx="777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94257C7-6050-452A-A70A-7396C8939F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65332"/>
            <a:ext cx="2133600" cy="365125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8A758EFE-665F-4341-B5B8-2DAEADA52F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10152" y="20647"/>
            <a:ext cx="8229600" cy="9248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430464" y="1203159"/>
            <a:ext cx="8229600" cy="49210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-5079" y="945083"/>
            <a:ext cx="8691879" cy="63343"/>
            <a:chOff x="685800" y="1794746"/>
            <a:chExt cx="7772400" cy="179475"/>
          </a:xfrm>
        </p:grpSpPr>
        <p:sp>
          <p:nvSpPr>
            <p:cNvPr id="22" name="Rectangle 21"/>
            <p:cNvSpPr/>
            <p:nvPr userDrawn="1"/>
          </p:nvSpPr>
          <p:spPr>
            <a:xfrm>
              <a:off x="685800" y="1794746"/>
              <a:ext cx="1170819" cy="1794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1856619" y="1794746"/>
              <a:ext cx="2206599" cy="17947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4" name="Rectangle 23"/>
            <p:cNvSpPr/>
            <p:nvPr userDrawn="1"/>
          </p:nvSpPr>
          <p:spPr>
            <a:xfrm>
              <a:off x="4063218" y="1794746"/>
              <a:ext cx="4394982" cy="17947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42868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89168-79BE-4BF3-B769-00DFB4E2FC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C96E4-C7F9-4D2D-A30B-68C9431095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F9D79-5A74-4AC0-B3DA-D3C488BE4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6D3F6-B382-408E-9FF7-3955DBE532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F571F9-9A79-4C71-B6D5-112CFE8804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8B868-B23D-466D-B75B-7EEF7E6259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23EA6-583B-4835-AFAB-E1E52DC2F7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D2F870-A68E-483C-804C-5F1EF61086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a-IR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87D5ECE5-4070-44FE-9F5B-F7F838EAA0C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4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7.emf"/><Relationship Id="rId18" Type="http://schemas.openxmlformats.org/officeDocument/2006/relationships/oleObject" Target="../embeddings/oleObject13.bin"/><Relationship Id="rId26" Type="http://schemas.openxmlformats.org/officeDocument/2006/relationships/oleObject" Target="../embeddings/oleObject17.bin"/><Relationship Id="rId3" Type="http://schemas.openxmlformats.org/officeDocument/2006/relationships/image" Target="../media/image12.emf"/><Relationship Id="rId21" Type="http://schemas.openxmlformats.org/officeDocument/2006/relationships/image" Target="../media/image21.emf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19.emf"/><Relationship Id="rId25" Type="http://schemas.openxmlformats.org/officeDocument/2006/relationships/image" Target="../media/image23.emf"/><Relationship Id="rId2" Type="http://schemas.openxmlformats.org/officeDocument/2006/relationships/oleObject" Target="../embeddings/oleObject5.bin"/><Relationship Id="rId16" Type="http://schemas.openxmlformats.org/officeDocument/2006/relationships/oleObject" Target="../embeddings/oleObject12.bin"/><Relationship Id="rId20" Type="http://schemas.openxmlformats.org/officeDocument/2006/relationships/oleObject" Target="../embeddings/oleObject14.bin"/><Relationship Id="rId29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6.emf"/><Relationship Id="rId24" Type="http://schemas.openxmlformats.org/officeDocument/2006/relationships/oleObject" Target="../embeddings/oleObject16.bin"/><Relationship Id="rId5" Type="http://schemas.openxmlformats.org/officeDocument/2006/relationships/image" Target="../media/image13.emf"/><Relationship Id="rId15" Type="http://schemas.openxmlformats.org/officeDocument/2006/relationships/image" Target="../media/image18.emf"/><Relationship Id="rId23" Type="http://schemas.openxmlformats.org/officeDocument/2006/relationships/image" Target="../media/image22.emf"/><Relationship Id="rId28" Type="http://schemas.openxmlformats.org/officeDocument/2006/relationships/oleObject" Target="../embeddings/oleObject18.bin"/><Relationship Id="rId10" Type="http://schemas.openxmlformats.org/officeDocument/2006/relationships/oleObject" Target="../embeddings/oleObject9.bin"/><Relationship Id="rId19" Type="http://schemas.openxmlformats.org/officeDocument/2006/relationships/image" Target="../media/image20.emf"/><Relationship Id="rId31" Type="http://schemas.openxmlformats.org/officeDocument/2006/relationships/image" Target="../media/image26.e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5.emf"/><Relationship Id="rId14" Type="http://schemas.openxmlformats.org/officeDocument/2006/relationships/oleObject" Target="../embeddings/oleObject11.bin"/><Relationship Id="rId22" Type="http://schemas.openxmlformats.org/officeDocument/2006/relationships/oleObject" Target="../embeddings/oleObject15.bin"/><Relationship Id="rId27" Type="http://schemas.openxmlformats.org/officeDocument/2006/relationships/image" Target="../media/image24.emf"/><Relationship Id="rId30" Type="http://schemas.openxmlformats.org/officeDocument/2006/relationships/oleObject" Target="../embeddings/oleObject19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27.emf"/><Relationship Id="rId18" Type="http://schemas.openxmlformats.org/officeDocument/2006/relationships/oleObject" Target="../embeddings/oleObject30.bin"/><Relationship Id="rId3" Type="http://schemas.openxmlformats.org/officeDocument/2006/relationships/image" Target="../media/image12.emf"/><Relationship Id="rId21" Type="http://schemas.openxmlformats.org/officeDocument/2006/relationships/image" Target="../media/image29.emf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25.bin"/><Relationship Id="rId17" Type="http://schemas.openxmlformats.org/officeDocument/2006/relationships/oleObject" Target="../embeddings/oleObject29.bin"/><Relationship Id="rId2" Type="http://schemas.openxmlformats.org/officeDocument/2006/relationships/oleObject" Target="../embeddings/oleObject20.bin"/><Relationship Id="rId16" Type="http://schemas.openxmlformats.org/officeDocument/2006/relationships/oleObject" Target="../embeddings/oleObject28.bin"/><Relationship Id="rId20" Type="http://schemas.openxmlformats.org/officeDocument/2006/relationships/oleObject" Target="../embeddings/oleObject31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23.emf"/><Relationship Id="rId5" Type="http://schemas.openxmlformats.org/officeDocument/2006/relationships/image" Target="../media/image13.emf"/><Relationship Id="rId15" Type="http://schemas.openxmlformats.org/officeDocument/2006/relationships/oleObject" Target="../embeddings/oleObject27.bin"/><Relationship Id="rId10" Type="http://schemas.openxmlformats.org/officeDocument/2006/relationships/oleObject" Target="../embeddings/oleObject24.bin"/><Relationship Id="rId19" Type="http://schemas.openxmlformats.org/officeDocument/2006/relationships/image" Target="../media/image28.emf"/><Relationship Id="rId4" Type="http://schemas.openxmlformats.org/officeDocument/2006/relationships/oleObject" Target="../embeddings/oleObject21.bin"/><Relationship Id="rId9" Type="http://schemas.openxmlformats.org/officeDocument/2006/relationships/image" Target="../media/image15.emf"/><Relationship Id="rId14" Type="http://schemas.openxmlformats.org/officeDocument/2006/relationships/oleObject" Target="../embeddings/oleObject26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oleObject" Target="../embeddings/oleObject38.bin"/><Relationship Id="rId18" Type="http://schemas.openxmlformats.org/officeDocument/2006/relationships/oleObject" Target="../embeddings/oleObject41.bin"/><Relationship Id="rId3" Type="http://schemas.openxmlformats.org/officeDocument/2006/relationships/image" Target="../media/image12.emf"/><Relationship Id="rId21" Type="http://schemas.openxmlformats.org/officeDocument/2006/relationships/oleObject" Target="../embeddings/oleObject43.bin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37.bin"/><Relationship Id="rId17" Type="http://schemas.openxmlformats.org/officeDocument/2006/relationships/oleObject" Target="../embeddings/oleObject40.bin"/><Relationship Id="rId2" Type="http://schemas.openxmlformats.org/officeDocument/2006/relationships/oleObject" Target="../embeddings/oleObject32.bin"/><Relationship Id="rId16" Type="http://schemas.openxmlformats.org/officeDocument/2006/relationships/image" Target="../media/image28.emf"/><Relationship Id="rId20" Type="http://schemas.openxmlformats.org/officeDocument/2006/relationships/image" Target="../media/image23.emf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34.bin"/><Relationship Id="rId11" Type="http://schemas.openxmlformats.org/officeDocument/2006/relationships/image" Target="../media/image27.emf"/><Relationship Id="rId5" Type="http://schemas.openxmlformats.org/officeDocument/2006/relationships/image" Target="../media/image13.emf"/><Relationship Id="rId15" Type="http://schemas.openxmlformats.org/officeDocument/2006/relationships/oleObject" Target="../embeddings/oleObject39.bin"/><Relationship Id="rId10" Type="http://schemas.openxmlformats.org/officeDocument/2006/relationships/oleObject" Target="../embeddings/oleObject36.bin"/><Relationship Id="rId19" Type="http://schemas.openxmlformats.org/officeDocument/2006/relationships/oleObject" Target="../embeddings/oleObject42.bin"/><Relationship Id="rId4" Type="http://schemas.openxmlformats.org/officeDocument/2006/relationships/oleObject" Target="../embeddings/oleObject33.bin"/><Relationship Id="rId9" Type="http://schemas.openxmlformats.org/officeDocument/2006/relationships/image" Target="../media/image15.emf"/><Relationship Id="rId14" Type="http://schemas.openxmlformats.org/officeDocument/2006/relationships/image" Target="../media/image30.emf"/><Relationship Id="rId22" Type="http://schemas.openxmlformats.org/officeDocument/2006/relationships/oleObject" Target="../embeddings/oleObject44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3" Type="http://schemas.openxmlformats.org/officeDocument/2006/relationships/image" Target="../media/image12.emf"/><Relationship Id="rId7" Type="http://schemas.openxmlformats.org/officeDocument/2006/relationships/image" Target="../media/image15.emf"/><Relationship Id="rId2" Type="http://schemas.openxmlformats.org/officeDocument/2006/relationships/oleObject" Target="../embeddings/oleObject45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7.bin"/><Relationship Id="rId5" Type="http://schemas.openxmlformats.org/officeDocument/2006/relationships/image" Target="../media/image13.emf"/><Relationship Id="rId4" Type="http://schemas.openxmlformats.org/officeDocument/2006/relationships/oleObject" Target="../embeddings/oleObject46.bin"/><Relationship Id="rId9" Type="http://schemas.openxmlformats.org/officeDocument/2006/relationships/image" Target="../media/image1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49.bin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50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7" Type="http://schemas.openxmlformats.org/officeDocument/2006/relationships/image" Target="../media/image35.wmf"/><Relationship Id="rId2" Type="http://schemas.openxmlformats.org/officeDocument/2006/relationships/oleObject" Target="../embeddings/oleObject51.bin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53.bin"/><Relationship Id="rId5" Type="http://schemas.openxmlformats.org/officeDocument/2006/relationships/image" Target="../media/image34.wmf"/><Relationship Id="rId4" Type="http://schemas.openxmlformats.org/officeDocument/2006/relationships/oleObject" Target="../embeddings/oleObject52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oleObject" Target="../embeddings/oleObject54.bin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8.png"/><Relationship Id="rId5" Type="http://schemas.openxmlformats.org/officeDocument/2006/relationships/image" Target="../media/image37.wmf"/><Relationship Id="rId4" Type="http://schemas.openxmlformats.org/officeDocument/2006/relationships/oleObject" Target="../embeddings/oleObject55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t="8454"/>
          <a:stretch>
            <a:fillRect/>
          </a:stretch>
        </p:blipFill>
        <p:spPr bwMode="auto">
          <a:xfrm>
            <a:off x="5652120" y="3501008"/>
            <a:ext cx="2409444" cy="3118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12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571480"/>
            <a:ext cx="7358090" cy="2123658"/>
          </a:xfrm>
        </p:spPr>
        <p:txBody>
          <a:bodyPr anchor="t"/>
          <a:lstStyle/>
          <a:p>
            <a:pPr algn="ctr"/>
            <a:r>
              <a:rPr lang="en-US" sz="4400" b="1" dirty="0"/>
              <a:t>Decision Tree</a:t>
            </a:r>
            <a:br>
              <a:rPr lang="en-US" sz="4400" b="1" dirty="0"/>
            </a:br>
            <a:r>
              <a:rPr lang="en-US" sz="4400" b="1" dirty="0"/>
              <a:t>&amp;</a:t>
            </a:r>
            <a:br>
              <a:rPr lang="en-US" sz="4400" b="1" dirty="0"/>
            </a:br>
            <a:r>
              <a:rPr lang="en-US" sz="4400" b="1" dirty="0"/>
              <a:t>Random Forest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3571876"/>
            <a:ext cx="507209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ML course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Rashedi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KGUT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3EF534-D875-4092-A015-7287CBCCC37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DAE328-2CEE-8795-146A-14EDE4525DCC}"/>
              </a:ext>
            </a:extLst>
          </p:cNvPr>
          <p:cNvSpPr txBox="1"/>
          <p:nvPr/>
        </p:nvSpPr>
        <p:spPr>
          <a:xfrm>
            <a:off x="3663516" y="5273067"/>
            <a:ext cx="1778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dirty="0">
                <a:cs typeface="B Nazanin" panose="00000400000000000000" pitchFamily="2" charset="-78"/>
              </a:rPr>
              <a:t>درخت تصميم</a:t>
            </a:r>
          </a:p>
          <a:p>
            <a:r>
              <a:rPr lang="fa-IR" sz="2800" dirty="0">
                <a:cs typeface="B Nazanin" panose="00000400000000000000" pitchFamily="2" charset="-78"/>
              </a:rPr>
              <a:t>جنگل تصادفی</a:t>
            </a:r>
            <a:endParaRPr lang="en-US" sz="2800" dirty="0"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68400" y="1447800"/>
            <a:ext cx="7467600" cy="4648200"/>
          </a:xfrm>
          <a:noFill/>
          <a:ln/>
        </p:spPr>
        <p:txBody>
          <a:bodyPr lIns="90488" tIns="44450" rIns="90488" bIns="44450"/>
          <a:lstStyle/>
          <a:p>
            <a:r>
              <a:rPr lang="en-US" sz="2400">
                <a:solidFill>
                  <a:srgbClr val="FF0000"/>
                </a:solidFill>
              </a:rPr>
              <a:t>Multi-way split:</a:t>
            </a:r>
            <a:r>
              <a:rPr lang="en-US" sz="2400"/>
              <a:t> Use as many partitions as distinct values. </a:t>
            </a:r>
          </a:p>
          <a:p>
            <a:endParaRPr lang="en-US" sz="2400"/>
          </a:p>
          <a:p>
            <a:endParaRPr lang="en-US" sz="2400"/>
          </a:p>
          <a:p>
            <a:r>
              <a:rPr lang="en-US" sz="2400">
                <a:solidFill>
                  <a:srgbClr val="FF0000"/>
                </a:solidFill>
              </a:rPr>
              <a:t>Binary split:</a:t>
            </a:r>
            <a:r>
              <a:rPr lang="en-US" sz="2400"/>
              <a:t>  Divides values into two subsets. </a:t>
            </a:r>
            <a:br>
              <a:rPr lang="en-US" sz="2400"/>
            </a:br>
            <a:r>
              <a:rPr lang="en-US" sz="2400"/>
              <a:t>Need to find optimal partitioning.</a:t>
            </a:r>
          </a:p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endParaRPr lang="en-US" sz="2000"/>
          </a:p>
          <a:p>
            <a:r>
              <a:rPr lang="en-US" sz="2400"/>
              <a:t>What about this split?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954963" cy="1143000"/>
          </a:xfrm>
        </p:spPr>
        <p:txBody>
          <a:bodyPr/>
          <a:lstStyle/>
          <a:p>
            <a:r>
              <a:rPr lang="en-US" sz="4000"/>
              <a:t>Splitting Based on Ordinal Attributes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921000" y="2057400"/>
            <a:ext cx="2457450" cy="946150"/>
            <a:chOff x="1853" y="1248"/>
            <a:chExt cx="1548" cy="596"/>
          </a:xfrm>
        </p:grpSpPr>
        <p:sp>
          <p:nvSpPr>
            <p:cNvPr id="209925" name="Oval 5"/>
            <p:cNvSpPr>
              <a:spLocks noChangeArrowheads="1"/>
            </p:cNvSpPr>
            <p:nvPr/>
          </p:nvSpPr>
          <p:spPr bwMode="auto">
            <a:xfrm>
              <a:off x="2352" y="1248"/>
              <a:ext cx="576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en-US" sz="1800"/>
                <a:t>Size</a:t>
              </a:r>
              <a:endParaRPr lang="en-US" sz="2400"/>
            </a:p>
          </p:txBody>
        </p:sp>
        <p:sp>
          <p:nvSpPr>
            <p:cNvPr id="209926" name="Line 6"/>
            <p:cNvSpPr>
              <a:spLocks noChangeShapeType="1"/>
            </p:cNvSpPr>
            <p:nvPr/>
          </p:nvSpPr>
          <p:spPr bwMode="auto">
            <a:xfrm flipH="1">
              <a:off x="2064" y="1536"/>
              <a:ext cx="57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9927" name="Line 7"/>
            <p:cNvSpPr>
              <a:spLocks noChangeShapeType="1"/>
            </p:cNvSpPr>
            <p:nvPr/>
          </p:nvSpPr>
          <p:spPr bwMode="auto">
            <a:xfrm>
              <a:off x="2640" y="153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9928" name="Line 8"/>
            <p:cNvSpPr>
              <a:spLocks noChangeShapeType="1"/>
            </p:cNvSpPr>
            <p:nvPr/>
          </p:nvSpPr>
          <p:spPr bwMode="auto">
            <a:xfrm>
              <a:off x="2640" y="1536"/>
              <a:ext cx="57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9929" name="Text Box 9"/>
            <p:cNvSpPr txBox="1">
              <a:spLocks noChangeArrowheads="1"/>
            </p:cNvSpPr>
            <p:nvPr/>
          </p:nvSpPr>
          <p:spPr bwMode="auto">
            <a:xfrm>
              <a:off x="1853" y="1440"/>
              <a:ext cx="43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600">
                  <a:latin typeface="Arial" pitchFamily="34" charset="0"/>
                </a:rPr>
                <a:t>Small</a:t>
              </a:r>
            </a:p>
          </p:txBody>
        </p:sp>
        <p:sp>
          <p:nvSpPr>
            <p:cNvPr id="209930" name="Text Box 10"/>
            <p:cNvSpPr txBox="1">
              <a:spLocks noChangeArrowheads="1"/>
            </p:cNvSpPr>
            <p:nvPr/>
          </p:nvSpPr>
          <p:spPr bwMode="auto">
            <a:xfrm>
              <a:off x="2167" y="1632"/>
              <a:ext cx="57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600">
                  <a:latin typeface="Arial" pitchFamily="34" charset="0"/>
                </a:rPr>
                <a:t>Medium</a:t>
              </a:r>
            </a:p>
          </p:txBody>
        </p:sp>
        <p:sp>
          <p:nvSpPr>
            <p:cNvPr id="209931" name="Text Box 11"/>
            <p:cNvSpPr txBox="1">
              <a:spLocks noChangeArrowheads="1"/>
            </p:cNvSpPr>
            <p:nvPr/>
          </p:nvSpPr>
          <p:spPr bwMode="auto">
            <a:xfrm>
              <a:off x="2958" y="1440"/>
              <a:ext cx="44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600">
                  <a:latin typeface="Arial" pitchFamily="34" charset="0"/>
                </a:rPr>
                <a:t>Large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5435600" y="4038600"/>
            <a:ext cx="2774950" cy="914400"/>
            <a:chOff x="3513" y="3216"/>
            <a:chExt cx="1748" cy="576"/>
          </a:xfrm>
        </p:grpSpPr>
        <p:sp>
          <p:nvSpPr>
            <p:cNvPr id="209933" name="Oval 13"/>
            <p:cNvSpPr>
              <a:spLocks noChangeArrowheads="1"/>
            </p:cNvSpPr>
            <p:nvPr/>
          </p:nvSpPr>
          <p:spPr bwMode="auto">
            <a:xfrm>
              <a:off x="4186" y="3216"/>
              <a:ext cx="576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en-US" sz="1800"/>
                <a:t>Size</a:t>
              </a:r>
              <a:endParaRPr lang="en-US" sz="2400"/>
            </a:p>
          </p:txBody>
        </p:sp>
        <p:sp>
          <p:nvSpPr>
            <p:cNvPr id="209934" name="Line 14"/>
            <p:cNvSpPr>
              <a:spLocks noChangeShapeType="1"/>
            </p:cNvSpPr>
            <p:nvPr/>
          </p:nvSpPr>
          <p:spPr bwMode="auto">
            <a:xfrm flipH="1">
              <a:off x="3946" y="3504"/>
              <a:ext cx="52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9935" name="Line 15"/>
            <p:cNvSpPr>
              <a:spLocks noChangeShapeType="1"/>
            </p:cNvSpPr>
            <p:nvPr/>
          </p:nvSpPr>
          <p:spPr bwMode="auto">
            <a:xfrm>
              <a:off x="4474" y="3504"/>
              <a:ext cx="48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9936" name="Text Box 16"/>
            <p:cNvSpPr txBox="1">
              <a:spLocks noChangeArrowheads="1"/>
            </p:cNvSpPr>
            <p:nvPr/>
          </p:nvSpPr>
          <p:spPr bwMode="auto">
            <a:xfrm>
              <a:off x="3513" y="3360"/>
              <a:ext cx="686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600">
                  <a:latin typeface="Arial" pitchFamily="34" charset="0"/>
                </a:rPr>
                <a:t>{Medium, </a:t>
              </a:r>
              <a:br>
                <a:rPr lang="en-US" sz="1600">
                  <a:latin typeface="Arial" pitchFamily="34" charset="0"/>
                </a:rPr>
              </a:br>
              <a:r>
                <a:rPr lang="en-US" sz="1600">
                  <a:latin typeface="Arial" pitchFamily="34" charset="0"/>
                </a:rPr>
                <a:t>Large}</a:t>
              </a:r>
            </a:p>
          </p:txBody>
        </p:sp>
        <p:sp>
          <p:nvSpPr>
            <p:cNvPr id="209937" name="Text Box 17"/>
            <p:cNvSpPr txBox="1">
              <a:spLocks noChangeArrowheads="1"/>
            </p:cNvSpPr>
            <p:nvPr/>
          </p:nvSpPr>
          <p:spPr bwMode="auto">
            <a:xfrm>
              <a:off x="4740" y="3456"/>
              <a:ext cx="52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600">
                  <a:latin typeface="Arial" pitchFamily="34" charset="0"/>
                </a:rPr>
                <a:t>{Small}</a:t>
              </a: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1066800" y="4191000"/>
            <a:ext cx="2997200" cy="914400"/>
            <a:chOff x="768" y="3216"/>
            <a:chExt cx="1794" cy="576"/>
          </a:xfrm>
        </p:grpSpPr>
        <p:sp>
          <p:nvSpPr>
            <p:cNvPr id="209939" name="Oval 19"/>
            <p:cNvSpPr>
              <a:spLocks noChangeArrowheads="1"/>
            </p:cNvSpPr>
            <p:nvPr/>
          </p:nvSpPr>
          <p:spPr bwMode="auto">
            <a:xfrm>
              <a:off x="1494" y="3216"/>
              <a:ext cx="576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en-US" sz="1800"/>
                <a:t>Size</a:t>
              </a:r>
              <a:endParaRPr lang="en-US" sz="2400"/>
            </a:p>
          </p:txBody>
        </p:sp>
        <p:sp>
          <p:nvSpPr>
            <p:cNvPr id="209940" name="Line 20"/>
            <p:cNvSpPr>
              <a:spLocks noChangeShapeType="1"/>
            </p:cNvSpPr>
            <p:nvPr/>
          </p:nvSpPr>
          <p:spPr bwMode="auto">
            <a:xfrm flipH="1">
              <a:off x="1254" y="3504"/>
              <a:ext cx="52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9941" name="Line 21"/>
            <p:cNvSpPr>
              <a:spLocks noChangeShapeType="1"/>
            </p:cNvSpPr>
            <p:nvPr/>
          </p:nvSpPr>
          <p:spPr bwMode="auto">
            <a:xfrm>
              <a:off x="1782" y="3504"/>
              <a:ext cx="48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9942" name="Text Box 22"/>
            <p:cNvSpPr txBox="1">
              <a:spLocks noChangeArrowheads="1"/>
            </p:cNvSpPr>
            <p:nvPr/>
          </p:nvSpPr>
          <p:spPr bwMode="auto">
            <a:xfrm>
              <a:off x="768" y="3360"/>
              <a:ext cx="594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sz="1600">
                  <a:latin typeface="Arial" pitchFamily="34" charset="0"/>
                </a:rPr>
                <a:t>{Small, Medium}</a:t>
              </a:r>
            </a:p>
          </p:txBody>
        </p:sp>
        <p:sp>
          <p:nvSpPr>
            <p:cNvPr id="209943" name="Text Box 23"/>
            <p:cNvSpPr txBox="1">
              <a:spLocks noChangeArrowheads="1"/>
            </p:cNvSpPr>
            <p:nvPr/>
          </p:nvSpPr>
          <p:spPr bwMode="auto">
            <a:xfrm>
              <a:off x="2059" y="3456"/>
              <a:ext cx="50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600">
                  <a:latin typeface="Arial" pitchFamily="34" charset="0"/>
                </a:rPr>
                <a:t>{Large}</a:t>
              </a:r>
            </a:p>
          </p:txBody>
        </p:sp>
      </p:grpSp>
      <p:sp>
        <p:nvSpPr>
          <p:cNvPr id="209944" name="Text Box 24"/>
          <p:cNvSpPr txBox="1">
            <a:spLocks noChangeArrowheads="1"/>
          </p:cNvSpPr>
          <p:nvPr/>
        </p:nvSpPr>
        <p:spPr bwMode="auto">
          <a:xfrm>
            <a:off x="4370388" y="4343400"/>
            <a:ext cx="608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2400"/>
              <a:t>OR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4924425" y="5257800"/>
            <a:ext cx="3101975" cy="914400"/>
            <a:chOff x="768" y="3216"/>
            <a:chExt cx="1856" cy="576"/>
          </a:xfrm>
        </p:grpSpPr>
        <p:sp>
          <p:nvSpPr>
            <p:cNvPr id="209946" name="Oval 26"/>
            <p:cNvSpPr>
              <a:spLocks noChangeArrowheads="1"/>
            </p:cNvSpPr>
            <p:nvPr/>
          </p:nvSpPr>
          <p:spPr bwMode="auto">
            <a:xfrm>
              <a:off x="1494" y="3216"/>
              <a:ext cx="576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en-US" sz="1800"/>
                <a:t>Size</a:t>
              </a:r>
              <a:endParaRPr lang="en-US" sz="2400"/>
            </a:p>
          </p:txBody>
        </p:sp>
        <p:sp>
          <p:nvSpPr>
            <p:cNvPr id="209947" name="Line 27"/>
            <p:cNvSpPr>
              <a:spLocks noChangeShapeType="1"/>
            </p:cNvSpPr>
            <p:nvPr/>
          </p:nvSpPr>
          <p:spPr bwMode="auto">
            <a:xfrm flipH="1">
              <a:off x="1254" y="3504"/>
              <a:ext cx="52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9948" name="Line 28"/>
            <p:cNvSpPr>
              <a:spLocks noChangeShapeType="1"/>
            </p:cNvSpPr>
            <p:nvPr/>
          </p:nvSpPr>
          <p:spPr bwMode="auto">
            <a:xfrm>
              <a:off x="1782" y="3504"/>
              <a:ext cx="48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9949" name="Text Box 29"/>
            <p:cNvSpPr txBox="1">
              <a:spLocks noChangeArrowheads="1"/>
            </p:cNvSpPr>
            <p:nvPr/>
          </p:nvSpPr>
          <p:spPr bwMode="auto">
            <a:xfrm>
              <a:off x="768" y="3360"/>
              <a:ext cx="594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sz="1600">
                  <a:latin typeface="Arial" pitchFamily="34" charset="0"/>
                </a:rPr>
                <a:t>{Small, Large}</a:t>
              </a:r>
            </a:p>
          </p:txBody>
        </p:sp>
        <p:sp>
          <p:nvSpPr>
            <p:cNvPr id="209950" name="Text Box 30"/>
            <p:cNvSpPr txBox="1">
              <a:spLocks noChangeArrowheads="1"/>
            </p:cNvSpPr>
            <p:nvPr/>
          </p:nvSpPr>
          <p:spPr bwMode="auto">
            <a:xfrm>
              <a:off x="2000" y="3456"/>
              <a:ext cx="62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600">
                  <a:latin typeface="Arial" pitchFamily="34" charset="0"/>
                </a:rPr>
                <a:t>{Medium}</a:t>
              </a:r>
            </a:p>
          </p:txBody>
        </p:sp>
      </p:grp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848600" cy="762000"/>
          </a:xfrm>
        </p:spPr>
        <p:txBody>
          <a:bodyPr/>
          <a:lstStyle/>
          <a:p>
            <a:r>
              <a:rPr lang="en-US" sz="3600"/>
              <a:t>Splitting Based on Continuous Attributes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7954963" cy="4572000"/>
          </a:xfrm>
        </p:spPr>
        <p:txBody>
          <a:bodyPr/>
          <a:lstStyle/>
          <a:p>
            <a:r>
              <a:rPr lang="en-US" sz="2400" dirty="0"/>
              <a:t>Different ways of handling</a:t>
            </a:r>
          </a:p>
          <a:p>
            <a:pPr lvl="1"/>
            <a:r>
              <a:rPr lang="en-US" sz="2400" dirty="0">
                <a:solidFill>
                  <a:srgbClr val="CC3300"/>
                </a:solidFill>
              </a:rPr>
              <a:t>Discretization</a:t>
            </a:r>
            <a:r>
              <a:rPr lang="en-US" sz="2400" dirty="0"/>
              <a:t> to form an ordinal categorical attribute</a:t>
            </a:r>
          </a:p>
          <a:p>
            <a:pPr lvl="2"/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Static</a:t>
            </a:r>
            <a:r>
              <a:rPr lang="en-US" dirty="0"/>
              <a:t> – discretize once at the beginning</a:t>
            </a:r>
          </a:p>
          <a:p>
            <a:pPr lvl="2"/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Dynamic</a:t>
            </a:r>
            <a:r>
              <a:rPr lang="en-US" dirty="0"/>
              <a:t> – ranges can be found by equal interval bucketing, equal frequency bucketing (percentiles), or clustering.</a:t>
            </a:r>
          </a:p>
          <a:p>
            <a:pPr lvl="4"/>
            <a:endParaRPr lang="en-US" sz="1200" dirty="0">
              <a:solidFill>
                <a:srgbClr val="CC3300"/>
              </a:solidFill>
            </a:endParaRPr>
          </a:p>
          <a:p>
            <a:pPr lvl="1"/>
            <a:r>
              <a:rPr lang="en-US" sz="2400" dirty="0">
                <a:solidFill>
                  <a:srgbClr val="CC3300"/>
                </a:solidFill>
              </a:rPr>
              <a:t>Binary Decision</a:t>
            </a:r>
            <a:r>
              <a:rPr lang="en-US" sz="2400" dirty="0"/>
              <a:t>: (A &lt; v) or (A </a:t>
            </a:r>
            <a:r>
              <a:rPr lang="en-US" sz="2400" dirty="0">
                <a:sym typeface="Symbol" pitchFamily="18" charset="2"/>
              </a:rPr>
              <a:t> v)</a:t>
            </a:r>
            <a:endParaRPr lang="en-US" sz="2400" dirty="0"/>
          </a:p>
          <a:p>
            <a:pPr lvl="2"/>
            <a:r>
              <a:rPr lang="en-US" dirty="0"/>
              <a:t> consider all possible splits and finds the best cut</a:t>
            </a:r>
          </a:p>
          <a:p>
            <a:pPr lvl="2"/>
            <a:r>
              <a:rPr lang="en-US" dirty="0"/>
              <a:t> can be more compute intensive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924800" cy="838200"/>
          </a:xfrm>
        </p:spPr>
        <p:txBody>
          <a:bodyPr/>
          <a:lstStyle/>
          <a:p>
            <a:r>
              <a:rPr lang="en-US" sz="3600"/>
              <a:t>Splitting Based on Continuous Attributes</a:t>
            </a:r>
          </a:p>
        </p:txBody>
      </p:sp>
      <p:graphicFrame>
        <p:nvGraphicFramePr>
          <p:cNvPr id="211971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477963" y="1752600"/>
          <a:ext cx="7110412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8538667" imgH="3684287" progId="">
                  <p:embed/>
                </p:oleObj>
              </mc:Choice>
              <mc:Fallback>
                <p:oleObj name="Visio" r:id="rId2" imgW="8538667" imgH="3684287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7963" y="1752600"/>
                        <a:ext cx="7110412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228600"/>
            <a:ext cx="7772400" cy="1143000"/>
          </a:xfrm>
        </p:spPr>
        <p:txBody>
          <a:bodyPr/>
          <a:lstStyle/>
          <a:p>
            <a:r>
              <a:rPr lang="en-US"/>
              <a:t>Tree Induction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676400"/>
            <a:ext cx="7772400" cy="4114800"/>
          </a:xfrm>
        </p:spPr>
        <p:txBody>
          <a:bodyPr/>
          <a:lstStyle/>
          <a:p>
            <a:r>
              <a:rPr lang="en-US" sz="2400"/>
              <a:t>Greedy strategy.</a:t>
            </a:r>
          </a:p>
          <a:p>
            <a:pPr lvl="1"/>
            <a:r>
              <a:rPr lang="en-US" sz="2400"/>
              <a:t>Split the records based on an attribute test that optimizes certain criterion.</a:t>
            </a:r>
          </a:p>
          <a:p>
            <a:endParaRPr lang="en-US" sz="2400"/>
          </a:p>
          <a:p>
            <a:r>
              <a:rPr lang="en-US" sz="2400"/>
              <a:t>Issues</a:t>
            </a:r>
          </a:p>
          <a:p>
            <a:pPr lvl="1"/>
            <a:r>
              <a:rPr lang="en-US" sz="2400"/>
              <a:t>Determine how to split the records</a:t>
            </a:r>
          </a:p>
          <a:p>
            <a:pPr lvl="2"/>
            <a:r>
              <a:rPr lang="en-US"/>
              <a:t>How to specify the attribute test condition?</a:t>
            </a:r>
          </a:p>
          <a:p>
            <a:pPr lvl="2"/>
            <a:r>
              <a:rPr lang="en-US">
                <a:solidFill>
                  <a:srgbClr val="FF0000"/>
                </a:solidFill>
              </a:rPr>
              <a:t>How to determine the best split?</a:t>
            </a:r>
          </a:p>
          <a:p>
            <a:pPr lvl="1"/>
            <a:r>
              <a:rPr lang="en-US" sz="2400"/>
              <a:t>Determine when to stop splitting</a:t>
            </a:r>
          </a:p>
          <a:p>
            <a:pPr lvl="1"/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determine the Best Split</a:t>
            </a:r>
          </a:p>
        </p:txBody>
      </p:sp>
      <p:sp>
        <p:nvSpPr>
          <p:cNvPr id="229391" name="Oval 15"/>
          <p:cNvSpPr>
            <a:spLocks noChangeArrowheads="1"/>
          </p:cNvSpPr>
          <p:nvPr/>
        </p:nvSpPr>
        <p:spPr bwMode="auto">
          <a:xfrm>
            <a:off x="4495800" y="21018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392" name="Oval 16"/>
          <p:cNvSpPr>
            <a:spLocks noChangeArrowheads="1"/>
          </p:cNvSpPr>
          <p:nvPr/>
        </p:nvSpPr>
        <p:spPr bwMode="auto">
          <a:xfrm>
            <a:off x="5105400" y="210185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04" name="Oval 28"/>
          <p:cNvSpPr>
            <a:spLocks noChangeArrowheads="1"/>
          </p:cNvSpPr>
          <p:nvPr/>
        </p:nvSpPr>
        <p:spPr bwMode="auto">
          <a:xfrm>
            <a:off x="4648200" y="21018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05" name="Oval 29"/>
          <p:cNvSpPr>
            <a:spLocks noChangeArrowheads="1"/>
          </p:cNvSpPr>
          <p:nvPr/>
        </p:nvSpPr>
        <p:spPr bwMode="auto">
          <a:xfrm>
            <a:off x="4800600" y="21018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06" name="Oval 30"/>
          <p:cNvSpPr>
            <a:spLocks noChangeArrowheads="1"/>
          </p:cNvSpPr>
          <p:nvPr/>
        </p:nvSpPr>
        <p:spPr bwMode="auto">
          <a:xfrm>
            <a:off x="4953000" y="21018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08" name="Oval 32"/>
          <p:cNvSpPr>
            <a:spLocks noChangeArrowheads="1"/>
          </p:cNvSpPr>
          <p:nvPr/>
        </p:nvSpPr>
        <p:spPr bwMode="auto">
          <a:xfrm>
            <a:off x="4495800" y="22542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09" name="Oval 33"/>
          <p:cNvSpPr>
            <a:spLocks noChangeArrowheads="1"/>
          </p:cNvSpPr>
          <p:nvPr/>
        </p:nvSpPr>
        <p:spPr bwMode="auto">
          <a:xfrm>
            <a:off x="4648200" y="22542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10" name="Oval 34"/>
          <p:cNvSpPr>
            <a:spLocks noChangeArrowheads="1"/>
          </p:cNvSpPr>
          <p:nvPr/>
        </p:nvSpPr>
        <p:spPr bwMode="auto">
          <a:xfrm>
            <a:off x="4800600" y="22542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11" name="Oval 35"/>
          <p:cNvSpPr>
            <a:spLocks noChangeArrowheads="1"/>
          </p:cNvSpPr>
          <p:nvPr/>
        </p:nvSpPr>
        <p:spPr bwMode="auto">
          <a:xfrm>
            <a:off x="4953000" y="22542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12" name="Oval 36"/>
          <p:cNvSpPr>
            <a:spLocks noChangeArrowheads="1"/>
          </p:cNvSpPr>
          <p:nvPr/>
        </p:nvSpPr>
        <p:spPr bwMode="auto">
          <a:xfrm>
            <a:off x="4495800" y="24066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13" name="Oval 37"/>
          <p:cNvSpPr>
            <a:spLocks noChangeArrowheads="1"/>
          </p:cNvSpPr>
          <p:nvPr/>
        </p:nvSpPr>
        <p:spPr bwMode="auto">
          <a:xfrm>
            <a:off x="4648200" y="24066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14" name="Oval 38"/>
          <p:cNvSpPr>
            <a:spLocks noChangeArrowheads="1"/>
          </p:cNvSpPr>
          <p:nvPr/>
        </p:nvSpPr>
        <p:spPr bwMode="auto">
          <a:xfrm>
            <a:off x="4800600" y="24066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15" name="Oval 39"/>
          <p:cNvSpPr>
            <a:spLocks noChangeArrowheads="1"/>
          </p:cNvSpPr>
          <p:nvPr/>
        </p:nvSpPr>
        <p:spPr bwMode="auto">
          <a:xfrm>
            <a:off x="4953000" y="24066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16" name="Oval 40"/>
          <p:cNvSpPr>
            <a:spLocks noChangeArrowheads="1"/>
          </p:cNvSpPr>
          <p:nvPr/>
        </p:nvSpPr>
        <p:spPr bwMode="auto">
          <a:xfrm>
            <a:off x="4648200" y="24066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17" name="Oval 41"/>
          <p:cNvSpPr>
            <a:spLocks noChangeArrowheads="1"/>
          </p:cNvSpPr>
          <p:nvPr/>
        </p:nvSpPr>
        <p:spPr bwMode="auto">
          <a:xfrm>
            <a:off x="4800600" y="24066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18" name="Oval 42"/>
          <p:cNvSpPr>
            <a:spLocks noChangeArrowheads="1"/>
          </p:cNvSpPr>
          <p:nvPr/>
        </p:nvSpPr>
        <p:spPr bwMode="auto">
          <a:xfrm>
            <a:off x="4953000" y="24066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24" name="Oval 48"/>
          <p:cNvSpPr>
            <a:spLocks noChangeArrowheads="1"/>
          </p:cNvSpPr>
          <p:nvPr/>
        </p:nvSpPr>
        <p:spPr bwMode="auto">
          <a:xfrm>
            <a:off x="4648200" y="24066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25" name="Oval 49"/>
          <p:cNvSpPr>
            <a:spLocks noChangeArrowheads="1"/>
          </p:cNvSpPr>
          <p:nvPr/>
        </p:nvSpPr>
        <p:spPr bwMode="auto">
          <a:xfrm>
            <a:off x="4800600" y="24066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26" name="Oval 50"/>
          <p:cNvSpPr>
            <a:spLocks noChangeArrowheads="1"/>
          </p:cNvSpPr>
          <p:nvPr/>
        </p:nvSpPr>
        <p:spPr bwMode="auto">
          <a:xfrm>
            <a:off x="4953000" y="240665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28" name="Oval 52"/>
          <p:cNvSpPr>
            <a:spLocks noChangeArrowheads="1"/>
          </p:cNvSpPr>
          <p:nvPr/>
        </p:nvSpPr>
        <p:spPr bwMode="auto">
          <a:xfrm>
            <a:off x="5257800" y="210185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29" name="Oval 53"/>
          <p:cNvSpPr>
            <a:spLocks noChangeArrowheads="1"/>
          </p:cNvSpPr>
          <p:nvPr/>
        </p:nvSpPr>
        <p:spPr bwMode="auto">
          <a:xfrm>
            <a:off x="5410200" y="210185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30" name="Oval 54"/>
          <p:cNvSpPr>
            <a:spLocks noChangeArrowheads="1"/>
          </p:cNvSpPr>
          <p:nvPr/>
        </p:nvSpPr>
        <p:spPr bwMode="auto">
          <a:xfrm>
            <a:off x="5562600" y="210185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31" name="Oval 55"/>
          <p:cNvSpPr>
            <a:spLocks noChangeArrowheads="1"/>
          </p:cNvSpPr>
          <p:nvPr/>
        </p:nvSpPr>
        <p:spPr bwMode="auto">
          <a:xfrm>
            <a:off x="5105400" y="225425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32" name="Oval 56"/>
          <p:cNvSpPr>
            <a:spLocks noChangeArrowheads="1"/>
          </p:cNvSpPr>
          <p:nvPr/>
        </p:nvSpPr>
        <p:spPr bwMode="auto">
          <a:xfrm>
            <a:off x="5257800" y="225425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33" name="Oval 57"/>
          <p:cNvSpPr>
            <a:spLocks noChangeArrowheads="1"/>
          </p:cNvSpPr>
          <p:nvPr/>
        </p:nvSpPr>
        <p:spPr bwMode="auto">
          <a:xfrm>
            <a:off x="5410200" y="225425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34" name="Oval 58"/>
          <p:cNvSpPr>
            <a:spLocks noChangeArrowheads="1"/>
          </p:cNvSpPr>
          <p:nvPr/>
        </p:nvSpPr>
        <p:spPr bwMode="auto">
          <a:xfrm>
            <a:off x="5562600" y="225425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39" name="Oval 63"/>
          <p:cNvSpPr>
            <a:spLocks noChangeArrowheads="1"/>
          </p:cNvSpPr>
          <p:nvPr/>
        </p:nvSpPr>
        <p:spPr bwMode="auto">
          <a:xfrm>
            <a:off x="5105400" y="240665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40" name="Oval 64"/>
          <p:cNvSpPr>
            <a:spLocks noChangeArrowheads="1"/>
          </p:cNvSpPr>
          <p:nvPr/>
        </p:nvSpPr>
        <p:spPr bwMode="auto">
          <a:xfrm>
            <a:off x="5257800" y="240665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41" name="Oval 65"/>
          <p:cNvSpPr>
            <a:spLocks noChangeArrowheads="1"/>
          </p:cNvSpPr>
          <p:nvPr/>
        </p:nvSpPr>
        <p:spPr bwMode="auto">
          <a:xfrm>
            <a:off x="5410200" y="240665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42" name="Oval 66"/>
          <p:cNvSpPr>
            <a:spLocks noChangeArrowheads="1"/>
          </p:cNvSpPr>
          <p:nvPr/>
        </p:nvSpPr>
        <p:spPr bwMode="auto">
          <a:xfrm>
            <a:off x="5562600" y="240665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47" name="Rectangle 71"/>
          <p:cNvSpPr>
            <a:spLocks noChangeArrowheads="1"/>
          </p:cNvSpPr>
          <p:nvPr/>
        </p:nvSpPr>
        <p:spPr bwMode="auto">
          <a:xfrm>
            <a:off x="4419600" y="2025650"/>
            <a:ext cx="12954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48" name="Oval 72"/>
          <p:cNvSpPr>
            <a:spLocks noChangeArrowheads="1"/>
          </p:cNvSpPr>
          <p:nvPr/>
        </p:nvSpPr>
        <p:spPr bwMode="auto">
          <a:xfrm>
            <a:off x="1981200" y="3733800"/>
            <a:ext cx="1524000" cy="6096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49" name="Text Box 73"/>
          <p:cNvSpPr txBox="1">
            <a:spLocks noChangeArrowheads="1"/>
          </p:cNvSpPr>
          <p:nvPr/>
        </p:nvSpPr>
        <p:spPr bwMode="auto">
          <a:xfrm>
            <a:off x="2151063" y="3767138"/>
            <a:ext cx="1190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ahoma" pitchFamily="34" charset="0"/>
              </a:rPr>
              <a:t>Income</a:t>
            </a:r>
          </a:p>
        </p:txBody>
      </p:sp>
      <p:sp>
        <p:nvSpPr>
          <p:cNvPr id="229450" name="Oval 74"/>
          <p:cNvSpPr>
            <a:spLocks noChangeArrowheads="1"/>
          </p:cNvSpPr>
          <p:nvPr/>
        </p:nvSpPr>
        <p:spPr bwMode="auto">
          <a:xfrm>
            <a:off x="1600200" y="51054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51" name="Oval 75"/>
          <p:cNvSpPr>
            <a:spLocks noChangeArrowheads="1"/>
          </p:cNvSpPr>
          <p:nvPr/>
        </p:nvSpPr>
        <p:spPr bwMode="auto">
          <a:xfrm>
            <a:off x="1600200" y="5562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52" name="Oval 76"/>
          <p:cNvSpPr>
            <a:spLocks noChangeArrowheads="1"/>
          </p:cNvSpPr>
          <p:nvPr/>
        </p:nvSpPr>
        <p:spPr bwMode="auto">
          <a:xfrm>
            <a:off x="1752600" y="51054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53" name="Oval 77"/>
          <p:cNvSpPr>
            <a:spLocks noChangeArrowheads="1"/>
          </p:cNvSpPr>
          <p:nvPr/>
        </p:nvSpPr>
        <p:spPr bwMode="auto">
          <a:xfrm>
            <a:off x="1905000" y="51054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54" name="Oval 78"/>
          <p:cNvSpPr>
            <a:spLocks noChangeArrowheads="1"/>
          </p:cNvSpPr>
          <p:nvPr/>
        </p:nvSpPr>
        <p:spPr bwMode="auto">
          <a:xfrm>
            <a:off x="2057400" y="51054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69" name="Oval 93"/>
          <p:cNvSpPr>
            <a:spLocks noChangeArrowheads="1"/>
          </p:cNvSpPr>
          <p:nvPr/>
        </p:nvSpPr>
        <p:spPr bwMode="auto">
          <a:xfrm>
            <a:off x="1752600" y="5562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80" name="Rectangle 104"/>
          <p:cNvSpPr>
            <a:spLocks noChangeArrowheads="1"/>
          </p:cNvSpPr>
          <p:nvPr/>
        </p:nvSpPr>
        <p:spPr bwMode="auto">
          <a:xfrm>
            <a:off x="1524000" y="5029200"/>
            <a:ext cx="685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82" name="Oval 106"/>
          <p:cNvSpPr>
            <a:spLocks noChangeArrowheads="1"/>
          </p:cNvSpPr>
          <p:nvPr/>
        </p:nvSpPr>
        <p:spPr bwMode="auto">
          <a:xfrm>
            <a:off x="3124200" y="5334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86" name="Oval 110"/>
          <p:cNvSpPr>
            <a:spLocks noChangeArrowheads="1"/>
          </p:cNvSpPr>
          <p:nvPr/>
        </p:nvSpPr>
        <p:spPr bwMode="auto">
          <a:xfrm>
            <a:off x="3124200" y="5029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87" name="Oval 111"/>
          <p:cNvSpPr>
            <a:spLocks noChangeArrowheads="1"/>
          </p:cNvSpPr>
          <p:nvPr/>
        </p:nvSpPr>
        <p:spPr bwMode="auto">
          <a:xfrm>
            <a:off x="3276600" y="5029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88" name="Oval 112"/>
          <p:cNvSpPr>
            <a:spLocks noChangeArrowheads="1"/>
          </p:cNvSpPr>
          <p:nvPr/>
        </p:nvSpPr>
        <p:spPr bwMode="auto">
          <a:xfrm>
            <a:off x="3429000" y="5029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89" name="Oval 113"/>
          <p:cNvSpPr>
            <a:spLocks noChangeArrowheads="1"/>
          </p:cNvSpPr>
          <p:nvPr/>
        </p:nvSpPr>
        <p:spPr bwMode="auto">
          <a:xfrm>
            <a:off x="3581400" y="5029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90" name="Oval 114"/>
          <p:cNvSpPr>
            <a:spLocks noChangeArrowheads="1"/>
          </p:cNvSpPr>
          <p:nvPr/>
        </p:nvSpPr>
        <p:spPr bwMode="auto">
          <a:xfrm>
            <a:off x="3124200" y="51816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91" name="Oval 115"/>
          <p:cNvSpPr>
            <a:spLocks noChangeArrowheads="1"/>
          </p:cNvSpPr>
          <p:nvPr/>
        </p:nvSpPr>
        <p:spPr bwMode="auto">
          <a:xfrm>
            <a:off x="3276600" y="51816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92" name="Oval 116"/>
          <p:cNvSpPr>
            <a:spLocks noChangeArrowheads="1"/>
          </p:cNvSpPr>
          <p:nvPr/>
        </p:nvSpPr>
        <p:spPr bwMode="auto">
          <a:xfrm>
            <a:off x="3429000" y="51816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93" name="Oval 117"/>
          <p:cNvSpPr>
            <a:spLocks noChangeArrowheads="1"/>
          </p:cNvSpPr>
          <p:nvPr/>
        </p:nvSpPr>
        <p:spPr bwMode="auto">
          <a:xfrm>
            <a:off x="3581400" y="5181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94" name="Oval 118"/>
          <p:cNvSpPr>
            <a:spLocks noChangeArrowheads="1"/>
          </p:cNvSpPr>
          <p:nvPr/>
        </p:nvSpPr>
        <p:spPr bwMode="auto">
          <a:xfrm>
            <a:off x="3276600" y="51816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95" name="Oval 119"/>
          <p:cNvSpPr>
            <a:spLocks noChangeArrowheads="1"/>
          </p:cNvSpPr>
          <p:nvPr/>
        </p:nvSpPr>
        <p:spPr bwMode="auto">
          <a:xfrm>
            <a:off x="3429000" y="51816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96" name="Oval 120"/>
          <p:cNvSpPr>
            <a:spLocks noChangeArrowheads="1"/>
          </p:cNvSpPr>
          <p:nvPr/>
        </p:nvSpPr>
        <p:spPr bwMode="auto">
          <a:xfrm>
            <a:off x="3581400" y="5181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97" name="Oval 121"/>
          <p:cNvSpPr>
            <a:spLocks noChangeArrowheads="1"/>
          </p:cNvSpPr>
          <p:nvPr/>
        </p:nvSpPr>
        <p:spPr bwMode="auto">
          <a:xfrm>
            <a:off x="3276600" y="51816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98" name="Oval 122"/>
          <p:cNvSpPr>
            <a:spLocks noChangeArrowheads="1"/>
          </p:cNvSpPr>
          <p:nvPr/>
        </p:nvSpPr>
        <p:spPr bwMode="auto">
          <a:xfrm>
            <a:off x="3429000" y="51816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499" name="Oval 123"/>
          <p:cNvSpPr>
            <a:spLocks noChangeArrowheads="1"/>
          </p:cNvSpPr>
          <p:nvPr/>
        </p:nvSpPr>
        <p:spPr bwMode="auto">
          <a:xfrm>
            <a:off x="3581400" y="5181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00" name="Oval 124"/>
          <p:cNvSpPr>
            <a:spLocks noChangeArrowheads="1"/>
          </p:cNvSpPr>
          <p:nvPr/>
        </p:nvSpPr>
        <p:spPr bwMode="auto">
          <a:xfrm>
            <a:off x="3276600" y="5334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11" name="Rectangle 135"/>
          <p:cNvSpPr>
            <a:spLocks noChangeArrowheads="1"/>
          </p:cNvSpPr>
          <p:nvPr/>
        </p:nvSpPr>
        <p:spPr bwMode="auto">
          <a:xfrm>
            <a:off x="3048000" y="4953000"/>
            <a:ext cx="685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13" name="Oval 137"/>
          <p:cNvSpPr>
            <a:spLocks noChangeArrowheads="1"/>
          </p:cNvSpPr>
          <p:nvPr/>
        </p:nvSpPr>
        <p:spPr bwMode="auto">
          <a:xfrm>
            <a:off x="1600200" y="5257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14" name="Oval 138"/>
          <p:cNvSpPr>
            <a:spLocks noChangeArrowheads="1"/>
          </p:cNvSpPr>
          <p:nvPr/>
        </p:nvSpPr>
        <p:spPr bwMode="auto">
          <a:xfrm>
            <a:off x="1752600" y="5257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15" name="Oval 139"/>
          <p:cNvSpPr>
            <a:spLocks noChangeArrowheads="1"/>
          </p:cNvSpPr>
          <p:nvPr/>
        </p:nvSpPr>
        <p:spPr bwMode="auto">
          <a:xfrm>
            <a:off x="1905000" y="5257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16" name="Oval 140"/>
          <p:cNvSpPr>
            <a:spLocks noChangeArrowheads="1"/>
          </p:cNvSpPr>
          <p:nvPr/>
        </p:nvSpPr>
        <p:spPr bwMode="auto">
          <a:xfrm>
            <a:off x="2057400" y="5257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17" name="Oval 141"/>
          <p:cNvSpPr>
            <a:spLocks noChangeArrowheads="1"/>
          </p:cNvSpPr>
          <p:nvPr/>
        </p:nvSpPr>
        <p:spPr bwMode="auto">
          <a:xfrm>
            <a:off x="1600200" y="5410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18" name="Oval 142"/>
          <p:cNvSpPr>
            <a:spLocks noChangeArrowheads="1"/>
          </p:cNvSpPr>
          <p:nvPr/>
        </p:nvSpPr>
        <p:spPr bwMode="auto">
          <a:xfrm>
            <a:off x="1752600" y="5410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19" name="Oval 143"/>
          <p:cNvSpPr>
            <a:spLocks noChangeArrowheads="1"/>
          </p:cNvSpPr>
          <p:nvPr/>
        </p:nvSpPr>
        <p:spPr bwMode="auto">
          <a:xfrm>
            <a:off x="1905000" y="5410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20" name="Oval 144"/>
          <p:cNvSpPr>
            <a:spLocks noChangeArrowheads="1"/>
          </p:cNvSpPr>
          <p:nvPr/>
        </p:nvSpPr>
        <p:spPr bwMode="auto">
          <a:xfrm>
            <a:off x="2057400" y="5410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21" name="Line 145"/>
          <p:cNvSpPr>
            <a:spLocks noChangeShapeType="1"/>
          </p:cNvSpPr>
          <p:nvPr/>
        </p:nvSpPr>
        <p:spPr bwMode="auto">
          <a:xfrm flipH="1">
            <a:off x="1905000" y="4343400"/>
            <a:ext cx="685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fa-IR"/>
          </a:p>
        </p:txBody>
      </p:sp>
      <p:sp>
        <p:nvSpPr>
          <p:cNvPr id="229522" name="Line 146"/>
          <p:cNvSpPr>
            <a:spLocks noChangeShapeType="1"/>
          </p:cNvSpPr>
          <p:nvPr/>
        </p:nvSpPr>
        <p:spPr bwMode="auto">
          <a:xfrm>
            <a:off x="2819400" y="4343400"/>
            <a:ext cx="533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fa-IR"/>
          </a:p>
        </p:txBody>
      </p:sp>
      <p:sp>
        <p:nvSpPr>
          <p:cNvPr id="229523" name="Oval 147"/>
          <p:cNvSpPr>
            <a:spLocks noChangeArrowheads="1"/>
          </p:cNvSpPr>
          <p:nvPr/>
        </p:nvSpPr>
        <p:spPr bwMode="auto">
          <a:xfrm>
            <a:off x="6019800" y="3810000"/>
            <a:ext cx="1371600" cy="6096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24" name="Text Box 148"/>
          <p:cNvSpPr txBox="1">
            <a:spLocks noChangeArrowheads="1"/>
          </p:cNvSpPr>
          <p:nvPr/>
        </p:nvSpPr>
        <p:spPr bwMode="auto">
          <a:xfrm>
            <a:off x="6283325" y="3843338"/>
            <a:ext cx="695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ahoma" pitchFamily="34" charset="0"/>
              </a:rPr>
              <a:t>Age</a:t>
            </a:r>
          </a:p>
        </p:txBody>
      </p:sp>
      <p:sp>
        <p:nvSpPr>
          <p:cNvPr id="229525" name="Oval 149"/>
          <p:cNvSpPr>
            <a:spLocks noChangeArrowheads="1"/>
          </p:cNvSpPr>
          <p:nvPr/>
        </p:nvSpPr>
        <p:spPr bwMode="auto">
          <a:xfrm>
            <a:off x="5562600" y="5029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26" name="Oval 150"/>
          <p:cNvSpPr>
            <a:spLocks noChangeArrowheads="1"/>
          </p:cNvSpPr>
          <p:nvPr/>
        </p:nvSpPr>
        <p:spPr bwMode="auto">
          <a:xfrm>
            <a:off x="5562600" y="5486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27" name="Oval 151"/>
          <p:cNvSpPr>
            <a:spLocks noChangeArrowheads="1"/>
          </p:cNvSpPr>
          <p:nvPr/>
        </p:nvSpPr>
        <p:spPr bwMode="auto">
          <a:xfrm>
            <a:off x="5715000" y="5029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28" name="Oval 152"/>
          <p:cNvSpPr>
            <a:spLocks noChangeArrowheads="1"/>
          </p:cNvSpPr>
          <p:nvPr/>
        </p:nvSpPr>
        <p:spPr bwMode="auto">
          <a:xfrm>
            <a:off x="5867400" y="5029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29" name="Oval 153"/>
          <p:cNvSpPr>
            <a:spLocks noChangeArrowheads="1"/>
          </p:cNvSpPr>
          <p:nvPr/>
        </p:nvSpPr>
        <p:spPr bwMode="auto">
          <a:xfrm>
            <a:off x="6019800" y="5029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30" name="Oval 154"/>
          <p:cNvSpPr>
            <a:spLocks noChangeArrowheads="1"/>
          </p:cNvSpPr>
          <p:nvPr/>
        </p:nvSpPr>
        <p:spPr bwMode="auto">
          <a:xfrm>
            <a:off x="5715000" y="5486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31" name="Rectangle 155"/>
          <p:cNvSpPr>
            <a:spLocks noChangeArrowheads="1"/>
          </p:cNvSpPr>
          <p:nvPr/>
        </p:nvSpPr>
        <p:spPr bwMode="auto">
          <a:xfrm>
            <a:off x="5486400" y="4953000"/>
            <a:ext cx="685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32" name="Oval 156"/>
          <p:cNvSpPr>
            <a:spLocks noChangeArrowheads="1"/>
          </p:cNvSpPr>
          <p:nvPr/>
        </p:nvSpPr>
        <p:spPr bwMode="auto">
          <a:xfrm>
            <a:off x="6705600" y="5334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33" name="Oval 157"/>
          <p:cNvSpPr>
            <a:spLocks noChangeArrowheads="1"/>
          </p:cNvSpPr>
          <p:nvPr/>
        </p:nvSpPr>
        <p:spPr bwMode="auto">
          <a:xfrm>
            <a:off x="6705600" y="5029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34" name="Oval 158"/>
          <p:cNvSpPr>
            <a:spLocks noChangeArrowheads="1"/>
          </p:cNvSpPr>
          <p:nvPr/>
        </p:nvSpPr>
        <p:spPr bwMode="auto">
          <a:xfrm>
            <a:off x="6858000" y="5029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35" name="Oval 159"/>
          <p:cNvSpPr>
            <a:spLocks noChangeArrowheads="1"/>
          </p:cNvSpPr>
          <p:nvPr/>
        </p:nvSpPr>
        <p:spPr bwMode="auto">
          <a:xfrm>
            <a:off x="7010400" y="5029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36" name="Oval 160"/>
          <p:cNvSpPr>
            <a:spLocks noChangeArrowheads="1"/>
          </p:cNvSpPr>
          <p:nvPr/>
        </p:nvSpPr>
        <p:spPr bwMode="auto">
          <a:xfrm>
            <a:off x="7162800" y="5029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37" name="Oval 161"/>
          <p:cNvSpPr>
            <a:spLocks noChangeArrowheads="1"/>
          </p:cNvSpPr>
          <p:nvPr/>
        </p:nvSpPr>
        <p:spPr bwMode="auto">
          <a:xfrm>
            <a:off x="6705600" y="5181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38" name="Oval 162"/>
          <p:cNvSpPr>
            <a:spLocks noChangeArrowheads="1"/>
          </p:cNvSpPr>
          <p:nvPr/>
        </p:nvSpPr>
        <p:spPr bwMode="auto">
          <a:xfrm>
            <a:off x="6858000" y="5181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39" name="Oval 163"/>
          <p:cNvSpPr>
            <a:spLocks noChangeArrowheads="1"/>
          </p:cNvSpPr>
          <p:nvPr/>
        </p:nvSpPr>
        <p:spPr bwMode="auto">
          <a:xfrm>
            <a:off x="7010400" y="5181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40" name="Oval 164"/>
          <p:cNvSpPr>
            <a:spLocks noChangeArrowheads="1"/>
          </p:cNvSpPr>
          <p:nvPr/>
        </p:nvSpPr>
        <p:spPr bwMode="auto">
          <a:xfrm>
            <a:off x="7162800" y="5181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41" name="Oval 165"/>
          <p:cNvSpPr>
            <a:spLocks noChangeArrowheads="1"/>
          </p:cNvSpPr>
          <p:nvPr/>
        </p:nvSpPr>
        <p:spPr bwMode="auto">
          <a:xfrm>
            <a:off x="6858000" y="5181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42" name="Oval 166"/>
          <p:cNvSpPr>
            <a:spLocks noChangeArrowheads="1"/>
          </p:cNvSpPr>
          <p:nvPr/>
        </p:nvSpPr>
        <p:spPr bwMode="auto">
          <a:xfrm>
            <a:off x="7010400" y="5181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43" name="Oval 167"/>
          <p:cNvSpPr>
            <a:spLocks noChangeArrowheads="1"/>
          </p:cNvSpPr>
          <p:nvPr/>
        </p:nvSpPr>
        <p:spPr bwMode="auto">
          <a:xfrm>
            <a:off x="7162800" y="5181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44" name="Oval 168"/>
          <p:cNvSpPr>
            <a:spLocks noChangeArrowheads="1"/>
          </p:cNvSpPr>
          <p:nvPr/>
        </p:nvSpPr>
        <p:spPr bwMode="auto">
          <a:xfrm>
            <a:off x="6858000" y="5181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45" name="Oval 169"/>
          <p:cNvSpPr>
            <a:spLocks noChangeArrowheads="1"/>
          </p:cNvSpPr>
          <p:nvPr/>
        </p:nvSpPr>
        <p:spPr bwMode="auto">
          <a:xfrm>
            <a:off x="7010400" y="5181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46" name="Oval 170"/>
          <p:cNvSpPr>
            <a:spLocks noChangeArrowheads="1"/>
          </p:cNvSpPr>
          <p:nvPr/>
        </p:nvSpPr>
        <p:spPr bwMode="auto">
          <a:xfrm>
            <a:off x="7162800" y="5181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47" name="Oval 171"/>
          <p:cNvSpPr>
            <a:spLocks noChangeArrowheads="1"/>
          </p:cNvSpPr>
          <p:nvPr/>
        </p:nvSpPr>
        <p:spPr bwMode="auto">
          <a:xfrm>
            <a:off x="6858000" y="5334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48" name="Rectangle 172"/>
          <p:cNvSpPr>
            <a:spLocks noChangeArrowheads="1"/>
          </p:cNvSpPr>
          <p:nvPr/>
        </p:nvSpPr>
        <p:spPr bwMode="auto">
          <a:xfrm>
            <a:off x="6629400" y="4953000"/>
            <a:ext cx="685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49" name="Oval 173"/>
          <p:cNvSpPr>
            <a:spLocks noChangeArrowheads="1"/>
          </p:cNvSpPr>
          <p:nvPr/>
        </p:nvSpPr>
        <p:spPr bwMode="auto">
          <a:xfrm>
            <a:off x="5562600" y="51816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50" name="Oval 174"/>
          <p:cNvSpPr>
            <a:spLocks noChangeArrowheads="1"/>
          </p:cNvSpPr>
          <p:nvPr/>
        </p:nvSpPr>
        <p:spPr bwMode="auto">
          <a:xfrm>
            <a:off x="5715000" y="51816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51" name="Oval 175"/>
          <p:cNvSpPr>
            <a:spLocks noChangeArrowheads="1"/>
          </p:cNvSpPr>
          <p:nvPr/>
        </p:nvSpPr>
        <p:spPr bwMode="auto">
          <a:xfrm>
            <a:off x="5867400" y="51816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52" name="Oval 176"/>
          <p:cNvSpPr>
            <a:spLocks noChangeArrowheads="1"/>
          </p:cNvSpPr>
          <p:nvPr/>
        </p:nvSpPr>
        <p:spPr bwMode="auto">
          <a:xfrm>
            <a:off x="6019800" y="51816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53" name="Oval 177"/>
          <p:cNvSpPr>
            <a:spLocks noChangeArrowheads="1"/>
          </p:cNvSpPr>
          <p:nvPr/>
        </p:nvSpPr>
        <p:spPr bwMode="auto">
          <a:xfrm>
            <a:off x="5562600" y="53340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54" name="Oval 178"/>
          <p:cNvSpPr>
            <a:spLocks noChangeArrowheads="1"/>
          </p:cNvSpPr>
          <p:nvPr/>
        </p:nvSpPr>
        <p:spPr bwMode="auto">
          <a:xfrm>
            <a:off x="5715000" y="53340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55" name="Oval 179"/>
          <p:cNvSpPr>
            <a:spLocks noChangeArrowheads="1"/>
          </p:cNvSpPr>
          <p:nvPr/>
        </p:nvSpPr>
        <p:spPr bwMode="auto">
          <a:xfrm>
            <a:off x="5867400" y="53340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56" name="Oval 180"/>
          <p:cNvSpPr>
            <a:spLocks noChangeArrowheads="1"/>
          </p:cNvSpPr>
          <p:nvPr/>
        </p:nvSpPr>
        <p:spPr bwMode="auto">
          <a:xfrm>
            <a:off x="6019800" y="53340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29557" name="Line 181"/>
          <p:cNvSpPr>
            <a:spLocks noChangeShapeType="1"/>
          </p:cNvSpPr>
          <p:nvPr/>
        </p:nvSpPr>
        <p:spPr bwMode="auto">
          <a:xfrm flipH="1">
            <a:off x="6019800" y="44196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fa-IR"/>
          </a:p>
        </p:txBody>
      </p:sp>
      <p:sp>
        <p:nvSpPr>
          <p:cNvPr id="229558" name="Line 182"/>
          <p:cNvSpPr>
            <a:spLocks noChangeShapeType="1"/>
          </p:cNvSpPr>
          <p:nvPr/>
        </p:nvSpPr>
        <p:spPr bwMode="auto">
          <a:xfrm>
            <a:off x="6705600" y="4419600"/>
            <a:ext cx="381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fa-IR"/>
          </a:p>
        </p:txBody>
      </p:sp>
      <p:sp>
        <p:nvSpPr>
          <p:cNvPr id="229559" name="Text Box 183"/>
          <p:cNvSpPr txBox="1">
            <a:spLocks noChangeArrowheads="1"/>
          </p:cNvSpPr>
          <p:nvPr/>
        </p:nvSpPr>
        <p:spPr bwMode="auto">
          <a:xfrm>
            <a:off x="3062288" y="4398963"/>
            <a:ext cx="9001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latin typeface="Tahoma" pitchFamily="34" charset="0"/>
              </a:rPr>
              <a:t>&gt;=10k</a:t>
            </a:r>
          </a:p>
        </p:txBody>
      </p:sp>
      <p:sp>
        <p:nvSpPr>
          <p:cNvPr id="229560" name="Text Box 184"/>
          <p:cNvSpPr txBox="1">
            <a:spLocks noChangeArrowheads="1"/>
          </p:cNvSpPr>
          <p:nvPr/>
        </p:nvSpPr>
        <p:spPr bwMode="auto">
          <a:xfrm>
            <a:off x="1592263" y="4381500"/>
            <a:ext cx="733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latin typeface="Tahoma" pitchFamily="34" charset="0"/>
              </a:rPr>
              <a:t>&lt;10k</a:t>
            </a:r>
          </a:p>
        </p:txBody>
      </p:sp>
      <p:sp>
        <p:nvSpPr>
          <p:cNvPr id="229561" name="Text Box 185"/>
          <p:cNvSpPr txBox="1">
            <a:spLocks noChangeArrowheads="1"/>
          </p:cNvSpPr>
          <p:nvPr/>
        </p:nvSpPr>
        <p:spPr bwMode="auto">
          <a:xfrm>
            <a:off x="5313363" y="4495800"/>
            <a:ext cx="815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latin typeface="Tahoma" pitchFamily="34" charset="0"/>
              </a:rPr>
              <a:t>young</a:t>
            </a:r>
          </a:p>
        </p:txBody>
      </p:sp>
      <p:sp>
        <p:nvSpPr>
          <p:cNvPr id="229562" name="Text Box 186"/>
          <p:cNvSpPr txBox="1">
            <a:spLocks noChangeArrowheads="1"/>
          </p:cNvSpPr>
          <p:nvPr/>
        </p:nvSpPr>
        <p:spPr bwMode="auto">
          <a:xfrm>
            <a:off x="7038975" y="4495800"/>
            <a:ext cx="500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latin typeface="Tahoma" pitchFamily="34" charset="0"/>
              </a:rPr>
              <a:t>old</a:t>
            </a:r>
          </a:p>
        </p:txBody>
      </p:sp>
      <p:sp>
        <p:nvSpPr>
          <p:cNvPr id="229563" name="Text Box 187"/>
          <p:cNvSpPr txBox="1">
            <a:spLocks noChangeArrowheads="1"/>
          </p:cNvSpPr>
          <p:nvPr/>
        </p:nvSpPr>
        <p:spPr bwMode="auto">
          <a:xfrm>
            <a:off x="4419600" y="2635250"/>
            <a:ext cx="1271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latin typeface="Tahoma" pitchFamily="34" charset="0"/>
              </a:rPr>
              <a:t>Customers</a:t>
            </a:r>
          </a:p>
        </p:txBody>
      </p:sp>
      <p:sp>
        <p:nvSpPr>
          <p:cNvPr id="229564" name="Line 188"/>
          <p:cNvSpPr>
            <a:spLocks noChangeShapeType="1"/>
          </p:cNvSpPr>
          <p:nvPr/>
        </p:nvSpPr>
        <p:spPr bwMode="auto">
          <a:xfrm flipV="1">
            <a:off x="5638800" y="2057400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fa-IR"/>
          </a:p>
        </p:txBody>
      </p:sp>
      <p:sp>
        <p:nvSpPr>
          <p:cNvPr id="229566" name="Text Box 190"/>
          <p:cNvSpPr txBox="1">
            <a:spLocks noChangeArrowheads="1"/>
          </p:cNvSpPr>
          <p:nvPr/>
        </p:nvSpPr>
        <p:spPr bwMode="auto">
          <a:xfrm>
            <a:off x="6032500" y="1828800"/>
            <a:ext cx="1455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Tahoma" pitchFamily="34" charset="0"/>
              </a:rPr>
              <a:t>fair customers</a:t>
            </a:r>
          </a:p>
        </p:txBody>
      </p:sp>
      <p:sp>
        <p:nvSpPr>
          <p:cNvPr id="229567" name="Text Box 191"/>
          <p:cNvSpPr txBox="1">
            <a:spLocks noChangeArrowheads="1"/>
          </p:cNvSpPr>
          <p:nvPr/>
        </p:nvSpPr>
        <p:spPr bwMode="auto">
          <a:xfrm>
            <a:off x="2286000" y="1905000"/>
            <a:ext cx="1635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Tahoma" pitchFamily="34" charset="0"/>
              </a:rPr>
              <a:t>Good customers</a:t>
            </a:r>
          </a:p>
        </p:txBody>
      </p:sp>
      <p:sp>
        <p:nvSpPr>
          <p:cNvPr id="229568" name="Line 192"/>
          <p:cNvSpPr>
            <a:spLocks noChangeShapeType="1"/>
          </p:cNvSpPr>
          <p:nvPr/>
        </p:nvSpPr>
        <p:spPr bwMode="auto">
          <a:xfrm flipH="1" flipV="1">
            <a:off x="3886200" y="21336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fa-IR"/>
          </a:p>
        </p:txBody>
      </p:sp>
      <p:sp>
        <p:nvSpPr>
          <p:cNvPr id="115" name="Slide Number Placeholder 1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9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9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9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9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29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9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29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2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2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29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29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29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29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29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29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2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29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29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29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29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29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29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229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29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229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229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229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229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229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229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229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229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229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229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229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229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229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229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229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229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229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8" dur="500"/>
                                        <p:tgtEl>
                                          <p:spTgt spid="229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1" dur="500"/>
                                        <p:tgtEl>
                                          <p:spTgt spid="229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4" dur="500"/>
                                        <p:tgtEl>
                                          <p:spTgt spid="229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7" dur="500"/>
                                        <p:tgtEl>
                                          <p:spTgt spid="229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0" dur="500"/>
                                        <p:tgtEl>
                                          <p:spTgt spid="229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3" dur="500"/>
                                        <p:tgtEl>
                                          <p:spTgt spid="229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6" dur="500"/>
                                        <p:tgtEl>
                                          <p:spTgt spid="229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9" dur="500"/>
                                        <p:tgtEl>
                                          <p:spTgt spid="229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2" dur="500"/>
                                        <p:tgtEl>
                                          <p:spTgt spid="229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5" dur="500"/>
                                        <p:tgtEl>
                                          <p:spTgt spid="229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8" dur="500"/>
                                        <p:tgtEl>
                                          <p:spTgt spid="229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1" dur="500"/>
                                        <p:tgtEl>
                                          <p:spTgt spid="229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4" dur="500"/>
                                        <p:tgtEl>
                                          <p:spTgt spid="229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7" dur="500"/>
                                        <p:tgtEl>
                                          <p:spTgt spid="229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0" dur="500"/>
                                        <p:tgtEl>
                                          <p:spTgt spid="229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3" dur="500"/>
                                        <p:tgtEl>
                                          <p:spTgt spid="229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6" dur="500"/>
                                        <p:tgtEl>
                                          <p:spTgt spid="229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9" dur="500"/>
                                        <p:tgtEl>
                                          <p:spTgt spid="229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2" dur="500"/>
                                        <p:tgtEl>
                                          <p:spTgt spid="229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5" dur="500"/>
                                        <p:tgtEl>
                                          <p:spTgt spid="229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8" dur="500"/>
                                        <p:tgtEl>
                                          <p:spTgt spid="229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1" dur="500"/>
                                        <p:tgtEl>
                                          <p:spTgt spid="229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4" dur="500"/>
                                        <p:tgtEl>
                                          <p:spTgt spid="229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7" dur="500"/>
                                        <p:tgtEl>
                                          <p:spTgt spid="229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0" dur="500"/>
                                        <p:tgtEl>
                                          <p:spTgt spid="229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3" dur="500"/>
                                        <p:tgtEl>
                                          <p:spTgt spid="229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6" dur="500"/>
                                        <p:tgtEl>
                                          <p:spTgt spid="229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9" dur="500"/>
                                        <p:tgtEl>
                                          <p:spTgt spid="229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2" dur="500"/>
                                        <p:tgtEl>
                                          <p:spTgt spid="229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5" dur="500"/>
                                        <p:tgtEl>
                                          <p:spTgt spid="229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8" dur="500"/>
                                        <p:tgtEl>
                                          <p:spTgt spid="229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1" dur="500"/>
                                        <p:tgtEl>
                                          <p:spTgt spid="229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4" dur="500"/>
                                        <p:tgtEl>
                                          <p:spTgt spid="229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448" grpId="0" animBg="1"/>
      <p:bldP spid="229449" grpId="0"/>
      <p:bldP spid="229450" grpId="0" animBg="1"/>
      <p:bldP spid="229451" grpId="0" animBg="1"/>
      <p:bldP spid="229452" grpId="0" animBg="1"/>
      <p:bldP spid="229453" grpId="0" animBg="1"/>
      <p:bldP spid="229454" grpId="0" animBg="1"/>
      <p:bldP spid="229469" grpId="0" animBg="1"/>
      <p:bldP spid="229480" grpId="0" animBg="1"/>
      <p:bldP spid="229482" grpId="0" animBg="1"/>
      <p:bldP spid="229486" grpId="0" animBg="1"/>
      <p:bldP spid="229487" grpId="0" animBg="1"/>
      <p:bldP spid="229488" grpId="0" animBg="1"/>
      <p:bldP spid="229489" grpId="0" animBg="1"/>
      <p:bldP spid="229490" grpId="0" animBg="1"/>
      <p:bldP spid="229491" grpId="0" animBg="1"/>
      <p:bldP spid="229492" grpId="0" animBg="1"/>
      <p:bldP spid="229493" grpId="0" animBg="1"/>
      <p:bldP spid="229494" grpId="0" animBg="1"/>
      <p:bldP spid="229495" grpId="0" animBg="1"/>
      <p:bldP spid="229496" grpId="0" animBg="1"/>
      <p:bldP spid="229497" grpId="0" animBg="1"/>
      <p:bldP spid="229498" grpId="0" animBg="1"/>
      <p:bldP spid="229499" grpId="0" animBg="1"/>
      <p:bldP spid="229500" grpId="0" animBg="1"/>
      <p:bldP spid="229511" grpId="0" animBg="1"/>
      <p:bldP spid="229513" grpId="0" animBg="1"/>
      <p:bldP spid="229514" grpId="0" animBg="1"/>
      <p:bldP spid="229515" grpId="0" animBg="1"/>
      <p:bldP spid="229516" grpId="0" animBg="1"/>
      <p:bldP spid="229517" grpId="0" animBg="1"/>
      <p:bldP spid="229518" grpId="0" animBg="1"/>
      <p:bldP spid="229519" grpId="0" animBg="1"/>
      <p:bldP spid="229520" grpId="0" animBg="1"/>
      <p:bldP spid="229521" grpId="0" animBg="1"/>
      <p:bldP spid="229522" grpId="0" animBg="1"/>
      <p:bldP spid="229523" grpId="0" animBg="1"/>
      <p:bldP spid="229524" grpId="0"/>
      <p:bldP spid="229525" grpId="0" animBg="1"/>
      <p:bldP spid="229526" grpId="0" animBg="1"/>
      <p:bldP spid="229527" grpId="0" animBg="1"/>
      <p:bldP spid="229528" grpId="0" animBg="1"/>
      <p:bldP spid="229529" grpId="0" animBg="1"/>
      <p:bldP spid="229530" grpId="0" animBg="1"/>
      <p:bldP spid="229531" grpId="0" animBg="1"/>
      <p:bldP spid="229532" grpId="0" animBg="1"/>
      <p:bldP spid="229533" grpId="0" animBg="1"/>
      <p:bldP spid="229534" grpId="0" animBg="1"/>
      <p:bldP spid="229535" grpId="0" animBg="1"/>
      <p:bldP spid="229536" grpId="0" animBg="1"/>
      <p:bldP spid="229537" grpId="0" animBg="1"/>
      <p:bldP spid="229538" grpId="0" animBg="1"/>
      <p:bldP spid="229539" grpId="0" animBg="1"/>
      <p:bldP spid="229540" grpId="0" animBg="1"/>
      <p:bldP spid="229541" grpId="0" animBg="1"/>
      <p:bldP spid="229542" grpId="0" animBg="1"/>
      <p:bldP spid="229543" grpId="0" animBg="1"/>
      <p:bldP spid="229544" grpId="0" animBg="1"/>
      <p:bldP spid="229545" grpId="0" animBg="1"/>
      <p:bldP spid="229546" grpId="0" animBg="1"/>
      <p:bldP spid="229547" grpId="0" animBg="1"/>
      <p:bldP spid="229548" grpId="0" animBg="1"/>
      <p:bldP spid="229549" grpId="0" animBg="1"/>
      <p:bldP spid="229550" grpId="0" animBg="1"/>
      <p:bldP spid="229551" grpId="0" animBg="1"/>
      <p:bldP spid="229552" grpId="0" animBg="1"/>
      <p:bldP spid="229553" grpId="0" animBg="1"/>
      <p:bldP spid="229554" grpId="0" animBg="1"/>
      <p:bldP spid="229555" grpId="0" animBg="1"/>
      <p:bldP spid="229556" grpId="0" animBg="1"/>
      <p:bldP spid="229557" grpId="0" animBg="1"/>
      <p:bldP spid="229558" grpId="0" animBg="1"/>
      <p:bldP spid="229559" grpId="0"/>
      <p:bldP spid="229560" grpId="0"/>
      <p:bldP spid="229561" grpId="0"/>
      <p:bldP spid="2295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determine the Best Split</a:t>
            </a: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828800"/>
            <a:ext cx="7772400" cy="3962400"/>
          </a:xfrm>
        </p:spPr>
        <p:txBody>
          <a:bodyPr/>
          <a:lstStyle/>
          <a:p>
            <a:r>
              <a:rPr lang="en-US" sz="2400"/>
              <a:t>Greedy approach: </a:t>
            </a:r>
          </a:p>
          <a:p>
            <a:pPr lvl="1"/>
            <a:r>
              <a:rPr lang="en-US" sz="2400"/>
              <a:t>Nodes with </a:t>
            </a:r>
            <a:r>
              <a:rPr lang="en-US" sz="2400">
                <a:solidFill>
                  <a:srgbClr val="FF0000"/>
                </a:solidFill>
              </a:rPr>
              <a:t>homogeneous</a:t>
            </a:r>
            <a:r>
              <a:rPr lang="en-US" sz="2400"/>
              <a:t> class distribution are preferred</a:t>
            </a:r>
          </a:p>
          <a:p>
            <a:endParaRPr lang="en-US" sz="1400"/>
          </a:p>
          <a:p>
            <a:r>
              <a:rPr lang="en-US" sz="2400"/>
              <a:t>Need a measure of node impurity:</a:t>
            </a:r>
          </a:p>
          <a:p>
            <a:pPr lvl="1">
              <a:buFontTx/>
              <a:buNone/>
            </a:pPr>
            <a:endParaRPr lang="en-US" sz="2400"/>
          </a:p>
        </p:txBody>
      </p:sp>
      <p:sp>
        <p:nvSpPr>
          <p:cNvPr id="215046" name="Text Box 6"/>
          <p:cNvSpPr txBox="1">
            <a:spLocks noChangeArrowheads="1"/>
          </p:cNvSpPr>
          <p:nvPr/>
        </p:nvSpPr>
        <p:spPr bwMode="auto">
          <a:xfrm>
            <a:off x="1447800" y="4800600"/>
            <a:ext cx="19050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sz="1800">
                <a:latin typeface="Arial" pitchFamily="34" charset="0"/>
              </a:rPr>
              <a:t>High degree</a:t>
            </a:r>
          </a:p>
          <a:p>
            <a:pPr algn="l" eaLnBrk="0" hangingPunct="0"/>
            <a:r>
              <a:rPr lang="en-US" sz="1800">
                <a:latin typeface="Arial" pitchFamily="34" charset="0"/>
              </a:rPr>
              <a:t>of impurity</a:t>
            </a:r>
          </a:p>
        </p:txBody>
      </p:sp>
      <p:sp>
        <p:nvSpPr>
          <p:cNvPr id="215110" name="Oval 70"/>
          <p:cNvSpPr>
            <a:spLocks noChangeArrowheads="1"/>
          </p:cNvSpPr>
          <p:nvPr/>
        </p:nvSpPr>
        <p:spPr bwMode="auto">
          <a:xfrm>
            <a:off x="1828800" y="4191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11" name="Oval 71"/>
          <p:cNvSpPr>
            <a:spLocks noChangeArrowheads="1"/>
          </p:cNvSpPr>
          <p:nvPr/>
        </p:nvSpPr>
        <p:spPr bwMode="auto">
          <a:xfrm>
            <a:off x="1524000" y="41910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12" name="Oval 72"/>
          <p:cNvSpPr>
            <a:spLocks noChangeArrowheads="1"/>
          </p:cNvSpPr>
          <p:nvPr/>
        </p:nvSpPr>
        <p:spPr bwMode="auto">
          <a:xfrm>
            <a:off x="1676400" y="41910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13" name="Oval 73"/>
          <p:cNvSpPr>
            <a:spLocks noChangeArrowheads="1"/>
          </p:cNvSpPr>
          <p:nvPr/>
        </p:nvSpPr>
        <p:spPr bwMode="auto">
          <a:xfrm>
            <a:off x="1524000" y="43434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14" name="Oval 74"/>
          <p:cNvSpPr>
            <a:spLocks noChangeArrowheads="1"/>
          </p:cNvSpPr>
          <p:nvPr/>
        </p:nvSpPr>
        <p:spPr bwMode="auto">
          <a:xfrm>
            <a:off x="1676400" y="43434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15" name="Oval 75"/>
          <p:cNvSpPr>
            <a:spLocks noChangeArrowheads="1"/>
          </p:cNvSpPr>
          <p:nvPr/>
        </p:nvSpPr>
        <p:spPr bwMode="auto">
          <a:xfrm>
            <a:off x="1524000" y="4495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16" name="Oval 76"/>
          <p:cNvSpPr>
            <a:spLocks noChangeArrowheads="1"/>
          </p:cNvSpPr>
          <p:nvPr/>
        </p:nvSpPr>
        <p:spPr bwMode="auto">
          <a:xfrm>
            <a:off x="1676400" y="4495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17" name="Oval 77"/>
          <p:cNvSpPr>
            <a:spLocks noChangeArrowheads="1"/>
          </p:cNvSpPr>
          <p:nvPr/>
        </p:nvSpPr>
        <p:spPr bwMode="auto">
          <a:xfrm>
            <a:off x="1524000" y="4495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18" name="Oval 78"/>
          <p:cNvSpPr>
            <a:spLocks noChangeArrowheads="1"/>
          </p:cNvSpPr>
          <p:nvPr/>
        </p:nvSpPr>
        <p:spPr bwMode="auto">
          <a:xfrm>
            <a:off x="1676400" y="4495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19" name="Oval 79"/>
          <p:cNvSpPr>
            <a:spLocks noChangeArrowheads="1"/>
          </p:cNvSpPr>
          <p:nvPr/>
        </p:nvSpPr>
        <p:spPr bwMode="auto">
          <a:xfrm>
            <a:off x="1524000" y="4495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20" name="Oval 80"/>
          <p:cNvSpPr>
            <a:spLocks noChangeArrowheads="1"/>
          </p:cNvSpPr>
          <p:nvPr/>
        </p:nvSpPr>
        <p:spPr bwMode="auto">
          <a:xfrm>
            <a:off x="1676400" y="4495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21" name="Oval 81"/>
          <p:cNvSpPr>
            <a:spLocks noChangeArrowheads="1"/>
          </p:cNvSpPr>
          <p:nvPr/>
        </p:nvSpPr>
        <p:spPr bwMode="auto">
          <a:xfrm>
            <a:off x="1981200" y="4191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22" name="Oval 82"/>
          <p:cNvSpPr>
            <a:spLocks noChangeArrowheads="1"/>
          </p:cNvSpPr>
          <p:nvPr/>
        </p:nvSpPr>
        <p:spPr bwMode="auto">
          <a:xfrm>
            <a:off x="1828800" y="4343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23" name="Oval 83"/>
          <p:cNvSpPr>
            <a:spLocks noChangeArrowheads="1"/>
          </p:cNvSpPr>
          <p:nvPr/>
        </p:nvSpPr>
        <p:spPr bwMode="auto">
          <a:xfrm>
            <a:off x="1981200" y="4343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24" name="Oval 84"/>
          <p:cNvSpPr>
            <a:spLocks noChangeArrowheads="1"/>
          </p:cNvSpPr>
          <p:nvPr/>
        </p:nvSpPr>
        <p:spPr bwMode="auto">
          <a:xfrm>
            <a:off x="1828800" y="4495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25" name="Oval 85"/>
          <p:cNvSpPr>
            <a:spLocks noChangeArrowheads="1"/>
          </p:cNvSpPr>
          <p:nvPr/>
        </p:nvSpPr>
        <p:spPr bwMode="auto">
          <a:xfrm>
            <a:off x="1981200" y="4495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26" name="Rectangle 86"/>
          <p:cNvSpPr>
            <a:spLocks noChangeArrowheads="1"/>
          </p:cNvSpPr>
          <p:nvPr/>
        </p:nvSpPr>
        <p:spPr bwMode="auto">
          <a:xfrm>
            <a:off x="1447800" y="4114800"/>
            <a:ext cx="685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27" name="Oval 87"/>
          <p:cNvSpPr>
            <a:spLocks noChangeArrowheads="1"/>
          </p:cNvSpPr>
          <p:nvPr/>
        </p:nvSpPr>
        <p:spPr bwMode="auto">
          <a:xfrm>
            <a:off x="4343400" y="41910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36" name="Oval 96"/>
          <p:cNvSpPr>
            <a:spLocks noChangeArrowheads="1"/>
          </p:cNvSpPr>
          <p:nvPr/>
        </p:nvSpPr>
        <p:spPr bwMode="auto">
          <a:xfrm>
            <a:off x="4495800" y="4191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37" name="Oval 97"/>
          <p:cNvSpPr>
            <a:spLocks noChangeArrowheads="1"/>
          </p:cNvSpPr>
          <p:nvPr/>
        </p:nvSpPr>
        <p:spPr bwMode="auto">
          <a:xfrm>
            <a:off x="4648200" y="4191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38" name="Oval 98"/>
          <p:cNvSpPr>
            <a:spLocks noChangeArrowheads="1"/>
          </p:cNvSpPr>
          <p:nvPr/>
        </p:nvSpPr>
        <p:spPr bwMode="auto">
          <a:xfrm>
            <a:off x="4800600" y="4191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39" name="Oval 99"/>
          <p:cNvSpPr>
            <a:spLocks noChangeArrowheads="1"/>
          </p:cNvSpPr>
          <p:nvPr/>
        </p:nvSpPr>
        <p:spPr bwMode="auto">
          <a:xfrm>
            <a:off x="4343400" y="43434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40" name="Oval 100"/>
          <p:cNvSpPr>
            <a:spLocks noChangeArrowheads="1"/>
          </p:cNvSpPr>
          <p:nvPr/>
        </p:nvSpPr>
        <p:spPr bwMode="auto">
          <a:xfrm>
            <a:off x="4495800" y="4343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41" name="Oval 101"/>
          <p:cNvSpPr>
            <a:spLocks noChangeArrowheads="1"/>
          </p:cNvSpPr>
          <p:nvPr/>
        </p:nvSpPr>
        <p:spPr bwMode="auto">
          <a:xfrm>
            <a:off x="4648200" y="4343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42" name="Oval 102"/>
          <p:cNvSpPr>
            <a:spLocks noChangeArrowheads="1"/>
          </p:cNvSpPr>
          <p:nvPr/>
        </p:nvSpPr>
        <p:spPr bwMode="auto">
          <a:xfrm>
            <a:off x="4800600" y="4343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43" name="Oval 103"/>
          <p:cNvSpPr>
            <a:spLocks noChangeArrowheads="1"/>
          </p:cNvSpPr>
          <p:nvPr/>
        </p:nvSpPr>
        <p:spPr bwMode="auto">
          <a:xfrm>
            <a:off x="4343400" y="4495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44" name="Oval 104"/>
          <p:cNvSpPr>
            <a:spLocks noChangeArrowheads="1"/>
          </p:cNvSpPr>
          <p:nvPr/>
        </p:nvSpPr>
        <p:spPr bwMode="auto">
          <a:xfrm>
            <a:off x="4495800" y="4495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45" name="Oval 105"/>
          <p:cNvSpPr>
            <a:spLocks noChangeArrowheads="1"/>
          </p:cNvSpPr>
          <p:nvPr/>
        </p:nvSpPr>
        <p:spPr bwMode="auto">
          <a:xfrm>
            <a:off x="4648200" y="4495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46" name="Oval 106"/>
          <p:cNvSpPr>
            <a:spLocks noChangeArrowheads="1"/>
          </p:cNvSpPr>
          <p:nvPr/>
        </p:nvSpPr>
        <p:spPr bwMode="auto">
          <a:xfrm>
            <a:off x="4800600" y="4495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47" name="Rectangle 107"/>
          <p:cNvSpPr>
            <a:spLocks noChangeArrowheads="1"/>
          </p:cNvSpPr>
          <p:nvPr/>
        </p:nvSpPr>
        <p:spPr bwMode="auto">
          <a:xfrm>
            <a:off x="4267200" y="4114800"/>
            <a:ext cx="685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54" name="Text Box 114"/>
          <p:cNvSpPr txBox="1">
            <a:spLocks noChangeArrowheads="1"/>
          </p:cNvSpPr>
          <p:nvPr/>
        </p:nvSpPr>
        <p:spPr bwMode="auto">
          <a:xfrm>
            <a:off x="4038600" y="4800600"/>
            <a:ext cx="15240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sz="1800">
                <a:latin typeface="Arial" pitchFamily="34" charset="0"/>
              </a:rPr>
              <a:t>Low degree</a:t>
            </a:r>
          </a:p>
          <a:p>
            <a:pPr algn="l" eaLnBrk="0" hangingPunct="0"/>
            <a:r>
              <a:rPr lang="en-US" sz="1800">
                <a:latin typeface="Arial" pitchFamily="34" charset="0"/>
              </a:rPr>
              <a:t>of impurity</a:t>
            </a:r>
          </a:p>
        </p:txBody>
      </p:sp>
      <p:sp>
        <p:nvSpPr>
          <p:cNvPr id="215161" name="Oval 121"/>
          <p:cNvSpPr>
            <a:spLocks noChangeArrowheads="1"/>
          </p:cNvSpPr>
          <p:nvPr/>
        </p:nvSpPr>
        <p:spPr bwMode="auto">
          <a:xfrm>
            <a:off x="7315200" y="4191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63" name="Oval 123"/>
          <p:cNvSpPr>
            <a:spLocks noChangeArrowheads="1"/>
          </p:cNvSpPr>
          <p:nvPr/>
        </p:nvSpPr>
        <p:spPr bwMode="auto">
          <a:xfrm>
            <a:off x="7467600" y="4191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64" name="Oval 124"/>
          <p:cNvSpPr>
            <a:spLocks noChangeArrowheads="1"/>
          </p:cNvSpPr>
          <p:nvPr/>
        </p:nvSpPr>
        <p:spPr bwMode="auto">
          <a:xfrm>
            <a:off x="7620000" y="4191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65" name="Oval 125"/>
          <p:cNvSpPr>
            <a:spLocks noChangeArrowheads="1"/>
          </p:cNvSpPr>
          <p:nvPr/>
        </p:nvSpPr>
        <p:spPr bwMode="auto">
          <a:xfrm>
            <a:off x="7772400" y="4191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66" name="Oval 126"/>
          <p:cNvSpPr>
            <a:spLocks noChangeArrowheads="1"/>
          </p:cNvSpPr>
          <p:nvPr/>
        </p:nvSpPr>
        <p:spPr bwMode="auto">
          <a:xfrm>
            <a:off x="7315200" y="4343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67" name="Oval 127"/>
          <p:cNvSpPr>
            <a:spLocks noChangeArrowheads="1"/>
          </p:cNvSpPr>
          <p:nvPr/>
        </p:nvSpPr>
        <p:spPr bwMode="auto">
          <a:xfrm>
            <a:off x="7467600" y="4343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68" name="Oval 128"/>
          <p:cNvSpPr>
            <a:spLocks noChangeArrowheads="1"/>
          </p:cNvSpPr>
          <p:nvPr/>
        </p:nvSpPr>
        <p:spPr bwMode="auto">
          <a:xfrm>
            <a:off x="7620000" y="4343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69" name="Oval 129"/>
          <p:cNvSpPr>
            <a:spLocks noChangeArrowheads="1"/>
          </p:cNvSpPr>
          <p:nvPr/>
        </p:nvSpPr>
        <p:spPr bwMode="auto">
          <a:xfrm>
            <a:off x="7772400" y="4343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70" name="Oval 130"/>
          <p:cNvSpPr>
            <a:spLocks noChangeArrowheads="1"/>
          </p:cNvSpPr>
          <p:nvPr/>
        </p:nvSpPr>
        <p:spPr bwMode="auto">
          <a:xfrm>
            <a:off x="7315200" y="4495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71" name="Oval 131"/>
          <p:cNvSpPr>
            <a:spLocks noChangeArrowheads="1"/>
          </p:cNvSpPr>
          <p:nvPr/>
        </p:nvSpPr>
        <p:spPr bwMode="auto">
          <a:xfrm>
            <a:off x="7467600" y="4495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72" name="Oval 132"/>
          <p:cNvSpPr>
            <a:spLocks noChangeArrowheads="1"/>
          </p:cNvSpPr>
          <p:nvPr/>
        </p:nvSpPr>
        <p:spPr bwMode="auto">
          <a:xfrm>
            <a:off x="7620000" y="4495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73" name="Oval 133"/>
          <p:cNvSpPr>
            <a:spLocks noChangeArrowheads="1"/>
          </p:cNvSpPr>
          <p:nvPr/>
        </p:nvSpPr>
        <p:spPr bwMode="auto">
          <a:xfrm>
            <a:off x="7772400" y="4495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74" name="Rectangle 134"/>
          <p:cNvSpPr>
            <a:spLocks noChangeArrowheads="1"/>
          </p:cNvSpPr>
          <p:nvPr/>
        </p:nvSpPr>
        <p:spPr bwMode="auto">
          <a:xfrm>
            <a:off x="7239000" y="4114800"/>
            <a:ext cx="685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15181" name="Text Box 141"/>
          <p:cNvSpPr txBox="1">
            <a:spLocks noChangeArrowheads="1"/>
          </p:cNvSpPr>
          <p:nvPr/>
        </p:nvSpPr>
        <p:spPr bwMode="auto">
          <a:xfrm>
            <a:off x="7239000" y="4724400"/>
            <a:ext cx="6858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15000"/>
              </a:spcBef>
            </a:pPr>
            <a:r>
              <a:rPr lang="en-US" sz="1800">
                <a:latin typeface="Arial" pitchFamily="34" charset="0"/>
              </a:rPr>
              <a:t>pure</a:t>
            </a:r>
          </a:p>
        </p:txBody>
      </p:sp>
      <p:sp>
        <p:nvSpPr>
          <p:cNvPr id="215182" name="Text Box 142"/>
          <p:cNvSpPr txBox="1">
            <a:spLocks noChangeArrowheads="1"/>
          </p:cNvSpPr>
          <p:nvPr/>
        </p:nvSpPr>
        <p:spPr bwMode="auto">
          <a:xfrm>
            <a:off x="1447800" y="5556250"/>
            <a:ext cx="1397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b="1">
                <a:solidFill>
                  <a:srgbClr val="A50021"/>
                </a:solidFill>
                <a:latin typeface="Tahoma" pitchFamily="34" charset="0"/>
              </a:rPr>
              <a:t>50%  red</a:t>
            </a:r>
          </a:p>
          <a:p>
            <a:pPr algn="l"/>
            <a:r>
              <a:rPr lang="en-US" sz="1600" b="1">
                <a:solidFill>
                  <a:srgbClr val="008000"/>
                </a:solidFill>
                <a:latin typeface="Tahoma" pitchFamily="34" charset="0"/>
              </a:rPr>
              <a:t>50%  green</a:t>
            </a:r>
          </a:p>
        </p:txBody>
      </p:sp>
      <p:sp>
        <p:nvSpPr>
          <p:cNvPr id="215183" name="Text Box 143"/>
          <p:cNvSpPr txBox="1">
            <a:spLocks noChangeArrowheads="1"/>
          </p:cNvSpPr>
          <p:nvPr/>
        </p:nvSpPr>
        <p:spPr bwMode="auto">
          <a:xfrm>
            <a:off x="4130675" y="5556250"/>
            <a:ext cx="1397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b="1">
                <a:solidFill>
                  <a:srgbClr val="A50021"/>
                </a:solidFill>
                <a:latin typeface="Tahoma" pitchFamily="34" charset="0"/>
              </a:rPr>
              <a:t>75%  red</a:t>
            </a:r>
          </a:p>
          <a:p>
            <a:pPr algn="l"/>
            <a:r>
              <a:rPr lang="en-US" sz="1600" b="1">
                <a:solidFill>
                  <a:srgbClr val="008000"/>
                </a:solidFill>
                <a:latin typeface="Tahoma" pitchFamily="34" charset="0"/>
              </a:rPr>
              <a:t>25%  green</a:t>
            </a:r>
          </a:p>
        </p:txBody>
      </p:sp>
      <p:sp>
        <p:nvSpPr>
          <p:cNvPr id="215184" name="Text Box 144"/>
          <p:cNvSpPr txBox="1">
            <a:spLocks noChangeArrowheads="1"/>
          </p:cNvSpPr>
          <p:nvPr/>
        </p:nvSpPr>
        <p:spPr bwMode="auto">
          <a:xfrm>
            <a:off x="7000875" y="5556250"/>
            <a:ext cx="1387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b="1">
                <a:solidFill>
                  <a:srgbClr val="A50021"/>
                </a:solidFill>
                <a:latin typeface="Tahoma" pitchFamily="34" charset="0"/>
              </a:rPr>
              <a:t>100%  red</a:t>
            </a:r>
          </a:p>
          <a:p>
            <a:pPr algn="l"/>
            <a:r>
              <a:rPr lang="en-US" sz="1600" b="1">
                <a:solidFill>
                  <a:srgbClr val="008000"/>
                </a:solidFill>
                <a:latin typeface="Tahoma" pitchFamily="34" charset="0"/>
              </a:rPr>
              <a:t>0%    green</a:t>
            </a:r>
          </a:p>
        </p:txBody>
      </p:sp>
      <p:sp>
        <p:nvSpPr>
          <p:cNvPr id="53" name="Slide Number Placeholder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Measures of Node Impurity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2286000"/>
            <a:ext cx="3170237" cy="3810000"/>
          </a:xfrm>
        </p:spPr>
        <p:txBody>
          <a:bodyPr/>
          <a:lstStyle/>
          <a:p>
            <a:r>
              <a:rPr lang="en-US" sz="2400"/>
              <a:t>Information gain</a:t>
            </a:r>
          </a:p>
          <a:p>
            <a:pPr lvl="1"/>
            <a:r>
              <a:rPr lang="en-US" sz="2000"/>
              <a:t>Uses Entropy</a:t>
            </a:r>
          </a:p>
          <a:p>
            <a:pPr>
              <a:buFont typeface="Wingdings" pitchFamily="2" charset="2"/>
              <a:buNone/>
            </a:pPr>
            <a:endParaRPr lang="en-US" sz="1200"/>
          </a:p>
          <a:p>
            <a:r>
              <a:rPr lang="en-US" sz="2400"/>
              <a:t>Gain Ratio</a:t>
            </a:r>
          </a:p>
          <a:p>
            <a:pPr lvl="1"/>
            <a:r>
              <a:rPr lang="en-US" sz="2000"/>
              <a:t>Uses Information Gain and Splitinfo</a:t>
            </a:r>
          </a:p>
          <a:p>
            <a:endParaRPr lang="en-US" sz="1200"/>
          </a:p>
          <a:p>
            <a:r>
              <a:rPr lang="en-US" sz="2400"/>
              <a:t>Gini Index</a:t>
            </a:r>
          </a:p>
          <a:p>
            <a:pPr lvl="1"/>
            <a:r>
              <a:rPr lang="en-US" sz="2000"/>
              <a:t>Used only for binary splits</a:t>
            </a:r>
          </a:p>
          <a:p>
            <a:pPr>
              <a:buFont typeface="Wingdings" pitchFamily="2" charset="2"/>
              <a:buNone/>
            </a:pPr>
            <a:endParaRPr lang="en-US" sz="2400"/>
          </a:p>
        </p:txBody>
      </p:sp>
      <p:pic>
        <p:nvPicPr>
          <p:cNvPr id="2160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05000"/>
            <a:ext cx="4572000" cy="3627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8077200" cy="609600"/>
          </a:xfrm>
        </p:spPr>
        <p:txBody>
          <a:bodyPr/>
          <a:lstStyle/>
          <a:p>
            <a:pPr algn="ctr"/>
            <a:r>
              <a:rPr lang="en-US" sz="2800">
                <a:latin typeface="Tahoma" pitchFamily="34" charset="0"/>
              </a:rPr>
              <a:t>Algorithm for Decision Tree Induction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143000"/>
            <a:ext cx="7772400" cy="5486400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rPr lang="en-US" sz="2000">
                <a:latin typeface="Tahoma" pitchFamily="34" charset="0"/>
              </a:rPr>
              <a:t>Basic algorithm (a greedy algorithm)</a:t>
            </a:r>
          </a:p>
          <a:p>
            <a:pPr lvl="1">
              <a:lnSpc>
                <a:spcPct val="105000"/>
              </a:lnSpc>
            </a:pPr>
            <a:r>
              <a:rPr lang="en-US" sz="1800">
                <a:latin typeface="Tahoma" pitchFamily="34" charset="0"/>
              </a:rPr>
              <a:t>Tree is constructed in a </a:t>
            </a:r>
            <a:r>
              <a:rPr lang="en-US" sz="1800">
                <a:solidFill>
                  <a:srgbClr val="A50021"/>
                </a:solidFill>
                <a:latin typeface="Tahoma" pitchFamily="34" charset="0"/>
              </a:rPr>
              <a:t>top-down recursive divide-and-conquer manner</a:t>
            </a:r>
          </a:p>
          <a:p>
            <a:pPr lvl="1">
              <a:lnSpc>
                <a:spcPct val="105000"/>
              </a:lnSpc>
            </a:pPr>
            <a:r>
              <a:rPr lang="en-US" sz="1800">
                <a:latin typeface="Tahoma" pitchFamily="34" charset="0"/>
              </a:rPr>
              <a:t>At start, all the training examples are at the root</a:t>
            </a:r>
          </a:p>
          <a:p>
            <a:pPr lvl="1">
              <a:lnSpc>
                <a:spcPct val="105000"/>
              </a:lnSpc>
            </a:pPr>
            <a:r>
              <a:rPr lang="en-US" sz="1800">
                <a:latin typeface="Tahoma" pitchFamily="34" charset="0"/>
              </a:rPr>
              <a:t>Attributes are categorical (if continuous-valued, they are discretized in advance)</a:t>
            </a:r>
          </a:p>
          <a:p>
            <a:pPr lvl="1">
              <a:lnSpc>
                <a:spcPct val="105000"/>
              </a:lnSpc>
            </a:pPr>
            <a:r>
              <a:rPr lang="en-US" sz="1800">
                <a:latin typeface="Tahoma" pitchFamily="34" charset="0"/>
              </a:rPr>
              <a:t>Examples are partitioned recursively based on selected attributes</a:t>
            </a:r>
          </a:p>
          <a:p>
            <a:pPr lvl="1">
              <a:lnSpc>
                <a:spcPct val="105000"/>
              </a:lnSpc>
            </a:pPr>
            <a:r>
              <a:rPr lang="en-US" sz="1800">
                <a:latin typeface="Tahoma" pitchFamily="34" charset="0"/>
              </a:rPr>
              <a:t>Test attributes are selected on the basis of a heuristic or statistical measure (e.g., </a:t>
            </a:r>
            <a:r>
              <a:rPr lang="en-US" sz="1800">
                <a:solidFill>
                  <a:srgbClr val="A50021"/>
                </a:solidFill>
                <a:latin typeface="Tahoma" pitchFamily="34" charset="0"/>
              </a:rPr>
              <a:t>information gain</a:t>
            </a:r>
            <a:r>
              <a:rPr lang="en-US" sz="1800">
                <a:latin typeface="Tahoma" pitchFamily="34" charset="0"/>
              </a:rPr>
              <a:t>)</a:t>
            </a:r>
          </a:p>
          <a:p>
            <a:pPr>
              <a:lnSpc>
                <a:spcPct val="105000"/>
              </a:lnSpc>
            </a:pPr>
            <a:r>
              <a:rPr lang="en-US" sz="2000">
                <a:latin typeface="Tahoma" pitchFamily="34" charset="0"/>
              </a:rPr>
              <a:t>Conditions for stopping partitioning</a:t>
            </a:r>
          </a:p>
          <a:p>
            <a:pPr lvl="1">
              <a:lnSpc>
                <a:spcPct val="105000"/>
              </a:lnSpc>
            </a:pPr>
            <a:r>
              <a:rPr lang="en-US" sz="1800">
                <a:latin typeface="Tahoma" pitchFamily="34" charset="0"/>
              </a:rPr>
              <a:t>All samples for a given node belong to the same class</a:t>
            </a:r>
          </a:p>
          <a:p>
            <a:pPr lvl="1">
              <a:lnSpc>
                <a:spcPct val="105000"/>
              </a:lnSpc>
            </a:pPr>
            <a:r>
              <a:rPr lang="en-US" sz="1800">
                <a:latin typeface="Tahoma" pitchFamily="34" charset="0"/>
              </a:rPr>
              <a:t>There are no remaining attributes for further partitioning – </a:t>
            </a:r>
            <a:r>
              <a:rPr lang="en-US" sz="1800">
                <a:solidFill>
                  <a:srgbClr val="A50021"/>
                </a:solidFill>
                <a:latin typeface="Tahoma" pitchFamily="34" charset="0"/>
              </a:rPr>
              <a:t>majority voting</a:t>
            </a:r>
            <a:r>
              <a:rPr lang="en-US" sz="1800">
                <a:latin typeface="Tahoma" pitchFamily="34" charset="0"/>
              </a:rPr>
              <a:t> is employed for classifying the leaf</a:t>
            </a:r>
          </a:p>
          <a:p>
            <a:pPr lvl="1">
              <a:lnSpc>
                <a:spcPct val="105000"/>
              </a:lnSpc>
            </a:pPr>
            <a:r>
              <a:rPr lang="en-US" sz="1800">
                <a:latin typeface="Tahoma" pitchFamily="34" charset="0"/>
              </a:rPr>
              <a:t>There are no samples left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Classification Algorithms</a:t>
            </a:r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752600"/>
            <a:ext cx="7772400" cy="4114800"/>
          </a:xfrm>
        </p:spPr>
        <p:txBody>
          <a:bodyPr/>
          <a:lstStyle/>
          <a:p>
            <a:r>
              <a:rPr lang="en-US"/>
              <a:t>ID3</a:t>
            </a:r>
          </a:p>
          <a:p>
            <a:pPr lvl="1"/>
            <a:r>
              <a:rPr lang="en-US"/>
              <a:t>Uses information gain </a:t>
            </a:r>
          </a:p>
          <a:p>
            <a:pPr lvl="1"/>
            <a:endParaRPr lang="en-US" sz="900"/>
          </a:p>
          <a:p>
            <a:r>
              <a:rPr lang="en-US"/>
              <a:t>C4.5</a:t>
            </a:r>
          </a:p>
          <a:p>
            <a:pPr lvl="1"/>
            <a:r>
              <a:rPr lang="en-US"/>
              <a:t>Uses Gain Ratio</a:t>
            </a:r>
          </a:p>
          <a:p>
            <a:pPr lvl="1"/>
            <a:endParaRPr lang="en-US" sz="1000"/>
          </a:p>
          <a:p>
            <a:r>
              <a:rPr lang="en-US"/>
              <a:t>CART</a:t>
            </a:r>
          </a:p>
          <a:p>
            <a:pPr lvl="1"/>
            <a:r>
              <a:rPr lang="en-US"/>
              <a:t>Uses Gini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Footer Placeholder 3">
            <a:extLst>
              <a:ext uri="{FF2B5EF4-FFF2-40B4-BE49-F238E27FC236}">
                <a16:creationId xmlns:a16="http://schemas.microsoft.com/office/drawing/2014/main" id="{2F45251F-D456-22AC-4EFB-FBB06BB67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Decision Trees</a:t>
            </a:r>
          </a:p>
        </p:txBody>
      </p:sp>
      <p:sp>
        <p:nvSpPr>
          <p:cNvPr id="20484" name="Slide Number Placeholder 4">
            <a:extLst>
              <a:ext uri="{FF2B5EF4-FFF2-40B4-BE49-F238E27FC236}">
                <a16:creationId xmlns:a16="http://schemas.microsoft.com/office/drawing/2014/main" id="{5743C88B-A8F9-36A8-90E3-6BF48CEE5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1CB8D42-AA78-49F7-8BB5-DA857675B101}" type="slidenum">
              <a:rPr lang="en-US" altLang="en-US" sz="1400"/>
              <a:pPr eaLnBrk="1" hangingPunct="1"/>
              <a:t>19</a:t>
            </a:fld>
            <a:endParaRPr lang="en-US" altLang="en-US" sz="1400"/>
          </a:p>
        </p:txBody>
      </p:sp>
      <p:pic>
        <p:nvPicPr>
          <p:cNvPr id="20485" name="Picture 2">
            <a:extLst>
              <a:ext uri="{FF2B5EF4-FFF2-40B4-BE49-F238E27FC236}">
                <a16:creationId xmlns:a16="http://schemas.microsoft.com/office/drawing/2014/main" id="{B04C8CB3-F97F-18F4-4958-FCCC76D0C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91" y="212680"/>
            <a:ext cx="88392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928670"/>
            <a:ext cx="6553200" cy="1098550"/>
          </a:xfrm>
        </p:spPr>
        <p:txBody>
          <a:bodyPr/>
          <a:lstStyle/>
          <a:p>
            <a:pPr algn="ctr"/>
            <a:r>
              <a:rPr lang="en-US" sz="6600" b="1" dirty="0"/>
              <a:t>Decision Tree</a:t>
            </a:r>
          </a:p>
        </p:txBody>
      </p:sp>
      <p:pic>
        <p:nvPicPr>
          <p:cNvPr id="19458" name="Picture 2" descr="F:\movie\If Only\project1\kv's\new\narges\نرگس\narges\New Folder\Cholla Cacti, Joshua Tree National Park, Californ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3762" y="3390160"/>
            <a:ext cx="4242816" cy="3182112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3EF534-D875-4092-A015-7287CBCCC37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4">
            <a:extLst>
              <a:ext uri="{FF2B5EF4-FFF2-40B4-BE49-F238E27FC236}">
                <a16:creationId xmlns:a16="http://schemas.microsoft.com/office/drawing/2014/main" id="{062091F8-CD95-71E1-2FCC-05A55EF61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DB3A419-7F94-4797-9BAC-620AE6AC29C5}" type="slidenum">
              <a:rPr lang="en-US" altLang="en-US" sz="1400"/>
              <a:pPr eaLnBrk="1" hangingPunct="1"/>
              <a:t>20</a:t>
            </a:fld>
            <a:endParaRPr lang="en-US" altLang="en-US" sz="1400"/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B5F02668-8B46-C4EF-3789-C815FECF15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Information Gain</a:t>
            </a:r>
          </a:p>
        </p:txBody>
      </p:sp>
      <p:graphicFrame>
        <p:nvGraphicFramePr>
          <p:cNvPr id="10242" name="Object 5">
            <a:extLst>
              <a:ext uri="{FF2B5EF4-FFF2-40B4-BE49-F238E27FC236}">
                <a16:creationId xmlns:a16="http://schemas.microsoft.com/office/drawing/2014/main" id="{7776D496-84F3-7F39-BF7C-75C0D3FC5C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8906772"/>
              </p:ext>
            </p:extLst>
          </p:nvPr>
        </p:nvGraphicFramePr>
        <p:xfrm>
          <a:off x="1043608" y="2082006"/>
          <a:ext cx="7315200" cy="3684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12028571" imgH="6058746" progId="Paint.Picture">
                  <p:embed/>
                </p:oleObj>
              </mc:Choice>
              <mc:Fallback>
                <p:oleObj name="Bitmap Image" r:id="rId2" imgW="12028571" imgH="6058746" progId="Paint.Picture">
                  <p:embed/>
                  <p:pic>
                    <p:nvPicPr>
                      <p:cNvPr id="10242" name="Object 5">
                        <a:extLst>
                          <a:ext uri="{FF2B5EF4-FFF2-40B4-BE49-F238E27FC236}">
                            <a16:creationId xmlns:a16="http://schemas.microsoft.com/office/drawing/2014/main" id="{7776D496-84F3-7F39-BF7C-75C0D3FC5C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082006"/>
                        <a:ext cx="7315200" cy="3684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6" name="Footer Placeholder 7">
            <a:extLst>
              <a:ext uri="{FF2B5EF4-FFF2-40B4-BE49-F238E27FC236}">
                <a16:creationId xmlns:a16="http://schemas.microsoft.com/office/drawing/2014/main" id="{23A018AD-A4AB-5B79-3164-83E5EAAA3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dirty="0"/>
              <a:t>Decision Trees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1">
            <a:extLst>
              <a:ext uri="{FF2B5EF4-FFF2-40B4-BE49-F238E27FC236}">
                <a16:creationId xmlns:a16="http://schemas.microsoft.com/office/drawing/2014/main" id="{E2DEAB44-8B85-2EAF-11E3-F83E9F46F90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Intro AI</a:t>
            </a:r>
          </a:p>
        </p:txBody>
      </p:sp>
      <p:sp>
        <p:nvSpPr>
          <p:cNvPr id="21507" name="Footer Placeholder 2">
            <a:extLst>
              <a:ext uri="{FF2B5EF4-FFF2-40B4-BE49-F238E27FC236}">
                <a16:creationId xmlns:a16="http://schemas.microsoft.com/office/drawing/2014/main" id="{D620D20C-2889-FCFD-AA2A-F5AB43491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/>
              <a:t>Decision Trees</a:t>
            </a:r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972E46FC-EFAC-AD0E-443A-119D32D4A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5C2FBCE-F0A8-4D40-9289-468C9CC8BD67}" type="slidenum">
              <a:rPr lang="en-US" altLang="en-US" sz="1400"/>
              <a:pPr eaLnBrk="1" hangingPunct="1"/>
              <a:t>21</a:t>
            </a:fld>
            <a:endParaRPr lang="en-US" altLang="en-US" sz="1400"/>
          </a:p>
        </p:txBody>
      </p:sp>
      <p:pic>
        <p:nvPicPr>
          <p:cNvPr id="21509" name="Picture 3">
            <a:extLst>
              <a:ext uri="{FF2B5EF4-FFF2-40B4-BE49-F238E27FC236}">
                <a16:creationId xmlns:a16="http://schemas.microsoft.com/office/drawing/2014/main" id="{54FC48E8-CCAC-4571-0F6D-8EBB3B336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85800"/>
            <a:ext cx="8382000" cy="586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Text Box 2"/>
          <p:cNvSpPr txBox="1">
            <a:spLocks noChangeArrowheads="1"/>
          </p:cNvSpPr>
          <p:nvPr/>
        </p:nvSpPr>
        <p:spPr bwMode="auto">
          <a:xfrm>
            <a:off x="1143000" y="457200"/>
            <a:ext cx="5943600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/>
            <a:r>
              <a:rPr lang="en-US" sz="4400">
                <a:solidFill>
                  <a:schemeClr val="tx2"/>
                </a:solidFill>
                <a:cs typeface="Times New Roman" pitchFamily="18" charset="0"/>
              </a:rPr>
              <a:t>Entropy: Used by ID3</a:t>
            </a:r>
          </a:p>
        </p:txBody>
      </p:sp>
      <p:pic>
        <p:nvPicPr>
          <p:cNvPr id="573443" name="Picture 3" descr="entr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600200"/>
            <a:ext cx="5105400" cy="3429000"/>
          </a:xfrm>
          <a:prstGeom prst="rect">
            <a:avLst/>
          </a:prstGeom>
          <a:noFill/>
        </p:spPr>
      </p:pic>
      <p:sp>
        <p:nvSpPr>
          <p:cNvPr id="573444" name="Rectangle 4"/>
          <p:cNvSpPr>
            <a:spLocks noChangeArrowheads="1"/>
          </p:cNvSpPr>
          <p:nvPr/>
        </p:nvSpPr>
        <p:spPr bwMode="auto">
          <a:xfrm>
            <a:off x="1600200" y="5029200"/>
            <a:ext cx="5791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rtl="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§"/>
            </a:pPr>
            <a:r>
              <a:rPr lang="sv-SE" dirty="0">
                <a:latin typeface="Tahoma" pitchFamily="34" charset="0"/>
              </a:rPr>
              <a:t>Entropy measures the impurity of S</a:t>
            </a:r>
          </a:p>
          <a:p>
            <a:pPr marL="342900" indent="-342900" algn="l" rtl="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§"/>
            </a:pPr>
            <a:r>
              <a:rPr lang="sv-SE" dirty="0">
                <a:latin typeface="Tahoma" pitchFamily="34" charset="0"/>
              </a:rPr>
              <a:t>S is a set of examples</a:t>
            </a:r>
          </a:p>
          <a:p>
            <a:pPr marL="342900" indent="-342900" algn="l" rtl="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§"/>
            </a:pPr>
            <a:r>
              <a:rPr lang="sv-SE" dirty="0">
                <a:latin typeface="Tahoma" pitchFamily="34" charset="0"/>
              </a:rPr>
              <a:t>p is the proportion of positive examples</a:t>
            </a:r>
          </a:p>
          <a:p>
            <a:pPr marL="342900" indent="-342900" algn="l" rtl="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§"/>
            </a:pPr>
            <a:r>
              <a:rPr lang="sv-SE" dirty="0">
                <a:latin typeface="Tahoma" pitchFamily="34" charset="0"/>
              </a:rPr>
              <a:t>q is the proportion of negative examples</a:t>
            </a:r>
          </a:p>
        </p:txBody>
      </p:sp>
      <p:sp>
        <p:nvSpPr>
          <p:cNvPr id="573445" name="Text Box 5"/>
          <p:cNvSpPr txBox="1">
            <a:spLocks noChangeArrowheads="1"/>
          </p:cNvSpPr>
          <p:nvPr/>
        </p:nvSpPr>
        <p:spPr bwMode="auto">
          <a:xfrm>
            <a:off x="3048000" y="3886200"/>
            <a:ext cx="3514725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sv-SE">
                <a:solidFill>
                  <a:srgbClr val="0000FF"/>
                </a:solidFill>
              </a:rPr>
              <a:t>Entropy(S) = - p log</a:t>
            </a:r>
            <a:r>
              <a:rPr lang="sv-SE" baseline="-25000">
                <a:solidFill>
                  <a:srgbClr val="0000FF"/>
                </a:solidFill>
              </a:rPr>
              <a:t>2</a:t>
            </a:r>
            <a:r>
              <a:rPr lang="sv-SE">
                <a:solidFill>
                  <a:srgbClr val="0000FF"/>
                </a:solidFill>
              </a:rPr>
              <a:t> p - q log</a:t>
            </a:r>
            <a:r>
              <a:rPr lang="sv-SE" baseline="-25000">
                <a:solidFill>
                  <a:srgbClr val="0000FF"/>
                </a:solidFill>
              </a:rPr>
              <a:t>2</a:t>
            </a:r>
            <a:r>
              <a:rPr lang="sv-SE">
                <a:solidFill>
                  <a:srgbClr val="0000FF"/>
                </a:solidFill>
              </a:rPr>
              <a:t> q</a:t>
            </a:r>
            <a:endParaRPr lang="sv-SE" baseline="-25000">
              <a:solidFill>
                <a:srgbClr val="0000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571F9-9A79-4C71-B6D5-112CFE88043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143000" y="857250"/>
            <a:ext cx="6858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143000" y="857250"/>
            <a:ext cx="6858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1"/>
          <p:cNvCxnSpPr/>
          <p:nvPr/>
        </p:nvCxnSpPr>
        <p:spPr>
          <a:xfrm>
            <a:off x="1143000" y="857250"/>
            <a:ext cx="6858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1143000" y="857250"/>
            <a:ext cx="6858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Will I play tennis today? 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424952" y="1829825"/>
            <a:ext cx="3315400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  <a:tabLst>
                <a:tab pos="1200150" algn="l"/>
              </a:tabLst>
            </a:pPr>
            <a:r>
              <a:rPr lang="en-US" b="1" dirty="0"/>
              <a:t>O</a:t>
            </a:r>
            <a:r>
              <a:rPr lang="en-US" dirty="0"/>
              <a:t>utlook:	S(</a:t>
            </a:r>
            <a:r>
              <a:rPr lang="en-US" dirty="0" err="1"/>
              <a:t>unny</a:t>
            </a:r>
            <a:r>
              <a:rPr lang="en-US" dirty="0"/>
              <a:t>), </a:t>
            </a:r>
            <a:br>
              <a:rPr lang="en-US" dirty="0"/>
            </a:br>
            <a:r>
              <a:rPr lang="en-US" dirty="0"/>
              <a:t>	O(</a:t>
            </a:r>
            <a:r>
              <a:rPr lang="en-US" dirty="0" err="1"/>
              <a:t>vercast</a:t>
            </a:r>
            <a:r>
              <a:rPr lang="en-US" dirty="0"/>
              <a:t>), </a:t>
            </a:r>
            <a:br>
              <a:rPr lang="en-US" dirty="0"/>
            </a:br>
            <a:r>
              <a:rPr lang="en-US" dirty="0"/>
              <a:t>	R(</a:t>
            </a:r>
            <a:r>
              <a:rPr lang="en-US" dirty="0" err="1"/>
              <a:t>ainy</a:t>
            </a:r>
            <a:r>
              <a:rPr lang="en-US" dirty="0"/>
              <a:t>)</a:t>
            </a:r>
          </a:p>
          <a:p>
            <a:pPr algn="l" rtl="0">
              <a:spcBef>
                <a:spcPct val="50000"/>
              </a:spcBef>
              <a:tabLst>
                <a:tab pos="1200150" algn="l"/>
              </a:tabLst>
            </a:pPr>
            <a:r>
              <a:rPr lang="en-US" b="1" dirty="0"/>
              <a:t>T</a:t>
            </a:r>
            <a:r>
              <a:rPr lang="en-US" dirty="0"/>
              <a:t>emperature:	H(</a:t>
            </a:r>
            <a:r>
              <a:rPr lang="en-US" dirty="0" err="1"/>
              <a:t>ot</a:t>
            </a:r>
            <a:r>
              <a:rPr lang="en-US" dirty="0"/>
              <a:t>), </a:t>
            </a:r>
            <a:br>
              <a:rPr lang="en-US" dirty="0"/>
            </a:br>
            <a:r>
              <a:rPr lang="en-US" dirty="0"/>
              <a:t>   	         M(</a:t>
            </a:r>
            <a:r>
              <a:rPr lang="en-US" dirty="0" err="1"/>
              <a:t>edium</a:t>
            </a:r>
            <a:r>
              <a:rPr lang="en-US" dirty="0"/>
              <a:t>), </a:t>
            </a:r>
            <a:br>
              <a:rPr lang="en-US" dirty="0"/>
            </a:br>
            <a:r>
              <a:rPr lang="en-US" dirty="0"/>
              <a:t>		C(</a:t>
            </a:r>
            <a:r>
              <a:rPr lang="en-US" dirty="0" err="1"/>
              <a:t>ool</a:t>
            </a:r>
            <a:r>
              <a:rPr lang="en-US" dirty="0"/>
              <a:t>)</a:t>
            </a:r>
          </a:p>
          <a:p>
            <a:pPr algn="l" rtl="0">
              <a:spcBef>
                <a:spcPct val="50000"/>
              </a:spcBef>
              <a:tabLst>
                <a:tab pos="1200150" algn="l"/>
              </a:tabLst>
            </a:pPr>
            <a:r>
              <a:rPr lang="en-US" b="1" dirty="0"/>
              <a:t>H</a:t>
            </a:r>
            <a:r>
              <a:rPr lang="en-US" dirty="0"/>
              <a:t>umidity:	H(</a:t>
            </a:r>
            <a:r>
              <a:rPr lang="en-US" dirty="0" err="1"/>
              <a:t>igh</a:t>
            </a:r>
            <a:r>
              <a:rPr lang="en-US" dirty="0"/>
              <a:t>),</a:t>
            </a:r>
            <a:br>
              <a:rPr lang="en-US" dirty="0"/>
            </a:br>
            <a:r>
              <a:rPr lang="en-US" dirty="0"/>
              <a:t>	N(</a:t>
            </a:r>
            <a:r>
              <a:rPr lang="en-US" dirty="0" err="1"/>
              <a:t>ormal</a:t>
            </a:r>
            <a:r>
              <a:rPr lang="en-US" dirty="0"/>
              <a:t>), </a:t>
            </a:r>
            <a:br>
              <a:rPr lang="en-US" dirty="0"/>
            </a:br>
            <a:r>
              <a:rPr lang="en-US" dirty="0"/>
              <a:t>	L(</a:t>
            </a:r>
            <a:r>
              <a:rPr lang="en-US" dirty="0" err="1"/>
              <a:t>ow</a:t>
            </a:r>
            <a:r>
              <a:rPr lang="en-US" dirty="0"/>
              <a:t>)</a:t>
            </a:r>
          </a:p>
          <a:p>
            <a:pPr algn="l" rtl="0">
              <a:spcBef>
                <a:spcPct val="50000"/>
              </a:spcBef>
              <a:tabLst>
                <a:tab pos="1200150" algn="l"/>
              </a:tabLst>
            </a:pPr>
            <a:r>
              <a:rPr lang="en-US" b="1" dirty="0"/>
              <a:t>W</a:t>
            </a:r>
            <a:r>
              <a:rPr lang="en-US" dirty="0"/>
              <a:t>ind:	S(</a:t>
            </a:r>
            <a:r>
              <a:rPr lang="en-US" dirty="0" err="1"/>
              <a:t>trong</a:t>
            </a:r>
            <a:r>
              <a:rPr lang="en-US" dirty="0"/>
              <a:t>), </a:t>
            </a:r>
            <a:br>
              <a:rPr lang="en-US" dirty="0"/>
            </a:br>
            <a:r>
              <a:rPr lang="en-US" dirty="0"/>
              <a:t>	W(</a:t>
            </a:r>
            <a:r>
              <a:rPr lang="en-US" dirty="0" err="1"/>
              <a:t>eak</a:t>
            </a:r>
            <a:r>
              <a:rPr lang="en-US" dirty="0"/>
              <a:t>)</a:t>
            </a:r>
          </a:p>
        </p:txBody>
      </p:sp>
      <p:graphicFrame>
        <p:nvGraphicFramePr>
          <p:cNvPr id="18" name="Content Placeholder 5">
            <a:extLst>
              <a:ext uri="{FF2B5EF4-FFF2-40B4-BE49-F238E27FC236}">
                <a16:creationId xmlns:a16="http://schemas.microsoft.com/office/drawing/2014/main" id="{D1E7DF23-CBFD-C346-BBF1-63BCCAF20F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2052949"/>
              </p:ext>
            </p:extLst>
          </p:nvPr>
        </p:nvGraphicFramePr>
        <p:xfrm>
          <a:off x="1232168" y="1701897"/>
          <a:ext cx="2391080" cy="34542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5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3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67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39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80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28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31489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/>
                        <a:t> O</a:t>
                      </a:r>
                      <a:endParaRPr lang="en-US" sz="1400" b="1" dirty="0"/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H</a:t>
                      </a:r>
                      <a:r>
                        <a:rPr lang="en-US" sz="1400" b="1" baseline="0" dirty="0"/>
                        <a:t> </a:t>
                      </a:r>
                      <a:endParaRPr lang="en-US" sz="1400" b="1" dirty="0"/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W</a:t>
                      </a:r>
                      <a:r>
                        <a:rPr lang="en-US" sz="1400" b="1" baseline="0" dirty="0"/>
                        <a:t> </a:t>
                      </a:r>
                      <a:endParaRPr lang="en-US" sz="1400" b="1" dirty="0"/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Play?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26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4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14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14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14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14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14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14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14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14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14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14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14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14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</a:t>
                      </a:r>
                    </a:p>
                  </a:txBody>
                  <a:tcPr marL="0" marR="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83318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143000" y="857250"/>
            <a:ext cx="6858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143000" y="857250"/>
            <a:ext cx="6858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1"/>
          <p:cNvCxnSpPr/>
          <p:nvPr/>
        </p:nvCxnSpPr>
        <p:spPr>
          <a:xfrm>
            <a:off x="1143000" y="857250"/>
            <a:ext cx="6858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143000" y="857250"/>
            <a:ext cx="6858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24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Will I play tennis today?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Features </a:t>
            </a:r>
          </a:p>
          <a:p>
            <a:pPr lvl="1"/>
            <a:r>
              <a:rPr lang="en-US" dirty="0"/>
              <a:t>Outlook: 			{Sun, Overcast, Rain}</a:t>
            </a:r>
          </a:p>
          <a:p>
            <a:pPr lvl="1"/>
            <a:r>
              <a:rPr lang="en-US" dirty="0"/>
              <a:t>Temperature:		{Hot, Mild, Cool}</a:t>
            </a:r>
          </a:p>
          <a:p>
            <a:pPr lvl="1"/>
            <a:r>
              <a:rPr lang="en-US" dirty="0"/>
              <a:t>Humidity:			{High, Normal, Low}</a:t>
            </a:r>
          </a:p>
          <a:p>
            <a:pPr lvl="1"/>
            <a:r>
              <a:rPr lang="en-US" dirty="0"/>
              <a:t>Wind:				{Strong, Weak}</a:t>
            </a:r>
          </a:p>
          <a:p>
            <a:endParaRPr lang="en-US" dirty="0"/>
          </a:p>
          <a:p>
            <a:r>
              <a:rPr lang="en-US" b="1" dirty="0"/>
              <a:t>Labels</a:t>
            </a:r>
          </a:p>
          <a:p>
            <a:pPr lvl="1"/>
            <a:r>
              <a:rPr lang="en-US" dirty="0"/>
              <a:t>Binary classification task: Y =  {+, -}</a:t>
            </a:r>
          </a:p>
        </p:txBody>
      </p:sp>
    </p:spTree>
    <p:extLst>
      <p:ext uri="{BB962C8B-B14F-4D97-AF65-F5344CB8AC3E}">
        <p14:creationId xmlns:p14="http://schemas.microsoft.com/office/powerpoint/2010/main" val="25425254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304800"/>
            <a:ext cx="7467600" cy="838200"/>
          </a:xfrm>
        </p:spPr>
        <p:txBody>
          <a:bodyPr/>
          <a:lstStyle/>
          <a:p>
            <a:r>
              <a:rPr lang="en-US">
                <a:latin typeface="Tahoma" pitchFamily="34" charset="0"/>
              </a:rPr>
              <a:t>ID3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257800" y="1235075"/>
            <a:ext cx="3819525" cy="3352800"/>
            <a:chOff x="3172" y="551"/>
            <a:chExt cx="2644" cy="2516"/>
          </a:xfrm>
        </p:grpSpPr>
        <p:graphicFrame>
          <p:nvGraphicFramePr>
            <p:cNvPr id="181253" name="Object 5"/>
            <p:cNvGraphicFramePr>
              <a:graphicFrameLocks noChangeAspect="1"/>
            </p:cNvGraphicFramePr>
            <p:nvPr/>
          </p:nvGraphicFramePr>
          <p:xfrm>
            <a:off x="3576" y="1162"/>
            <a:ext cx="1856" cy="18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2" imgW="3465000" imgH="2295000" progId="Excel.Sheet.8">
                    <p:embed/>
                  </p:oleObj>
                </mc:Choice>
                <mc:Fallback>
                  <p:oleObj name="Worksheet" r:id="rId2" imgW="3465000" imgH="2295000" progId="Excel.Sheet.8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17371" r="16882"/>
                        <a:stretch>
                          <a:fillRect/>
                        </a:stretch>
                      </p:blipFill>
                      <p:spPr bwMode="auto">
                        <a:xfrm>
                          <a:off x="3576" y="1162"/>
                          <a:ext cx="1856" cy="18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220" y="551"/>
              <a:ext cx="878" cy="676"/>
              <a:chOff x="2707" y="2424"/>
              <a:chExt cx="878" cy="676"/>
            </a:xfrm>
          </p:grpSpPr>
          <p:sp>
            <p:nvSpPr>
              <p:cNvPr id="181255" name="Rectangle 7"/>
              <p:cNvSpPr>
                <a:spLocks noChangeArrowheads="1"/>
              </p:cNvSpPr>
              <p:nvPr/>
            </p:nvSpPr>
            <p:spPr bwMode="auto">
              <a:xfrm>
                <a:off x="2728" y="2424"/>
                <a:ext cx="453" cy="350"/>
              </a:xfrm>
              <a:prstGeom prst="rect">
                <a:avLst/>
              </a:prstGeom>
              <a:solidFill>
                <a:srgbClr val="99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r>
                  <a:rPr lang="en-US" sz="2400">
                    <a:latin typeface="Arial Narrow" pitchFamily="34" charset="0"/>
                  </a:rPr>
                  <a:t>play</a:t>
                </a:r>
              </a:p>
            </p:txBody>
          </p:sp>
          <p:sp>
            <p:nvSpPr>
              <p:cNvPr id="181256" name="Rectangle 8"/>
              <p:cNvSpPr>
                <a:spLocks noChangeArrowheads="1"/>
              </p:cNvSpPr>
              <p:nvPr/>
            </p:nvSpPr>
            <p:spPr bwMode="auto">
              <a:xfrm>
                <a:off x="2707" y="2750"/>
                <a:ext cx="878" cy="350"/>
              </a:xfrm>
              <a:prstGeom prst="rect">
                <a:avLst/>
              </a:prstGeom>
              <a:solidFill>
                <a:srgbClr val="9933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r>
                  <a:rPr lang="en-US" sz="2400">
                    <a:latin typeface="Arial Narrow" pitchFamily="34" charset="0"/>
                  </a:rPr>
                  <a:t>don’t play</a:t>
                </a:r>
              </a:p>
            </p:txBody>
          </p:sp>
        </p:grpSp>
        <p:sp>
          <p:nvSpPr>
            <p:cNvPr id="181257" name="Text Box 9"/>
            <p:cNvSpPr txBox="1">
              <a:spLocks noChangeArrowheads="1"/>
            </p:cNvSpPr>
            <p:nvPr/>
          </p:nvSpPr>
          <p:spPr bwMode="auto">
            <a:xfrm>
              <a:off x="3172" y="1347"/>
              <a:ext cx="840" cy="350"/>
            </a:xfrm>
            <a:prstGeom prst="rect">
              <a:avLst/>
            </a:prstGeom>
            <a:noFill/>
            <a:ln w="9525">
              <a:solidFill>
                <a:srgbClr val="993366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2400"/>
                <a:t>p</a:t>
              </a:r>
              <a:r>
                <a:rPr lang="en-US" sz="2400" baseline="-25000"/>
                <a:t>no = 5/14</a:t>
              </a:r>
            </a:p>
          </p:txBody>
        </p:sp>
        <p:sp>
          <p:nvSpPr>
            <p:cNvPr id="181258" name="Text Box 10"/>
            <p:cNvSpPr txBox="1">
              <a:spLocks noChangeArrowheads="1"/>
            </p:cNvSpPr>
            <p:nvPr/>
          </p:nvSpPr>
          <p:spPr bwMode="auto">
            <a:xfrm>
              <a:off x="4953" y="2716"/>
              <a:ext cx="863" cy="351"/>
            </a:xfrm>
            <a:prstGeom prst="rect">
              <a:avLst/>
            </a:prstGeom>
            <a:noFill/>
            <a:ln w="9525">
              <a:solidFill>
                <a:srgbClr val="9999FF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p</a:t>
              </a:r>
              <a:r>
                <a:rPr lang="en-US" sz="2400" baseline="-25000" dirty="0"/>
                <a:t>yes = 9/14 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4953000"/>
            <a:ext cx="9144001" cy="1905000"/>
            <a:chOff x="0" y="2757"/>
            <a:chExt cx="5760" cy="1507"/>
          </a:xfrm>
        </p:grpSpPr>
        <p:sp>
          <p:nvSpPr>
            <p:cNvPr id="181260" name="Rectangle 12"/>
            <p:cNvSpPr>
              <a:spLocks noChangeArrowheads="1"/>
            </p:cNvSpPr>
            <p:nvPr/>
          </p:nvSpPr>
          <p:spPr bwMode="auto">
            <a:xfrm>
              <a:off x="0" y="2757"/>
              <a:ext cx="5760" cy="1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1143000" lvl="2" indent="-228600" algn="l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en-US" dirty="0">
                <a:latin typeface="Arial" pitchFamily="34" charset="0"/>
              </a:endParaRPr>
            </a:p>
            <a:p>
              <a:pPr marL="2057400" lvl="4" indent="-228600" algn="l" rtl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sz="1800" dirty="0">
                  <a:latin typeface="Arial" pitchFamily="34" charset="0"/>
                </a:rPr>
                <a:t>            </a:t>
              </a:r>
              <a:r>
                <a:rPr lang="en-US" dirty="0">
                  <a:latin typeface="Arial" pitchFamily="34" charset="0"/>
                </a:rPr>
                <a:t>Impurity</a:t>
              </a:r>
              <a:r>
                <a:rPr lang="en-US" sz="1800" dirty="0">
                  <a:latin typeface="Arial" pitchFamily="34" charset="0"/>
                </a:rPr>
                <a:t>       </a:t>
              </a:r>
              <a:r>
                <a:rPr lang="en-US" dirty="0">
                  <a:latin typeface="Arial" pitchFamily="34" charset="0"/>
                </a:rPr>
                <a:t>=</a:t>
              </a:r>
              <a:r>
                <a:rPr lang="en-US" sz="1800" dirty="0">
                  <a:latin typeface="Arial" pitchFamily="34" charset="0"/>
                </a:rPr>
                <a:t>              - p</a:t>
              </a:r>
              <a:r>
                <a:rPr lang="en-US" sz="1800" baseline="-25000" dirty="0">
                  <a:latin typeface="Arial" pitchFamily="34" charset="0"/>
                </a:rPr>
                <a:t>yes</a:t>
              </a:r>
              <a:r>
                <a:rPr lang="en-US" sz="1800" dirty="0">
                  <a:latin typeface="Arial" pitchFamily="34" charset="0"/>
                </a:rPr>
                <a:t> log</a:t>
              </a:r>
              <a:r>
                <a:rPr lang="en-US" sz="1800" baseline="-25000" dirty="0">
                  <a:latin typeface="Arial" pitchFamily="34" charset="0"/>
                </a:rPr>
                <a:t>2</a:t>
              </a:r>
              <a:r>
                <a:rPr lang="en-US" sz="1800" dirty="0">
                  <a:latin typeface="Arial" pitchFamily="34" charset="0"/>
                </a:rPr>
                <a:t> p</a:t>
              </a:r>
              <a:r>
                <a:rPr lang="en-US" sz="1800" baseline="-25000" dirty="0">
                  <a:latin typeface="Arial" pitchFamily="34" charset="0"/>
                </a:rPr>
                <a:t>yes</a:t>
              </a:r>
              <a:r>
                <a:rPr lang="en-US" sz="1800" dirty="0">
                  <a:latin typeface="Arial" pitchFamily="34" charset="0"/>
                </a:rPr>
                <a:t> - p</a:t>
              </a:r>
              <a:r>
                <a:rPr lang="en-US" sz="1800" baseline="-25000" dirty="0">
                  <a:latin typeface="Arial" pitchFamily="34" charset="0"/>
                </a:rPr>
                <a:t>no</a:t>
              </a:r>
              <a:r>
                <a:rPr lang="en-US" sz="1800" dirty="0">
                  <a:latin typeface="Arial" pitchFamily="34" charset="0"/>
                </a:rPr>
                <a:t> log</a:t>
              </a:r>
              <a:r>
                <a:rPr lang="en-US" sz="1800" baseline="-25000" dirty="0">
                  <a:latin typeface="Arial" pitchFamily="34" charset="0"/>
                </a:rPr>
                <a:t>2</a:t>
              </a:r>
              <a:r>
                <a:rPr lang="en-US" sz="1800" dirty="0">
                  <a:latin typeface="Arial" pitchFamily="34" charset="0"/>
                </a:rPr>
                <a:t> p</a:t>
              </a:r>
              <a:r>
                <a:rPr lang="en-US" sz="1800" baseline="-25000" dirty="0">
                  <a:latin typeface="Arial" pitchFamily="34" charset="0"/>
                </a:rPr>
                <a:t>no</a:t>
              </a:r>
            </a:p>
            <a:p>
              <a:pPr marL="2057400" lvl="4" indent="-228600" algn="l" rtl="0">
                <a:spcBef>
                  <a:spcPct val="20000"/>
                </a:spcBef>
              </a:pPr>
              <a:r>
                <a:rPr lang="en-US" dirty="0">
                  <a:latin typeface="Arial" pitchFamily="34" charset="0"/>
                </a:rPr>
                <a:t>			   =            - 9/14 log</a:t>
              </a:r>
              <a:r>
                <a:rPr lang="en-US" baseline="-25000" dirty="0">
                  <a:latin typeface="Arial" pitchFamily="34" charset="0"/>
                </a:rPr>
                <a:t>2</a:t>
              </a:r>
              <a:r>
                <a:rPr lang="en-US" dirty="0">
                  <a:latin typeface="Arial" pitchFamily="34" charset="0"/>
                </a:rPr>
                <a:t> 9/14 - 5/14 log</a:t>
              </a:r>
              <a:r>
                <a:rPr lang="en-US" baseline="-25000" dirty="0">
                  <a:latin typeface="Arial" pitchFamily="34" charset="0"/>
                </a:rPr>
                <a:t>2</a:t>
              </a:r>
              <a:r>
                <a:rPr lang="en-US" dirty="0">
                  <a:latin typeface="Arial" pitchFamily="34" charset="0"/>
                </a:rPr>
                <a:t> 5/14</a:t>
              </a:r>
            </a:p>
            <a:p>
              <a:pPr marL="2057400" lvl="4" indent="-228600" algn="l" rtl="0">
                <a:spcBef>
                  <a:spcPct val="20000"/>
                </a:spcBef>
              </a:pPr>
              <a:r>
                <a:rPr lang="en-US" dirty="0">
                  <a:latin typeface="Arial" pitchFamily="34" charset="0"/>
                </a:rPr>
                <a:t>	         		   = 	     </a:t>
              </a:r>
              <a:r>
                <a:rPr lang="en-US" b="1" dirty="0">
                  <a:latin typeface="Arial" pitchFamily="34" charset="0"/>
                </a:rPr>
                <a:t>0.94 bits</a:t>
              </a:r>
              <a:endParaRPr lang="en-US" baseline="-25000" dirty="0">
                <a:latin typeface="Arial" pitchFamily="34" charset="0"/>
              </a:endParaRPr>
            </a:p>
          </p:txBody>
        </p:sp>
        <p:sp>
          <p:nvSpPr>
            <p:cNvPr id="181261" name="Rectangle 13"/>
            <p:cNvSpPr>
              <a:spLocks noChangeArrowheads="1"/>
            </p:cNvSpPr>
            <p:nvPr/>
          </p:nvSpPr>
          <p:spPr bwMode="auto">
            <a:xfrm>
              <a:off x="2925" y="3092"/>
              <a:ext cx="1089" cy="264"/>
            </a:xfrm>
            <a:prstGeom prst="rect">
              <a:avLst/>
            </a:prstGeom>
            <a:noFill/>
            <a:ln w="9525">
              <a:solidFill>
                <a:srgbClr val="9999FF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fa-IR"/>
            </a:p>
          </p:txBody>
        </p:sp>
        <p:sp>
          <p:nvSpPr>
            <p:cNvPr id="181262" name="Rectangle 14"/>
            <p:cNvSpPr>
              <a:spLocks noChangeArrowheads="1"/>
            </p:cNvSpPr>
            <p:nvPr/>
          </p:nvSpPr>
          <p:spPr bwMode="auto">
            <a:xfrm>
              <a:off x="4104" y="3090"/>
              <a:ext cx="1089" cy="264"/>
            </a:xfrm>
            <a:prstGeom prst="rect">
              <a:avLst/>
            </a:prstGeom>
            <a:noFill/>
            <a:ln w="9525">
              <a:solidFill>
                <a:srgbClr val="993366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fa-IR"/>
            </a:p>
          </p:txBody>
        </p:sp>
      </p:grpSp>
      <p:graphicFrame>
        <p:nvGraphicFramePr>
          <p:cNvPr id="181263" name="Object 15"/>
          <p:cNvGraphicFramePr>
            <a:graphicFrameLocks noChangeAspect="1"/>
          </p:cNvGraphicFramePr>
          <p:nvPr/>
        </p:nvGraphicFramePr>
        <p:xfrm>
          <a:off x="914400" y="1371600"/>
          <a:ext cx="4343400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3712680" imgH="2880000" progId="Excel.Sheet.8">
                  <p:embed/>
                </p:oleObj>
              </mc:Choice>
              <mc:Fallback>
                <p:oleObj name="Worksheet" r:id="rId4" imgW="3712680" imgH="288000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371600"/>
                        <a:ext cx="4343400" cy="388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8B868-B23D-466D-B75B-7EEF7E6259D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7154" name="Object 2"/>
          <p:cNvGraphicFramePr>
            <a:graphicFrameLocks noChangeAspect="1"/>
          </p:cNvGraphicFramePr>
          <p:nvPr/>
        </p:nvGraphicFramePr>
        <p:xfrm>
          <a:off x="3236913" y="0"/>
          <a:ext cx="2490787" cy="164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3465000" imgH="2295000" progId="Excel.Sheet.8">
                  <p:embed/>
                </p:oleObj>
              </mc:Choice>
              <mc:Fallback>
                <p:oleObj name="Worksheet" r:id="rId2" imgW="3465000" imgH="229500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6913" y="0"/>
                        <a:ext cx="2490787" cy="1649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715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30163"/>
            <a:ext cx="1676400" cy="1128712"/>
          </a:xfrm>
        </p:spPr>
        <p:txBody>
          <a:bodyPr/>
          <a:lstStyle/>
          <a:p>
            <a:r>
              <a:rPr lang="en-US" sz="4000">
                <a:latin typeface="Tahoma" pitchFamily="34" charset="0"/>
              </a:rPr>
              <a:t>ID3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389813" y="330200"/>
            <a:ext cx="1268412" cy="984250"/>
            <a:chOff x="2748" y="2451"/>
            <a:chExt cx="799" cy="620"/>
          </a:xfrm>
        </p:grpSpPr>
        <p:sp>
          <p:nvSpPr>
            <p:cNvPr id="177157" name="Rectangle 5"/>
            <p:cNvSpPr>
              <a:spLocks noChangeArrowheads="1"/>
            </p:cNvSpPr>
            <p:nvPr/>
          </p:nvSpPr>
          <p:spPr bwMode="auto">
            <a:xfrm>
              <a:off x="2748" y="2451"/>
              <a:ext cx="412" cy="294"/>
            </a:xfrm>
            <a:prstGeom prst="rect">
              <a:avLst/>
            </a:prstGeom>
            <a:solidFill>
              <a:srgbClr val="99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>
                  <a:latin typeface="Arial Narrow" pitchFamily="34" charset="0"/>
                </a:rPr>
                <a:t>play</a:t>
              </a:r>
            </a:p>
          </p:txBody>
        </p:sp>
        <p:sp>
          <p:nvSpPr>
            <p:cNvPr id="177158" name="Rectangle 6"/>
            <p:cNvSpPr>
              <a:spLocks noChangeArrowheads="1"/>
            </p:cNvSpPr>
            <p:nvPr/>
          </p:nvSpPr>
          <p:spPr bwMode="auto">
            <a:xfrm>
              <a:off x="2748" y="2777"/>
              <a:ext cx="799" cy="294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>
                  <a:latin typeface="Arial Narrow" pitchFamily="34" charset="0"/>
                </a:rPr>
                <a:t>don’t play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-133350" y="2636838"/>
            <a:ext cx="1458913" cy="1189037"/>
            <a:chOff x="-84" y="1661"/>
            <a:chExt cx="919" cy="749"/>
          </a:xfrm>
        </p:grpSpPr>
        <p:graphicFrame>
          <p:nvGraphicFramePr>
            <p:cNvPr id="177160" name="Object 8"/>
            <p:cNvGraphicFramePr>
              <a:graphicFrameLocks noChangeAspect="1"/>
            </p:cNvGraphicFramePr>
            <p:nvPr/>
          </p:nvGraphicFramePr>
          <p:xfrm>
            <a:off x="-84" y="1997"/>
            <a:ext cx="655" cy="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4" imgW="3633840" imgH="2283840" progId="Excel.Sheet.8">
                    <p:embed/>
                  </p:oleObj>
                </mc:Choice>
                <mc:Fallback>
                  <p:oleObj name="Worksheet" r:id="rId4" imgW="3633840" imgH="2283840" progId="Excel.Sheet.8">
                    <p:embed/>
                    <p:pic>
                      <p:nvPicPr>
                        <p:cNvPr id="0" name="Picture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84" y="1997"/>
                          <a:ext cx="655" cy="4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77161" name="AutoShape 9"/>
            <p:cNvCxnSpPr>
              <a:cxnSpLocks noChangeShapeType="1"/>
              <a:stCxn id="177185" idx="2"/>
              <a:endCxn id="0" idx="0"/>
            </p:cNvCxnSpPr>
            <p:nvPr/>
          </p:nvCxnSpPr>
          <p:spPr bwMode="auto">
            <a:xfrm rot="5400000">
              <a:off x="372" y="1533"/>
              <a:ext cx="336" cy="591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846138" y="2636838"/>
            <a:ext cx="963612" cy="1179512"/>
            <a:chOff x="533" y="1661"/>
            <a:chExt cx="607" cy="743"/>
          </a:xfrm>
        </p:grpSpPr>
        <p:graphicFrame>
          <p:nvGraphicFramePr>
            <p:cNvPr id="177163" name="Object 11"/>
            <p:cNvGraphicFramePr>
              <a:graphicFrameLocks noChangeAspect="1"/>
            </p:cNvGraphicFramePr>
            <p:nvPr/>
          </p:nvGraphicFramePr>
          <p:xfrm>
            <a:off x="533" y="2002"/>
            <a:ext cx="607" cy="4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6" imgW="3465000" imgH="2295000" progId="Excel.Sheet.8">
                    <p:embed/>
                  </p:oleObj>
                </mc:Choice>
                <mc:Fallback>
                  <p:oleObj name="Worksheet" r:id="rId6" imgW="3465000" imgH="2295000" progId="Excel.Sheet.8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3" y="2002"/>
                          <a:ext cx="607" cy="4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77164" name="AutoShape 12"/>
            <p:cNvCxnSpPr>
              <a:cxnSpLocks noChangeShapeType="1"/>
              <a:stCxn id="177185" idx="2"/>
              <a:endCxn id="0" idx="0"/>
            </p:cNvCxnSpPr>
            <p:nvPr/>
          </p:nvCxnSpPr>
          <p:spPr bwMode="auto">
            <a:xfrm rot="16200000" flipH="1">
              <a:off x="665" y="1831"/>
              <a:ext cx="341" cy="2"/>
            </a:xfrm>
            <a:prstGeom prst="curvedConnector3">
              <a:avLst>
                <a:gd name="adj1" fmla="val 49852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1325563" y="2636838"/>
            <a:ext cx="1384300" cy="1177925"/>
            <a:chOff x="835" y="1661"/>
            <a:chExt cx="872" cy="742"/>
          </a:xfrm>
        </p:grpSpPr>
        <p:graphicFrame>
          <p:nvGraphicFramePr>
            <p:cNvPr id="177166" name="Object 14"/>
            <p:cNvGraphicFramePr>
              <a:graphicFrameLocks noChangeAspect="1"/>
            </p:cNvGraphicFramePr>
            <p:nvPr/>
          </p:nvGraphicFramePr>
          <p:xfrm>
            <a:off x="1102" y="2003"/>
            <a:ext cx="605" cy="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8" imgW="3465000" imgH="2295000" progId="Excel.Sheet.8">
                    <p:embed/>
                  </p:oleObj>
                </mc:Choice>
                <mc:Fallback>
                  <p:oleObj name="Worksheet" r:id="rId8" imgW="3465000" imgH="2295000" progId="Excel.Sheet.8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2" y="2003"/>
                          <a:ext cx="605" cy="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77167" name="AutoShape 15"/>
            <p:cNvCxnSpPr>
              <a:cxnSpLocks noChangeShapeType="1"/>
              <a:stCxn id="177185" idx="2"/>
              <a:endCxn id="0" idx="0"/>
            </p:cNvCxnSpPr>
            <p:nvPr/>
          </p:nvCxnSpPr>
          <p:spPr bwMode="auto">
            <a:xfrm rot="16200000" flipH="1">
              <a:off x="949" y="1547"/>
              <a:ext cx="342" cy="570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sp>
        <p:nvSpPr>
          <p:cNvPr id="177168" name="Text Box 16"/>
          <p:cNvSpPr txBox="1">
            <a:spLocks noChangeArrowheads="1"/>
          </p:cNvSpPr>
          <p:nvPr/>
        </p:nvSpPr>
        <p:spPr bwMode="auto">
          <a:xfrm>
            <a:off x="0" y="389255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i="1">
                <a:latin typeface="Arial Narrow" pitchFamily="34" charset="0"/>
              </a:rPr>
              <a:t>amount of information required to specify class of an example given that it reaches node</a:t>
            </a:r>
            <a:r>
              <a:rPr lang="en-US" sz="2400">
                <a:latin typeface="Arial Narrow" pitchFamily="34" charset="0"/>
              </a:rPr>
              <a:t>  </a:t>
            </a:r>
          </a:p>
        </p:txBody>
      </p:sp>
      <p:sp>
        <p:nvSpPr>
          <p:cNvPr id="177169" name="Text Box 17"/>
          <p:cNvSpPr txBox="1">
            <a:spLocks noChangeArrowheads="1"/>
          </p:cNvSpPr>
          <p:nvPr/>
        </p:nvSpPr>
        <p:spPr bwMode="auto">
          <a:xfrm>
            <a:off x="5688013" y="547688"/>
            <a:ext cx="1133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latin typeface="Arial Narrow" pitchFamily="34" charset="0"/>
              </a:rPr>
              <a:t>0.94 bits</a:t>
            </a:r>
          </a:p>
        </p:txBody>
      </p: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950913" y="4308475"/>
            <a:ext cx="1741487" cy="641350"/>
            <a:chOff x="599" y="2714"/>
            <a:chExt cx="1097" cy="404"/>
          </a:xfrm>
        </p:grpSpPr>
        <p:sp>
          <p:nvSpPr>
            <p:cNvPr id="177171" name="Text Box 19"/>
            <p:cNvSpPr txBox="1">
              <a:spLocks noChangeArrowheads="1"/>
            </p:cNvSpPr>
            <p:nvPr/>
          </p:nvSpPr>
          <p:spPr bwMode="auto">
            <a:xfrm>
              <a:off x="599" y="2714"/>
              <a:ext cx="49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0.0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4/14</a:t>
              </a:r>
            </a:p>
          </p:txBody>
        </p:sp>
        <p:sp>
          <p:nvSpPr>
            <p:cNvPr id="177172" name="Text Box 20"/>
            <p:cNvSpPr txBox="1">
              <a:spLocks noChangeArrowheads="1"/>
            </p:cNvSpPr>
            <p:nvPr/>
          </p:nvSpPr>
          <p:spPr bwMode="auto">
            <a:xfrm>
              <a:off x="1132" y="2714"/>
              <a:ext cx="5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0.97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5/14</a:t>
              </a:r>
            </a:p>
          </p:txBody>
        </p:sp>
      </p:grpSp>
      <p:sp>
        <p:nvSpPr>
          <p:cNvPr id="177173" name="Text Box 21"/>
          <p:cNvSpPr txBox="1">
            <a:spLocks noChangeArrowheads="1"/>
          </p:cNvSpPr>
          <p:nvPr/>
        </p:nvSpPr>
        <p:spPr bwMode="auto">
          <a:xfrm>
            <a:off x="0" y="4308475"/>
            <a:ext cx="895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>
                <a:latin typeface="Arial Narrow" pitchFamily="34" charset="0"/>
              </a:rPr>
              <a:t>0.97 bits</a:t>
            </a:r>
          </a:p>
          <a:p>
            <a:pPr algn="l"/>
            <a:r>
              <a:rPr lang="en-US" sz="1800">
                <a:latin typeface="Arial Narrow" pitchFamily="34" charset="0"/>
              </a:rPr>
              <a:t>* 5/14</a:t>
            </a:r>
          </a:p>
        </p:txBody>
      </p: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2749550" y="4306888"/>
            <a:ext cx="5546725" cy="642937"/>
            <a:chOff x="1732" y="2713"/>
            <a:chExt cx="3494" cy="405"/>
          </a:xfrm>
        </p:grpSpPr>
        <p:sp>
          <p:nvSpPr>
            <p:cNvPr id="177175" name="Text Box 23"/>
            <p:cNvSpPr txBox="1">
              <a:spLocks noChangeArrowheads="1"/>
            </p:cNvSpPr>
            <p:nvPr/>
          </p:nvSpPr>
          <p:spPr bwMode="auto">
            <a:xfrm>
              <a:off x="1732" y="2713"/>
              <a:ext cx="5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0.98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7/14</a:t>
              </a:r>
            </a:p>
          </p:txBody>
        </p:sp>
        <p:sp>
          <p:nvSpPr>
            <p:cNvPr id="177176" name="Text Box 24"/>
            <p:cNvSpPr txBox="1">
              <a:spLocks noChangeArrowheads="1"/>
            </p:cNvSpPr>
            <p:nvPr/>
          </p:nvSpPr>
          <p:spPr bwMode="auto">
            <a:xfrm>
              <a:off x="2331" y="2714"/>
              <a:ext cx="5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0.59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7/14</a:t>
              </a:r>
            </a:p>
          </p:txBody>
        </p:sp>
        <p:sp>
          <p:nvSpPr>
            <p:cNvPr id="177177" name="Text Box 25"/>
            <p:cNvSpPr txBox="1">
              <a:spLocks noChangeArrowheads="1"/>
            </p:cNvSpPr>
            <p:nvPr/>
          </p:nvSpPr>
          <p:spPr bwMode="auto">
            <a:xfrm>
              <a:off x="3464" y="2713"/>
              <a:ext cx="5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0.92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6/14</a:t>
              </a:r>
            </a:p>
          </p:txBody>
        </p:sp>
        <p:grpSp>
          <p:nvGrpSpPr>
            <p:cNvPr id="8" name="Group 26"/>
            <p:cNvGrpSpPr>
              <a:grpSpLocks/>
            </p:cNvGrpSpPr>
            <p:nvPr/>
          </p:nvGrpSpPr>
          <p:grpSpPr bwMode="auto">
            <a:xfrm>
              <a:off x="4063" y="2713"/>
              <a:ext cx="1163" cy="404"/>
              <a:chOff x="4063" y="2713"/>
              <a:chExt cx="1163" cy="404"/>
            </a:xfrm>
          </p:grpSpPr>
          <p:sp>
            <p:nvSpPr>
              <p:cNvPr id="177179" name="Text Box 27"/>
              <p:cNvSpPr txBox="1">
                <a:spLocks noChangeArrowheads="1"/>
              </p:cNvSpPr>
              <p:nvPr/>
            </p:nvSpPr>
            <p:spPr bwMode="auto">
              <a:xfrm>
                <a:off x="4063" y="2713"/>
                <a:ext cx="56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800">
                    <a:latin typeface="Arial Narrow" pitchFamily="34" charset="0"/>
                  </a:rPr>
                  <a:t>0.81 bits</a:t>
                </a:r>
              </a:p>
              <a:p>
                <a:pPr algn="l"/>
                <a:r>
                  <a:rPr lang="en-US" sz="1800">
                    <a:latin typeface="Arial Narrow" pitchFamily="34" charset="0"/>
                  </a:rPr>
                  <a:t>* 4/14</a:t>
                </a:r>
              </a:p>
            </p:txBody>
          </p:sp>
          <p:sp>
            <p:nvSpPr>
              <p:cNvPr id="177180" name="Text Box 28"/>
              <p:cNvSpPr txBox="1">
                <a:spLocks noChangeArrowheads="1"/>
              </p:cNvSpPr>
              <p:nvPr/>
            </p:nvSpPr>
            <p:spPr bwMode="auto">
              <a:xfrm>
                <a:off x="4662" y="2713"/>
                <a:ext cx="56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800">
                    <a:latin typeface="Arial Narrow" pitchFamily="34" charset="0"/>
                  </a:rPr>
                  <a:t>0.81 bits</a:t>
                </a:r>
              </a:p>
              <a:p>
                <a:pPr algn="l"/>
                <a:r>
                  <a:rPr lang="en-US" sz="1800">
                    <a:latin typeface="Arial Narrow" pitchFamily="34" charset="0"/>
                  </a:rPr>
                  <a:t>* 8/14</a:t>
                </a:r>
              </a:p>
            </p:txBody>
          </p:sp>
        </p:grpSp>
      </p:grpSp>
      <p:grpSp>
        <p:nvGrpSpPr>
          <p:cNvPr id="9" name="Group 29"/>
          <p:cNvGrpSpPr>
            <a:grpSpLocks/>
          </p:cNvGrpSpPr>
          <p:nvPr/>
        </p:nvGrpSpPr>
        <p:grpSpPr bwMode="auto">
          <a:xfrm>
            <a:off x="4651375" y="4308475"/>
            <a:ext cx="4492625" cy="641350"/>
            <a:chOff x="2930" y="2714"/>
            <a:chExt cx="2830" cy="404"/>
          </a:xfrm>
        </p:grpSpPr>
        <p:sp>
          <p:nvSpPr>
            <p:cNvPr id="177182" name="Text Box 30"/>
            <p:cNvSpPr txBox="1">
              <a:spLocks noChangeArrowheads="1"/>
            </p:cNvSpPr>
            <p:nvPr/>
          </p:nvSpPr>
          <p:spPr bwMode="auto">
            <a:xfrm>
              <a:off x="2930" y="2714"/>
              <a:ext cx="49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1.0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4/14</a:t>
              </a:r>
            </a:p>
          </p:txBody>
        </p:sp>
        <p:sp>
          <p:nvSpPr>
            <p:cNvPr id="177183" name="Text Box 31"/>
            <p:cNvSpPr txBox="1">
              <a:spLocks noChangeArrowheads="1"/>
            </p:cNvSpPr>
            <p:nvPr/>
          </p:nvSpPr>
          <p:spPr bwMode="auto">
            <a:xfrm>
              <a:off x="5262" y="2714"/>
              <a:ext cx="49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1.0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6/14</a:t>
              </a:r>
            </a:p>
          </p:txBody>
        </p:sp>
      </p:grpSp>
      <p:grpSp>
        <p:nvGrpSpPr>
          <p:cNvPr id="10" name="Group 32"/>
          <p:cNvGrpSpPr>
            <a:grpSpLocks/>
          </p:cNvGrpSpPr>
          <p:nvPr/>
        </p:nvGrpSpPr>
        <p:grpSpPr bwMode="auto">
          <a:xfrm>
            <a:off x="355600" y="2179638"/>
            <a:ext cx="2335213" cy="1093787"/>
            <a:chOff x="224" y="1373"/>
            <a:chExt cx="1471" cy="689"/>
          </a:xfrm>
        </p:grpSpPr>
        <p:sp>
          <p:nvSpPr>
            <p:cNvPr id="177185" name="Text Box 33"/>
            <p:cNvSpPr txBox="1">
              <a:spLocks noChangeArrowheads="1"/>
            </p:cNvSpPr>
            <p:nvPr/>
          </p:nvSpPr>
          <p:spPr bwMode="auto">
            <a:xfrm>
              <a:off x="522" y="1373"/>
              <a:ext cx="6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400">
                  <a:latin typeface="Arial Narrow" pitchFamily="34" charset="0"/>
                </a:rPr>
                <a:t>outlook</a:t>
              </a:r>
            </a:p>
          </p:txBody>
        </p:sp>
        <p:sp>
          <p:nvSpPr>
            <p:cNvPr id="177186" name="Text Box 34"/>
            <p:cNvSpPr txBox="1">
              <a:spLocks noChangeArrowheads="1"/>
            </p:cNvSpPr>
            <p:nvPr/>
          </p:nvSpPr>
          <p:spPr bwMode="auto">
            <a:xfrm>
              <a:off x="224" y="1870"/>
              <a:ext cx="38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 Narrow" pitchFamily="34" charset="0"/>
                </a:rPr>
                <a:t> sunny</a:t>
              </a:r>
            </a:p>
          </p:txBody>
        </p:sp>
        <p:sp>
          <p:nvSpPr>
            <p:cNvPr id="177187" name="Text Box 35"/>
            <p:cNvSpPr txBox="1">
              <a:spLocks noChangeArrowheads="1"/>
            </p:cNvSpPr>
            <p:nvPr/>
          </p:nvSpPr>
          <p:spPr bwMode="auto">
            <a:xfrm>
              <a:off x="792" y="1870"/>
              <a:ext cx="4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 Narrow" pitchFamily="34" charset="0"/>
                </a:rPr>
                <a:t> overcast</a:t>
              </a:r>
            </a:p>
          </p:txBody>
        </p:sp>
        <p:sp>
          <p:nvSpPr>
            <p:cNvPr id="177188" name="Text Box 36"/>
            <p:cNvSpPr txBox="1">
              <a:spLocks noChangeArrowheads="1"/>
            </p:cNvSpPr>
            <p:nvPr/>
          </p:nvSpPr>
          <p:spPr bwMode="auto">
            <a:xfrm>
              <a:off x="1380" y="1870"/>
              <a:ext cx="31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 Narrow" pitchFamily="34" charset="0"/>
                </a:rPr>
                <a:t>rainy</a:t>
              </a:r>
            </a:p>
          </p:txBody>
        </p:sp>
      </p:grpSp>
      <p:grpSp>
        <p:nvGrpSpPr>
          <p:cNvPr id="11" name="Group 37"/>
          <p:cNvGrpSpPr>
            <a:grpSpLocks/>
          </p:cNvGrpSpPr>
          <p:nvPr/>
        </p:nvGrpSpPr>
        <p:grpSpPr bwMode="auto">
          <a:xfrm>
            <a:off x="447675" y="4949825"/>
            <a:ext cx="1797050" cy="1193800"/>
            <a:chOff x="282" y="3118"/>
            <a:chExt cx="1132" cy="752"/>
          </a:xfrm>
        </p:grpSpPr>
        <p:sp>
          <p:nvSpPr>
            <p:cNvPr id="177190" name="Text Box 38"/>
            <p:cNvSpPr txBox="1">
              <a:spLocks noChangeArrowheads="1"/>
            </p:cNvSpPr>
            <p:nvPr/>
          </p:nvSpPr>
          <p:spPr bwMode="auto">
            <a:xfrm>
              <a:off x="424" y="3352"/>
              <a:ext cx="85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latin typeface="Arial Narrow" pitchFamily="34" charset="0"/>
                </a:rPr>
                <a:t>+</a:t>
              </a:r>
            </a:p>
            <a:p>
              <a:r>
                <a:rPr lang="en-US" sz="2400">
                  <a:latin typeface="Arial Narrow" pitchFamily="34" charset="0"/>
                </a:rPr>
                <a:t>= 0.69 bits</a:t>
              </a:r>
            </a:p>
          </p:txBody>
        </p:sp>
        <p:cxnSp>
          <p:nvCxnSpPr>
            <p:cNvPr id="177191" name="AutoShape 39"/>
            <p:cNvCxnSpPr>
              <a:cxnSpLocks noChangeShapeType="1"/>
              <a:stCxn id="177173" idx="2"/>
              <a:endCxn id="177190" idx="0"/>
            </p:cNvCxnSpPr>
            <p:nvPr/>
          </p:nvCxnSpPr>
          <p:spPr bwMode="auto">
            <a:xfrm rot="16200000" flipH="1">
              <a:off x="449" y="2951"/>
              <a:ext cx="234" cy="567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7192" name="AutoShape 40"/>
            <p:cNvCxnSpPr>
              <a:cxnSpLocks noChangeShapeType="1"/>
              <a:stCxn id="177171" idx="2"/>
              <a:endCxn id="177190" idx="0"/>
            </p:cNvCxnSpPr>
            <p:nvPr/>
          </p:nvCxnSpPr>
          <p:spPr bwMode="auto">
            <a:xfrm rot="16200000" flipH="1">
              <a:off x="732" y="3234"/>
              <a:ext cx="234" cy="1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7193" name="AutoShape 41"/>
            <p:cNvCxnSpPr>
              <a:cxnSpLocks noChangeShapeType="1"/>
              <a:stCxn id="177172" idx="2"/>
              <a:endCxn id="177190" idx="0"/>
            </p:cNvCxnSpPr>
            <p:nvPr/>
          </p:nvCxnSpPr>
          <p:spPr bwMode="auto">
            <a:xfrm rot="5400000">
              <a:off x="1015" y="2952"/>
              <a:ext cx="234" cy="565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sp>
        <p:nvSpPr>
          <p:cNvPr id="177194" name="Text Box 42"/>
          <p:cNvSpPr txBox="1">
            <a:spLocks noChangeArrowheads="1"/>
          </p:cNvSpPr>
          <p:nvPr/>
        </p:nvSpPr>
        <p:spPr bwMode="auto">
          <a:xfrm>
            <a:off x="471488" y="6027738"/>
            <a:ext cx="185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latin typeface="Arial Narrow" pitchFamily="34" charset="0"/>
              </a:rPr>
              <a:t>gain: 0.25 bits</a:t>
            </a:r>
          </a:p>
        </p:txBody>
      </p:sp>
      <p:grpSp>
        <p:nvGrpSpPr>
          <p:cNvPr id="12" name="Group 43"/>
          <p:cNvGrpSpPr>
            <a:grpSpLocks/>
          </p:cNvGrpSpPr>
          <p:nvPr/>
        </p:nvGrpSpPr>
        <p:grpSpPr bwMode="auto">
          <a:xfrm>
            <a:off x="2789238" y="4948238"/>
            <a:ext cx="6440487" cy="1536700"/>
            <a:chOff x="1757" y="3117"/>
            <a:chExt cx="4057" cy="968"/>
          </a:xfrm>
        </p:grpSpPr>
        <p:grpSp>
          <p:nvGrpSpPr>
            <p:cNvPr id="13" name="Group 44"/>
            <p:cNvGrpSpPr>
              <a:grpSpLocks/>
            </p:cNvGrpSpPr>
            <p:nvPr/>
          </p:nvGrpSpPr>
          <p:grpSpPr bwMode="auto">
            <a:xfrm>
              <a:off x="1874" y="3117"/>
              <a:ext cx="3796" cy="753"/>
              <a:chOff x="1874" y="3117"/>
              <a:chExt cx="3796" cy="753"/>
            </a:xfrm>
          </p:grpSpPr>
          <p:sp>
            <p:nvSpPr>
              <p:cNvPr id="177197" name="Text Box 45"/>
              <p:cNvSpPr txBox="1">
                <a:spLocks noChangeArrowheads="1"/>
              </p:cNvSpPr>
              <p:nvPr/>
            </p:nvSpPr>
            <p:spPr bwMode="auto">
              <a:xfrm>
                <a:off x="1874" y="3352"/>
                <a:ext cx="850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Arial Narrow" pitchFamily="34" charset="0"/>
                  </a:rPr>
                  <a:t>+</a:t>
                </a:r>
              </a:p>
              <a:p>
                <a:r>
                  <a:rPr lang="en-US" sz="2400">
                    <a:latin typeface="Arial Narrow" pitchFamily="34" charset="0"/>
                  </a:rPr>
                  <a:t>= 0.79 bits</a:t>
                </a:r>
              </a:p>
            </p:txBody>
          </p:sp>
          <p:cxnSp>
            <p:nvCxnSpPr>
              <p:cNvPr id="177198" name="AutoShape 46"/>
              <p:cNvCxnSpPr>
                <a:cxnSpLocks noChangeShapeType="1"/>
                <a:stCxn id="177175" idx="2"/>
                <a:endCxn id="177197" idx="0"/>
              </p:cNvCxnSpPr>
              <p:nvPr/>
            </p:nvCxnSpPr>
            <p:spPr bwMode="auto">
              <a:xfrm rot="16200000" flipH="1">
                <a:off x="2039" y="3092"/>
                <a:ext cx="235" cy="285"/>
              </a:xfrm>
              <a:prstGeom prst="curvedConnector3">
                <a:avLst>
                  <a:gd name="adj1" fmla="val 49787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177199" name="AutoShape 47"/>
              <p:cNvCxnSpPr>
                <a:cxnSpLocks noChangeShapeType="1"/>
                <a:stCxn id="177176" idx="2"/>
                <a:endCxn id="177197" idx="0"/>
              </p:cNvCxnSpPr>
              <p:nvPr/>
            </p:nvCxnSpPr>
            <p:spPr bwMode="auto">
              <a:xfrm rot="5400000">
                <a:off x="2339" y="3078"/>
                <a:ext cx="234" cy="314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177200" name="Text Box 48"/>
              <p:cNvSpPr txBox="1">
                <a:spLocks noChangeArrowheads="1"/>
              </p:cNvSpPr>
              <p:nvPr/>
            </p:nvSpPr>
            <p:spPr bwMode="auto">
              <a:xfrm>
                <a:off x="3329" y="3352"/>
                <a:ext cx="850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Arial Narrow" pitchFamily="34" charset="0"/>
                  </a:rPr>
                  <a:t>+</a:t>
                </a:r>
              </a:p>
              <a:p>
                <a:r>
                  <a:rPr lang="en-US" sz="2400">
                    <a:latin typeface="Arial Narrow" pitchFamily="34" charset="0"/>
                  </a:rPr>
                  <a:t>= 0.91 bits</a:t>
                </a:r>
              </a:p>
            </p:txBody>
          </p:sp>
          <p:cxnSp>
            <p:nvCxnSpPr>
              <p:cNvPr id="177201" name="AutoShape 49"/>
              <p:cNvCxnSpPr>
                <a:cxnSpLocks noChangeShapeType="1"/>
                <a:stCxn id="177182" idx="2"/>
                <a:endCxn id="177200" idx="0"/>
              </p:cNvCxnSpPr>
              <p:nvPr/>
            </p:nvCxnSpPr>
            <p:spPr bwMode="auto">
              <a:xfrm rot="16200000" flipH="1">
                <a:off x="3350" y="2947"/>
                <a:ext cx="234" cy="575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177202" name="AutoShape 50"/>
              <p:cNvCxnSpPr>
                <a:cxnSpLocks noChangeShapeType="1"/>
                <a:stCxn id="177177" idx="2"/>
                <a:endCxn id="177200" idx="0"/>
              </p:cNvCxnSpPr>
              <p:nvPr/>
            </p:nvCxnSpPr>
            <p:spPr bwMode="auto">
              <a:xfrm rot="16200000" flipH="1">
                <a:off x="3632" y="3231"/>
                <a:ext cx="235" cy="8"/>
              </a:xfrm>
              <a:prstGeom prst="curvedConnector3">
                <a:avLst>
                  <a:gd name="adj1" fmla="val 49787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177203" name="AutoShape 51"/>
              <p:cNvCxnSpPr>
                <a:cxnSpLocks noChangeShapeType="1"/>
                <a:stCxn id="177179" idx="2"/>
                <a:endCxn id="177200" idx="0"/>
              </p:cNvCxnSpPr>
              <p:nvPr/>
            </p:nvCxnSpPr>
            <p:spPr bwMode="auto">
              <a:xfrm rot="5400000">
                <a:off x="3932" y="2939"/>
                <a:ext cx="235" cy="591"/>
              </a:xfrm>
              <a:prstGeom prst="curvedConnector3">
                <a:avLst>
                  <a:gd name="adj1" fmla="val 49787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177204" name="Text Box 52"/>
              <p:cNvSpPr txBox="1">
                <a:spLocks noChangeArrowheads="1"/>
              </p:cNvSpPr>
              <p:nvPr/>
            </p:nvSpPr>
            <p:spPr bwMode="auto">
              <a:xfrm>
                <a:off x="4820" y="3352"/>
                <a:ext cx="850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Arial Narrow" pitchFamily="34" charset="0"/>
                  </a:rPr>
                  <a:t>+</a:t>
                </a:r>
              </a:p>
              <a:p>
                <a:r>
                  <a:rPr lang="en-US" sz="2400">
                    <a:latin typeface="Arial Narrow" pitchFamily="34" charset="0"/>
                  </a:rPr>
                  <a:t>= 0.89 bits</a:t>
                </a:r>
              </a:p>
            </p:txBody>
          </p:sp>
          <p:cxnSp>
            <p:nvCxnSpPr>
              <p:cNvPr id="177205" name="AutoShape 53"/>
              <p:cNvCxnSpPr>
                <a:cxnSpLocks noChangeShapeType="1"/>
                <a:stCxn id="177180" idx="2"/>
                <a:endCxn id="177204" idx="0"/>
              </p:cNvCxnSpPr>
              <p:nvPr/>
            </p:nvCxnSpPr>
            <p:spPr bwMode="auto">
              <a:xfrm rot="16200000" flipH="1">
                <a:off x="4977" y="3084"/>
                <a:ext cx="235" cy="301"/>
              </a:xfrm>
              <a:prstGeom prst="curvedConnector3">
                <a:avLst>
                  <a:gd name="adj1" fmla="val 49787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177206" name="AutoShape 54"/>
              <p:cNvCxnSpPr>
                <a:cxnSpLocks noChangeShapeType="1"/>
                <a:stCxn id="177183" idx="2"/>
                <a:endCxn id="177204" idx="0"/>
              </p:cNvCxnSpPr>
              <p:nvPr/>
            </p:nvCxnSpPr>
            <p:spPr bwMode="auto">
              <a:xfrm rot="5400000">
                <a:off x="5261" y="3102"/>
                <a:ext cx="234" cy="266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</p:grpSp>
        <p:grpSp>
          <p:nvGrpSpPr>
            <p:cNvPr id="14" name="Group 55"/>
            <p:cNvGrpSpPr>
              <a:grpSpLocks/>
            </p:cNvGrpSpPr>
            <p:nvPr/>
          </p:nvGrpSpPr>
          <p:grpSpPr bwMode="auto">
            <a:xfrm>
              <a:off x="1757" y="3797"/>
              <a:ext cx="4057" cy="288"/>
              <a:chOff x="1757" y="3797"/>
              <a:chExt cx="4057" cy="288"/>
            </a:xfrm>
          </p:grpSpPr>
          <p:sp>
            <p:nvSpPr>
              <p:cNvPr id="177208" name="Text Box 56"/>
              <p:cNvSpPr txBox="1">
                <a:spLocks noChangeArrowheads="1"/>
              </p:cNvSpPr>
              <p:nvPr/>
            </p:nvSpPr>
            <p:spPr bwMode="auto">
              <a:xfrm>
                <a:off x="1757" y="3797"/>
                <a:ext cx="116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>
                    <a:latin typeface="Arial Narrow" pitchFamily="34" charset="0"/>
                  </a:rPr>
                  <a:t>gain: 0.15 bits</a:t>
                </a:r>
              </a:p>
            </p:txBody>
          </p:sp>
          <p:sp>
            <p:nvSpPr>
              <p:cNvPr id="177209" name="Text Box 57"/>
              <p:cNvSpPr txBox="1">
                <a:spLocks noChangeArrowheads="1"/>
              </p:cNvSpPr>
              <p:nvPr/>
            </p:nvSpPr>
            <p:spPr bwMode="auto">
              <a:xfrm>
                <a:off x="3217" y="3797"/>
                <a:ext cx="116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>
                    <a:latin typeface="Arial Narrow" pitchFamily="34" charset="0"/>
                  </a:rPr>
                  <a:t>gain: 0.03 bits</a:t>
                </a:r>
              </a:p>
            </p:txBody>
          </p:sp>
          <p:sp>
            <p:nvSpPr>
              <p:cNvPr id="177210" name="Text Box 58"/>
              <p:cNvSpPr txBox="1">
                <a:spLocks noChangeArrowheads="1"/>
              </p:cNvSpPr>
              <p:nvPr/>
            </p:nvSpPr>
            <p:spPr bwMode="auto">
              <a:xfrm>
                <a:off x="4646" y="3797"/>
                <a:ext cx="116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>
                    <a:latin typeface="Arial Narrow" pitchFamily="34" charset="0"/>
                  </a:rPr>
                  <a:t>gain: 0.05 bits</a:t>
                </a:r>
              </a:p>
            </p:txBody>
          </p:sp>
        </p:grpSp>
      </p:grpSp>
      <p:graphicFrame>
        <p:nvGraphicFramePr>
          <p:cNvPr id="177211" name="Object 59"/>
          <p:cNvGraphicFramePr>
            <a:graphicFrameLocks noChangeAspect="1"/>
          </p:cNvGraphicFramePr>
          <p:nvPr/>
        </p:nvGraphicFramePr>
        <p:xfrm>
          <a:off x="523875" y="1601788"/>
          <a:ext cx="1581150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10" imgW="1867680" imgH="776160" progId="Excel.Sheet.8">
                  <p:embed/>
                </p:oleObj>
              </mc:Choice>
              <mc:Fallback>
                <p:oleObj name="Worksheet" r:id="rId10" imgW="1867680" imgH="776160" progId="Excel.Shee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" y="1601788"/>
                        <a:ext cx="1581150" cy="657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oup 60"/>
          <p:cNvGrpSpPr>
            <a:grpSpLocks/>
          </p:cNvGrpSpPr>
          <p:nvPr/>
        </p:nvGrpSpPr>
        <p:grpSpPr bwMode="auto">
          <a:xfrm>
            <a:off x="2649538" y="1600200"/>
            <a:ext cx="6653212" cy="2265363"/>
            <a:chOff x="1669" y="1008"/>
            <a:chExt cx="4191" cy="1427"/>
          </a:xfrm>
        </p:grpSpPr>
        <p:grpSp>
          <p:nvGrpSpPr>
            <p:cNvPr id="16" name="Group 61"/>
            <p:cNvGrpSpPr>
              <a:grpSpLocks/>
            </p:cNvGrpSpPr>
            <p:nvPr/>
          </p:nvGrpSpPr>
          <p:grpSpPr bwMode="auto">
            <a:xfrm>
              <a:off x="1669" y="1374"/>
              <a:ext cx="4191" cy="1061"/>
              <a:chOff x="1669" y="1374"/>
              <a:chExt cx="4191" cy="1061"/>
            </a:xfrm>
          </p:grpSpPr>
          <p:graphicFrame>
            <p:nvGraphicFramePr>
              <p:cNvPr id="177214" name="Object 62"/>
              <p:cNvGraphicFramePr>
                <a:graphicFrameLocks noChangeAspect="1"/>
              </p:cNvGraphicFramePr>
              <p:nvPr/>
            </p:nvGraphicFramePr>
            <p:xfrm>
              <a:off x="1669" y="2001"/>
              <a:ext cx="610" cy="4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Worksheet" r:id="rId12" imgW="3465000" imgH="2295000" progId="Excel.Sheet.8">
                      <p:embed/>
                    </p:oleObj>
                  </mc:Choice>
                  <mc:Fallback>
                    <p:oleObj name="Worksheet" r:id="rId12" imgW="3465000" imgH="2295000" progId="Excel.Sheet.8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69" y="2001"/>
                            <a:ext cx="610" cy="4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7215" name="Object 63"/>
              <p:cNvGraphicFramePr>
                <a:graphicFrameLocks noChangeAspect="1"/>
              </p:cNvGraphicFramePr>
              <p:nvPr/>
            </p:nvGraphicFramePr>
            <p:xfrm>
              <a:off x="2241" y="2001"/>
              <a:ext cx="610" cy="4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Worksheet" r:id="rId14" imgW="3465000" imgH="2295000" progId="Excel.Sheet.8">
                      <p:embed/>
                    </p:oleObj>
                  </mc:Choice>
                  <mc:Fallback>
                    <p:oleObj name="Worksheet" r:id="rId14" imgW="3465000" imgH="2295000" progId="Excel.Sheet.8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41" y="2001"/>
                            <a:ext cx="610" cy="4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7216" name="Text Box 64"/>
              <p:cNvSpPr txBox="1">
                <a:spLocks noChangeArrowheads="1"/>
              </p:cNvSpPr>
              <p:nvPr/>
            </p:nvSpPr>
            <p:spPr bwMode="auto">
              <a:xfrm>
                <a:off x="1912" y="1374"/>
                <a:ext cx="70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sz="2400">
                    <a:latin typeface="Arial Narrow" pitchFamily="34" charset="0"/>
                  </a:rPr>
                  <a:t>humidity</a:t>
                </a:r>
              </a:p>
            </p:txBody>
          </p:sp>
          <p:sp>
            <p:nvSpPr>
              <p:cNvPr id="177217" name="Text Box 65"/>
              <p:cNvSpPr txBox="1">
                <a:spLocks noChangeArrowheads="1"/>
              </p:cNvSpPr>
              <p:nvPr/>
            </p:nvSpPr>
            <p:spPr bwMode="auto">
              <a:xfrm>
                <a:off x="3193" y="1374"/>
                <a:ext cx="96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sz="2400">
                    <a:latin typeface="Arial Narrow" pitchFamily="34" charset="0"/>
                  </a:rPr>
                  <a:t>temperature</a:t>
                </a:r>
              </a:p>
            </p:txBody>
          </p:sp>
          <p:sp>
            <p:nvSpPr>
              <p:cNvPr id="177218" name="Text Box 66"/>
              <p:cNvSpPr txBox="1">
                <a:spLocks noChangeArrowheads="1"/>
              </p:cNvSpPr>
              <p:nvPr/>
            </p:nvSpPr>
            <p:spPr bwMode="auto">
              <a:xfrm>
                <a:off x="4933" y="1374"/>
                <a:ext cx="52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sz="2400">
                    <a:latin typeface="Arial Narrow" pitchFamily="34" charset="0"/>
                  </a:rPr>
                  <a:t>windy</a:t>
                </a:r>
              </a:p>
            </p:txBody>
          </p:sp>
          <p:graphicFrame>
            <p:nvGraphicFramePr>
              <p:cNvPr id="177219" name="Object 67"/>
              <p:cNvGraphicFramePr>
                <a:graphicFrameLocks noChangeAspect="1"/>
              </p:cNvGraphicFramePr>
              <p:nvPr/>
            </p:nvGraphicFramePr>
            <p:xfrm>
              <a:off x="2813" y="2008"/>
              <a:ext cx="592" cy="3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Worksheet" r:id="rId16" imgW="3465000" imgH="2295000" progId="Excel.Sheet.8">
                      <p:embed/>
                    </p:oleObj>
                  </mc:Choice>
                  <mc:Fallback>
                    <p:oleObj name="Worksheet" r:id="rId16" imgW="3465000" imgH="2295000" progId="Excel.Sheet.8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13" y="2008"/>
                            <a:ext cx="592" cy="39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7220" name="Object 68"/>
              <p:cNvGraphicFramePr>
                <a:graphicFrameLocks noChangeAspect="1"/>
              </p:cNvGraphicFramePr>
              <p:nvPr/>
            </p:nvGraphicFramePr>
            <p:xfrm>
              <a:off x="3367" y="2000"/>
              <a:ext cx="616" cy="40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Worksheet" r:id="rId18" imgW="3465000" imgH="2295000" progId="Excel.Sheet.8">
                      <p:embed/>
                    </p:oleObj>
                  </mc:Choice>
                  <mc:Fallback>
                    <p:oleObj name="Worksheet" r:id="rId18" imgW="3465000" imgH="2295000" progId="Excel.Sheet.8">
                      <p:embed/>
                      <p:pic>
                        <p:nvPicPr>
                          <p:cNvPr id="0" name="Picture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67" y="2000"/>
                            <a:ext cx="616" cy="40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7221" name="Object 69"/>
              <p:cNvGraphicFramePr>
                <a:graphicFrameLocks noChangeAspect="1"/>
              </p:cNvGraphicFramePr>
              <p:nvPr/>
            </p:nvGraphicFramePr>
            <p:xfrm>
              <a:off x="3945" y="1991"/>
              <a:ext cx="643" cy="42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Worksheet" r:id="rId20" imgW="3465000" imgH="2295000" progId="Excel.Sheet.8">
                      <p:embed/>
                    </p:oleObj>
                  </mc:Choice>
                  <mc:Fallback>
                    <p:oleObj name="Worksheet" r:id="rId20" imgW="3465000" imgH="2295000" progId="Excel.Sheet.8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45" y="1991"/>
                            <a:ext cx="643" cy="42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7222" name="Object 70"/>
              <p:cNvGraphicFramePr>
                <a:graphicFrameLocks noChangeAspect="1"/>
              </p:cNvGraphicFramePr>
              <p:nvPr/>
            </p:nvGraphicFramePr>
            <p:xfrm>
              <a:off x="4550" y="1989"/>
              <a:ext cx="649" cy="42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Worksheet" r:id="rId22" imgW="3465000" imgH="2295000" progId="Excel.Sheet.8">
                      <p:embed/>
                    </p:oleObj>
                  </mc:Choice>
                  <mc:Fallback>
                    <p:oleObj name="Worksheet" r:id="rId22" imgW="3465000" imgH="2295000" progId="Excel.Sheet.8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50" y="1989"/>
                            <a:ext cx="649" cy="42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7223" name="Object 71"/>
              <p:cNvGraphicFramePr>
                <a:graphicFrameLocks noChangeAspect="1"/>
              </p:cNvGraphicFramePr>
              <p:nvPr/>
            </p:nvGraphicFramePr>
            <p:xfrm>
              <a:off x="5161" y="1972"/>
              <a:ext cx="699" cy="4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Worksheet" r:id="rId24" imgW="3465000" imgH="2295000" progId="Excel.Sheet.8">
                      <p:embed/>
                    </p:oleObj>
                  </mc:Choice>
                  <mc:Fallback>
                    <p:oleObj name="Worksheet" r:id="rId24" imgW="3465000" imgH="2295000" progId="Excel.Sheet.8">
                      <p:embed/>
                      <p:pic>
                        <p:nvPicPr>
                          <p:cNvPr id="0" name="Picture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61" y="1972"/>
                            <a:ext cx="699" cy="4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77224" name="AutoShape 72"/>
              <p:cNvCxnSpPr>
                <a:cxnSpLocks noChangeShapeType="1"/>
                <a:stCxn id="177216" idx="2"/>
                <a:endCxn id="0" idx="0"/>
              </p:cNvCxnSpPr>
              <p:nvPr/>
            </p:nvCxnSpPr>
            <p:spPr bwMode="auto">
              <a:xfrm rot="5400000">
                <a:off x="1949" y="1687"/>
                <a:ext cx="339" cy="290"/>
              </a:xfrm>
              <a:prstGeom prst="curvedConnector3">
                <a:avLst>
                  <a:gd name="adj1" fmla="val 49852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177225" name="AutoShape 73"/>
              <p:cNvCxnSpPr>
                <a:cxnSpLocks noChangeShapeType="1"/>
                <a:stCxn id="177216" idx="2"/>
                <a:endCxn id="0" idx="0"/>
              </p:cNvCxnSpPr>
              <p:nvPr/>
            </p:nvCxnSpPr>
            <p:spPr bwMode="auto">
              <a:xfrm rot="16200000" flipH="1">
                <a:off x="2235" y="1691"/>
                <a:ext cx="339" cy="282"/>
              </a:xfrm>
              <a:prstGeom prst="curvedConnector3">
                <a:avLst>
                  <a:gd name="adj1" fmla="val 49852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177226" name="AutoShape 74"/>
              <p:cNvCxnSpPr>
                <a:cxnSpLocks noChangeShapeType="1"/>
                <a:stCxn id="177217" idx="2"/>
                <a:endCxn id="0" idx="0"/>
              </p:cNvCxnSpPr>
              <p:nvPr/>
            </p:nvCxnSpPr>
            <p:spPr bwMode="auto">
              <a:xfrm rot="5400000">
                <a:off x="3220" y="1551"/>
                <a:ext cx="346" cy="568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177227" name="AutoShape 75"/>
              <p:cNvCxnSpPr>
                <a:cxnSpLocks noChangeShapeType="1"/>
                <a:stCxn id="177217" idx="2"/>
                <a:endCxn id="0" idx="0"/>
              </p:cNvCxnSpPr>
              <p:nvPr/>
            </p:nvCxnSpPr>
            <p:spPr bwMode="auto">
              <a:xfrm rot="5400000">
                <a:off x="3507" y="1830"/>
                <a:ext cx="338" cy="2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177228" name="AutoShape 76"/>
              <p:cNvCxnSpPr>
                <a:cxnSpLocks noChangeShapeType="1"/>
                <a:stCxn id="177217" idx="2"/>
                <a:endCxn id="0" idx="0"/>
              </p:cNvCxnSpPr>
              <p:nvPr/>
            </p:nvCxnSpPr>
            <p:spPr bwMode="auto">
              <a:xfrm rot="16200000" flipH="1">
                <a:off x="3807" y="1532"/>
                <a:ext cx="329" cy="590"/>
              </a:xfrm>
              <a:prstGeom prst="curvedConnector3">
                <a:avLst>
                  <a:gd name="adj1" fmla="val 49847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177229" name="AutoShape 77"/>
              <p:cNvCxnSpPr>
                <a:cxnSpLocks noChangeShapeType="1"/>
                <a:stCxn id="177218" idx="2"/>
                <a:endCxn id="0" idx="0"/>
              </p:cNvCxnSpPr>
              <p:nvPr/>
            </p:nvCxnSpPr>
            <p:spPr bwMode="auto">
              <a:xfrm rot="5400000">
                <a:off x="4870" y="1667"/>
                <a:ext cx="327" cy="318"/>
              </a:xfrm>
              <a:prstGeom prst="curvedConnector3">
                <a:avLst>
                  <a:gd name="adj1" fmla="val 49847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cxnSp>
            <p:nvCxnSpPr>
              <p:cNvPr id="177230" name="AutoShape 78"/>
              <p:cNvCxnSpPr>
                <a:cxnSpLocks noChangeShapeType="1"/>
                <a:stCxn id="177218" idx="2"/>
                <a:endCxn id="0" idx="0"/>
              </p:cNvCxnSpPr>
              <p:nvPr/>
            </p:nvCxnSpPr>
            <p:spPr bwMode="auto">
              <a:xfrm rot="16200000" flipH="1">
                <a:off x="5197" y="1658"/>
                <a:ext cx="310" cy="318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</p:cxnSp>
          <p:sp>
            <p:nvSpPr>
              <p:cNvPr id="177231" name="Text Box 79"/>
              <p:cNvSpPr txBox="1">
                <a:spLocks noChangeArrowheads="1"/>
              </p:cNvSpPr>
              <p:nvPr/>
            </p:nvSpPr>
            <p:spPr bwMode="auto">
              <a:xfrm>
                <a:off x="1993" y="1870"/>
                <a:ext cx="28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400">
                    <a:latin typeface="Arial Narrow" pitchFamily="34" charset="0"/>
                  </a:rPr>
                  <a:t>high</a:t>
                </a:r>
              </a:p>
            </p:txBody>
          </p:sp>
          <p:sp>
            <p:nvSpPr>
              <p:cNvPr id="177232" name="Text Box 80"/>
              <p:cNvSpPr txBox="1">
                <a:spLocks noChangeArrowheads="1"/>
              </p:cNvSpPr>
              <p:nvPr/>
            </p:nvSpPr>
            <p:spPr bwMode="auto">
              <a:xfrm>
                <a:off x="2527" y="1870"/>
                <a:ext cx="39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400">
                    <a:latin typeface="Arial Narrow" pitchFamily="34" charset="0"/>
                  </a:rPr>
                  <a:t>normal</a:t>
                </a:r>
              </a:p>
            </p:txBody>
          </p:sp>
          <p:sp>
            <p:nvSpPr>
              <p:cNvPr id="177233" name="Text Box 81"/>
              <p:cNvSpPr txBox="1">
                <a:spLocks noChangeArrowheads="1"/>
              </p:cNvSpPr>
              <p:nvPr/>
            </p:nvSpPr>
            <p:spPr bwMode="auto">
              <a:xfrm>
                <a:off x="3115" y="1870"/>
                <a:ext cx="24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400">
                    <a:latin typeface="Arial Narrow" pitchFamily="34" charset="0"/>
                  </a:rPr>
                  <a:t>hot</a:t>
                </a:r>
              </a:p>
            </p:txBody>
          </p:sp>
          <p:sp>
            <p:nvSpPr>
              <p:cNvPr id="177234" name="Text Box 82"/>
              <p:cNvSpPr txBox="1">
                <a:spLocks noChangeArrowheads="1"/>
              </p:cNvSpPr>
              <p:nvPr/>
            </p:nvSpPr>
            <p:spPr bwMode="auto">
              <a:xfrm>
                <a:off x="3663" y="1870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400">
                    <a:latin typeface="Arial Narrow" pitchFamily="34" charset="0"/>
                  </a:rPr>
                  <a:t>mild</a:t>
                </a:r>
              </a:p>
            </p:txBody>
          </p:sp>
          <p:sp>
            <p:nvSpPr>
              <p:cNvPr id="177235" name="Text Box 83"/>
              <p:cNvSpPr txBox="1">
                <a:spLocks noChangeArrowheads="1"/>
              </p:cNvSpPr>
              <p:nvPr/>
            </p:nvSpPr>
            <p:spPr bwMode="auto">
              <a:xfrm>
                <a:off x="4236" y="1870"/>
                <a:ext cx="28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400">
                    <a:latin typeface="Arial Narrow" pitchFamily="34" charset="0"/>
                  </a:rPr>
                  <a:t>cool</a:t>
                </a:r>
              </a:p>
            </p:txBody>
          </p:sp>
          <p:sp>
            <p:nvSpPr>
              <p:cNvPr id="177236" name="Text Box 84"/>
              <p:cNvSpPr txBox="1">
                <a:spLocks noChangeArrowheads="1"/>
              </p:cNvSpPr>
              <p:nvPr/>
            </p:nvSpPr>
            <p:spPr bwMode="auto">
              <a:xfrm>
                <a:off x="4890" y="1870"/>
                <a:ext cx="31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400">
                    <a:latin typeface="Arial Narrow" pitchFamily="34" charset="0"/>
                  </a:rPr>
                  <a:t>false</a:t>
                </a:r>
              </a:p>
            </p:txBody>
          </p:sp>
          <p:sp>
            <p:nvSpPr>
              <p:cNvPr id="177237" name="Text Box 85"/>
              <p:cNvSpPr txBox="1">
                <a:spLocks noChangeArrowheads="1"/>
              </p:cNvSpPr>
              <p:nvPr/>
            </p:nvSpPr>
            <p:spPr bwMode="auto">
              <a:xfrm>
                <a:off x="5514" y="1870"/>
                <a:ext cx="27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400">
                    <a:latin typeface="Arial Narrow" pitchFamily="34" charset="0"/>
                  </a:rPr>
                  <a:t>true</a:t>
                </a:r>
              </a:p>
            </p:txBody>
          </p:sp>
        </p:grpSp>
        <p:graphicFrame>
          <p:nvGraphicFramePr>
            <p:cNvPr id="177238" name="Object 86"/>
            <p:cNvGraphicFramePr>
              <a:graphicFrameLocks noChangeAspect="1"/>
            </p:cNvGraphicFramePr>
            <p:nvPr/>
          </p:nvGraphicFramePr>
          <p:xfrm>
            <a:off x="3162" y="1008"/>
            <a:ext cx="1014" cy="4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26" imgW="1901160" imgH="776160" progId="Excel.Sheet.8">
                    <p:embed/>
                  </p:oleObj>
                </mc:Choice>
                <mc:Fallback>
                  <p:oleObj name="Worksheet" r:id="rId26" imgW="1901160" imgH="776160" progId="Excel.Sheet.8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62" y="1008"/>
                          <a:ext cx="1014" cy="4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7239" name="Object 87"/>
            <p:cNvGraphicFramePr>
              <a:graphicFrameLocks noChangeAspect="1"/>
            </p:cNvGraphicFramePr>
            <p:nvPr/>
          </p:nvGraphicFramePr>
          <p:xfrm>
            <a:off x="1807" y="1060"/>
            <a:ext cx="930" cy="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28" imgW="1743840" imgH="585000" progId="Excel.Sheet.8">
                    <p:embed/>
                  </p:oleObj>
                </mc:Choice>
                <mc:Fallback>
                  <p:oleObj name="Worksheet" r:id="rId28" imgW="1743840" imgH="585000" progId="Excel.Sheet.8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7" y="1060"/>
                          <a:ext cx="930" cy="3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7240" name="Object 88"/>
            <p:cNvGraphicFramePr>
              <a:graphicFrameLocks noChangeAspect="1"/>
            </p:cNvGraphicFramePr>
            <p:nvPr/>
          </p:nvGraphicFramePr>
          <p:xfrm>
            <a:off x="4716" y="1059"/>
            <a:ext cx="960" cy="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30" imgW="1800000" imgH="585000" progId="Excel.Sheet.8">
                    <p:embed/>
                  </p:oleObj>
                </mc:Choice>
                <mc:Fallback>
                  <p:oleObj name="Worksheet" r:id="rId30" imgW="1800000" imgH="585000" progId="Excel.Sheet.8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16" y="1059"/>
                          <a:ext cx="960" cy="3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7241" name="AutoShape 89"/>
          <p:cNvSpPr>
            <a:spLocks noChangeArrowheads="1"/>
          </p:cNvSpPr>
          <p:nvPr/>
        </p:nvSpPr>
        <p:spPr bwMode="auto">
          <a:xfrm rot="-1800000">
            <a:off x="90488" y="1352550"/>
            <a:ext cx="1589087" cy="1089025"/>
          </a:xfrm>
          <a:prstGeom prst="star16">
            <a:avLst>
              <a:gd name="adj" fmla="val 4187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r>
              <a:rPr lang="en-US" sz="1400" b="1">
                <a:latin typeface="Arial Narrow" pitchFamily="34" charset="0"/>
              </a:rPr>
              <a:t>maximal </a:t>
            </a:r>
          </a:p>
          <a:p>
            <a:r>
              <a:rPr lang="en-US" sz="1400" b="1">
                <a:latin typeface="Arial Narrow" pitchFamily="34" charset="0"/>
              </a:rPr>
              <a:t>information </a:t>
            </a:r>
          </a:p>
          <a:p>
            <a:r>
              <a:rPr lang="en-US" sz="1400" b="1">
                <a:latin typeface="Arial Narrow" pitchFamily="34" charset="0"/>
              </a:rPr>
              <a:t>gain</a:t>
            </a:r>
          </a:p>
        </p:txBody>
      </p:sp>
      <p:sp>
        <p:nvSpPr>
          <p:cNvPr id="90" name="Slide Number Placeholder 8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8B868-B23D-466D-B75B-7EEF7E6259D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7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7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7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7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7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68" grpId="0" autoUpdateAnimBg="0"/>
      <p:bldP spid="177173" grpId="0" autoUpdateAnimBg="0"/>
      <p:bldP spid="177194" grpId="0" autoUpdateAnimBg="0"/>
      <p:bldP spid="177241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8178" name="Object 2"/>
          <p:cNvGraphicFramePr>
            <a:graphicFrameLocks noChangeAspect="1"/>
          </p:cNvGraphicFramePr>
          <p:nvPr/>
        </p:nvGraphicFramePr>
        <p:xfrm>
          <a:off x="4343400" y="0"/>
          <a:ext cx="938213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3465000" imgH="2295000" progId="Excel.Sheet.8">
                  <p:embed/>
                </p:oleObj>
              </mc:Choice>
              <mc:Fallback>
                <p:oleObj name="Worksheet" r:id="rId2" imgW="3465000" imgH="229500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0"/>
                        <a:ext cx="938213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8179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1524000" cy="854075"/>
          </a:xfrm>
        </p:spPr>
        <p:txBody>
          <a:bodyPr/>
          <a:lstStyle/>
          <a:p>
            <a:r>
              <a:rPr lang="en-US" sz="4000">
                <a:latin typeface="Tahoma" pitchFamily="34" charset="0"/>
              </a:rPr>
              <a:t>ID3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389813" y="330200"/>
            <a:ext cx="1268412" cy="984250"/>
            <a:chOff x="2748" y="2451"/>
            <a:chExt cx="799" cy="620"/>
          </a:xfrm>
        </p:grpSpPr>
        <p:sp>
          <p:nvSpPr>
            <p:cNvPr id="178181" name="Rectangle 5"/>
            <p:cNvSpPr>
              <a:spLocks noChangeArrowheads="1"/>
            </p:cNvSpPr>
            <p:nvPr/>
          </p:nvSpPr>
          <p:spPr bwMode="auto">
            <a:xfrm>
              <a:off x="2748" y="2451"/>
              <a:ext cx="412" cy="294"/>
            </a:xfrm>
            <a:prstGeom prst="rect">
              <a:avLst/>
            </a:prstGeom>
            <a:solidFill>
              <a:srgbClr val="99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>
                  <a:latin typeface="Arial Narrow" pitchFamily="34" charset="0"/>
                </a:rPr>
                <a:t>play</a:t>
              </a:r>
            </a:p>
          </p:txBody>
        </p:sp>
        <p:sp>
          <p:nvSpPr>
            <p:cNvPr id="178182" name="Rectangle 6"/>
            <p:cNvSpPr>
              <a:spLocks noChangeArrowheads="1"/>
            </p:cNvSpPr>
            <p:nvPr/>
          </p:nvSpPr>
          <p:spPr bwMode="auto">
            <a:xfrm>
              <a:off x="2748" y="2777"/>
              <a:ext cx="799" cy="294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>
                  <a:latin typeface="Arial Narrow" pitchFamily="34" charset="0"/>
                </a:rPr>
                <a:t>don’t play</a:t>
              </a:r>
            </a:p>
          </p:txBody>
        </p:sp>
      </p:grpSp>
      <p:graphicFrame>
        <p:nvGraphicFramePr>
          <p:cNvPr id="178183" name="Object 7"/>
          <p:cNvGraphicFramePr>
            <a:graphicFrameLocks noChangeAspect="1"/>
          </p:cNvGraphicFramePr>
          <p:nvPr/>
        </p:nvGraphicFramePr>
        <p:xfrm>
          <a:off x="3390900" y="1463675"/>
          <a:ext cx="1039813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3633840" imgH="2283840" progId="Excel.Sheet.8">
                  <p:embed/>
                </p:oleObj>
              </mc:Choice>
              <mc:Fallback>
                <p:oleObj name="Worksheet" r:id="rId4" imgW="3633840" imgH="2283840" progId="Excel.Shee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0900" y="1463675"/>
                        <a:ext cx="1039813" cy="65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8184" name="AutoShape 8"/>
          <p:cNvCxnSpPr>
            <a:cxnSpLocks noChangeShapeType="1"/>
            <a:stCxn id="178189" idx="2"/>
            <a:endCxn id="0" idx="0"/>
          </p:cNvCxnSpPr>
          <p:nvPr/>
        </p:nvCxnSpPr>
        <p:spPr bwMode="auto">
          <a:xfrm rot="5400000">
            <a:off x="4114007" y="727868"/>
            <a:ext cx="533400" cy="938213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78185" name="Object 9"/>
          <p:cNvGraphicFramePr>
            <a:graphicFrameLocks noChangeAspect="1"/>
          </p:cNvGraphicFramePr>
          <p:nvPr/>
        </p:nvGraphicFramePr>
        <p:xfrm>
          <a:off x="4370388" y="1471613"/>
          <a:ext cx="963612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3465000" imgH="2295000" progId="Excel.Sheet.8">
                  <p:embed/>
                </p:oleObj>
              </mc:Choice>
              <mc:Fallback>
                <p:oleObj name="Worksheet" r:id="rId6" imgW="3465000" imgH="2295000" progId="Excel.Shee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lum bright="38000" contrast="-7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0388" y="1471613"/>
                        <a:ext cx="963612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8186" name="AutoShape 10"/>
          <p:cNvCxnSpPr>
            <a:cxnSpLocks noChangeShapeType="1"/>
            <a:stCxn id="178189" idx="2"/>
            <a:endCxn id="0" idx="0"/>
          </p:cNvCxnSpPr>
          <p:nvPr/>
        </p:nvCxnSpPr>
        <p:spPr bwMode="auto">
          <a:xfrm rot="16200000" flipH="1">
            <a:off x="4580732" y="1199356"/>
            <a:ext cx="541338" cy="3175"/>
          </a:xfrm>
          <a:prstGeom prst="curvedConnector3">
            <a:avLst>
              <a:gd name="adj1" fmla="val 49852"/>
            </a:avLst>
          </a:prstGeom>
          <a:noFill/>
          <a:ln w="9525">
            <a:solidFill>
              <a:srgbClr val="B2B2B2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78187" name="Object 11"/>
          <p:cNvGraphicFramePr>
            <a:graphicFrameLocks noChangeAspect="1"/>
          </p:cNvGraphicFramePr>
          <p:nvPr/>
        </p:nvGraphicFramePr>
        <p:xfrm>
          <a:off x="5273675" y="1473200"/>
          <a:ext cx="960438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8" imgW="3465000" imgH="2295000" progId="Excel.Sheet.8">
                  <p:embed/>
                </p:oleObj>
              </mc:Choice>
              <mc:Fallback>
                <p:oleObj name="Worksheet" r:id="rId8" imgW="3465000" imgH="2295000" progId="Excel.Shee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lum bright="38000" contrast="-7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3675" y="1473200"/>
                        <a:ext cx="960438" cy="63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8188" name="AutoShape 12"/>
          <p:cNvCxnSpPr>
            <a:cxnSpLocks noChangeShapeType="1"/>
            <a:stCxn id="178189" idx="2"/>
            <a:endCxn id="0" idx="0"/>
          </p:cNvCxnSpPr>
          <p:nvPr/>
        </p:nvCxnSpPr>
        <p:spPr bwMode="auto">
          <a:xfrm rot="16200000" flipH="1">
            <a:off x="5030788" y="749300"/>
            <a:ext cx="542925" cy="90487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B2B2B2"/>
            </a:solidFill>
            <a:round/>
            <a:headEnd/>
            <a:tailEnd type="triangle" w="med" len="med"/>
          </a:ln>
          <a:effectLst/>
        </p:spPr>
      </p:cxnSp>
      <p:sp>
        <p:nvSpPr>
          <p:cNvPr id="178189" name="Text Box 13"/>
          <p:cNvSpPr txBox="1">
            <a:spLocks noChangeArrowheads="1"/>
          </p:cNvSpPr>
          <p:nvPr/>
        </p:nvSpPr>
        <p:spPr bwMode="auto">
          <a:xfrm>
            <a:off x="4352925" y="473075"/>
            <a:ext cx="993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latin typeface="Arial Narrow" pitchFamily="34" charset="0"/>
              </a:rPr>
              <a:t>outlook</a:t>
            </a:r>
          </a:p>
        </p:txBody>
      </p:sp>
      <p:sp>
        <p:nvSpPr>
          <p:cNvPr id="178190" name="Text Box 14"/>
          <p:cNvSpPr txBox="1">
            <a:spLocks noChangeArrowheads="1"/>
          </p:cNvSpPr>
          <p:nvPr/>
        </p:nvSpPr>
        <p:spPr bwMode="auto">
          <a:xfrm>
            <a:off x="3879850" y="1262063"/>
            <a:ext cx="614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>
                <a:latin typeface="Arial Narrow" pitchFamily="34" charset="0"/>
              </a:rPr>
              <a:t> sunny</a:t>
            </a:r>
          </a:p>
        </p:txBody>
      </p:sp>
      <p:sp>
        <p:nvSpPr>
          <p:cNvPr id="178191" name="Text Box 15"/>
          <p:cNvSpPr txBox="1">
            <a:spLocks noChangeArrowheads="1"/>
          </p:cNvSpPr>
          <p:nvPr/>
        </p:nvSpPr>
        <p:spPr bwMode="auto">
          <a:xfrm>
            <a:off x="4781550" y="1262063"/>
            <a:ext cx="777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>
                <a:latin typeface="Arial Narrow" pitchFamily="34" charset="0"/>
              </a:rPr>
              <a:t> overcast</a:t>
            </a:r>
          </a:p>
        </p:txBody>
      </p:sp>
      <p:sp>
        <p:nvSpPr>
          <p:cNvPr id="178192" name="Text Box 16"/>
          <p:cNvSpPr txBox="1">
            <a:spLocks noChangeArrowheads="1"/>
          </p:cNvSpPr>
          <p:nvPr/>
        </p:nvSpPr>
        <p:spPr bwMode="auto">
          <a:xfrm>
            <a:off x="5715000" y="1262063"/>
            <a:ext cx="500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>
                <a:latin typeface="Arial Narrow" pitchFamily="34" charset="0"/>
              </a:rPr>
              <a:t>rainy</a:t>
            </a:r>
          </a:p>
        </p:txBody>
      </p:sp>
      <p:sp>
        <p:nvSpPr>
          <p:cNvPr id="178193" name="AutoShape 17"/>
          <p:cNvSpPr>
            <a:spLocks noChangeArrowheads="1"/>
          </p:cNvSpPr>
          <p:nvPr/>
        </p:nvSpPr>
        <p:spPr bwMode="auto">
          <a:xfrm rot="-1800000">
            <a:off x="1687513" y="2133600"/>
            <a:ext cx="1589087" cy="1089025"/>
          </a:xfrm>
          <a:prstGeom prst="star16">
            <a:avLst>
              <a:gd name="adj" fmla="val 4187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r>
              <a:rPr lang="en-US" sz="1400" b="1">
                <a:latin typeface="Arial Narrow" pitchFamily="34" charset="0"/>
              </a:rPr>
              <a:t>maximal </a:t>
            </a:r>
          </a:p>
          <a:p>
            <a:r>
              <a:rPr lang="en-US" sz="1400" b="1">
                <a:latin typeface="Arial Narrow" pitchFamily="34" charset="0"/>
              </a:rPr>
              <a:t>information </a:t>
            </a:r>
          </a:p>
          <a:p>
            <a:r>
              <a:rPr lang="en-US" sz="1400" b="1">
                <a:latin typeface="Arial Narrow" pitchFamily="34" charset="0"/>
              </a:rPr>
              <a:t>gain</a:t>
            </a:r>
          </a:p>
        </p:txBody>
      </p:sp>
      <p:sp>
        <p:nvSpPr>
          <p:cNvPr id="178194" name="Text Box 18"/>
          <p:cNvSpPr txBox="1">
            <a:spLocks noChangeArrowheads="1"/>
          </p:cNvSpPr>
          <p:nvPr/>
        </p:nvSpPr>
        <p:spPr bwMode="auto">
          <a:xfrm>
            <a:off x="2473325" y="1519238"/>
            <a:ext cx="1133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latin typeface="Arial Narrow" pitchFamily="34" charset="0"/>
              </a:rPr>
              <a:t>0.97 bits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408113" y="2536825"/>
            <a:ext cx="6669087" cy="4016375"/>
            <a:chOff x="188" y="1555"/>
            <a:chExt cx="4201" cy="2530"/>
          </a:xfrm>
        </p:grpSpPr>
        <p:sp>
          <p:nvSpPr>
            <p:cNvPr id="178196" name="Text Box 20"/>
            <p:cNvSpPr txBox="1">
              <a:spLocks noChangeArrowheads="1"/>
            </p:cNvSpPr>
            <p:nvPr/>
          </p:nvSpPr>
          <p:spPr bwMode="auto">
            <a:xfrm>
              <a:off x="279" y="2677"/>
              <a:ext cx="49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0.0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3/5</a:t>
              </a:r>
            </a:p>
          </p:txBody>
        </p:sp>
        <p:sp>
          <p:nvSpPr>
            <p:cNvPr id="178197" name="Text Box 21"/>
            <p:cNvSpPr txBox="1">
              <a:spLocks noChangeArrowheads="1"/>
            </p:cNvSpPr>
            <p:nvPr/>
          </p:nvSpPr>
          <p:spPr bwMode="auto">
            <a:xfrm>
              <a:off x="497" y="1555"/>
              <a:ext cx="7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400">
                  <a:latin typeface="Arial Narrow" pitchFamily="34" charset="0"/>
                </a:rPr>
                <a:t>humidity</a:t>
              </a:r>
            </a:p>
          </p:txBody>
        </p:sp>
        <p:sp>
          <p:nvSpPr>
            <p:cNvPr id="178198" name="Text Box 22"/>
            <p:cNvSpPr txBox="1">
              <a:spLocks noChangeArrowheads="1"/>
            </p:cNvSpPr>
            <p:nvPr/>
          </p:nvSpPr>
          <p:spPr bwMode="auto">
            <a:xfrm>
              <a:off x="1802" y="1555"/>
              <a:ext cx="96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400">
                  <a:latin typeface="Arial Narrow" pitchFamily="34" charset="0"/>
                </a:rPr>
                <a:t>temperature</a:t>
              </a:r>
            </a:p>
          </p:txBody>
        </p:sp>
        <p:sp>
          <p:nvSpPr>
            <p:cNvPr id="178199" name="Text Box 23"/>
            <p:cNvSpPr txBox="1">
              <a:spLocks noChangeArrowheads="1"/>
            </p:cNvSpPr>
            <p:nvPr/>
          </p:nvSpPr>
          <p:spPr bwMode="auto">
            <a:xfrm>
              <a:off x="3462" y="1555"/>
              <a:ext cx="5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400">
                  <a:latin typeface="Arial Narrow" pitchFamily="34" charset="0"/>
                </a:rPr>
                <a:t>windy</a:t>
              </a:r>
            </a:p>
          </p:txBody>
        </p:sp>
        <p:graphicFrame>
          <p:nvGraphicFramePr>
            <p:cNvPr id="178200" name="Object 24"/>
            <p:cNvGraphicFramePr>
              <a:graphicFrameLocks noChangeAspect="1"/>
            </p:cNvGraphicFramePr>
            <p:nvPr/>
          </p:nvGraphicFramePr>
          <p:xfrm>
            <a:off x="3690" y="2190"/>
            <a:ext cx="699" cy="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10" imgW="3465000" imgH="2295000" progId="Excel.Sheet.8">
                    <p:embed/>
                  </p:oleObj>
                </mc:Choice>
                <mc:Fallback>
                  <p:oleObj name="Worksheet" r:id="rId10" imgW="3465000" imgH="2295000" progId="Excel.Sheet.8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0" y="2190"/>
                          <a:ext cx="699" cy="4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78201" name="AutoShape 25"/>
            <p:cNvCxnSpPr>
              <a:cxnSpLocks noChangeShapeType="1"/>
              <a:stCxn id="178197" idx="2"/>
              <a:endCxn id="0" idx="0"/>
            </p:cNvCxnSpPr>
            <p:nvPr/>
          </p:nvCxnSpPr>
          <p:spPr bwMode="auto">
            <a:xfrm rot="5400000">
              <a:off x="518" y="1861"/>
              <a:ext cx="349" cy="313"/>
            </a:xfrm>
            <a:prstGeom prst="curvedConnector3">
              <a:avLst>
                <a:gd name="adj1" fmla="val 4985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8202" name="AutoShape 26"/>
            <p:cNvCxnSpPr>
              <a:cxnSpLocks noChangeShapeType="1"/>
              <a:stCxn id="178197" idx="2"/>
              <a:endCxn id="0" idx="0"/>
            </p:cNvCxnSpPr>
            <p:nvPr/>
          </p:nvCxnSpPr>
          <p:spPr bwMode="auto">
            <a:xfrm rot="16200000" flipH="1">
              <a:off x="789" y="1903"/>
              <a:ext cx="378" cy="258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8203" name="AutoShape 27"/>
            <p:cNvCxnSpPr>
              <a:cxnSpLocks noChangeShapeType="1"/>
              <a:stCxn id="178198" idx="2"/>
              <a:endCxn id="0" idx="0"/>
            </p:cNvCxnSpPr>
            <p:nvPr/>
          </p:nvCxnSpPr>
          <p:spPr bwMode="auto">
            <a:xfrm rot="5400000">
              <a:off x="1805" y="1713"/>
              <a:ext cx="351" cy="611"/>
            </a:xfrm>
            <a:prstGeom prst="curvedConnector3">
              <a:avLst>
                <a:gd name="adj1" fmla="val 4985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8204" name="AutoShape 28"/>
            <p:cNvCxnSpPr>
              <a:cxnSpLocks noChangeShapeType="1"/>
              <a:stCxn id="178198" idx="2"/>
              <a:endCxn id="0" idx="0"/>
            </p:cNvCxnSpPr>
            <p:nvPr/>
          </p:nvCxnSpPr>
          <p:spPr bwMode="auto">
            <a:xfrm rot="16200000" flipH="1">
              <a:off x="2113" y="2016"/>
              <a:ext cx="347" cy="2"/>
            </a:xfrm>
            <a:prstGeom prst="curvedConnector3">
              <a:avLst>
                <a:gd name="adj1" fmla="val 4985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8205" name="AutoShape 29"/>
            <p:cNvCxnSpPr>
              <a:cxnSpLocks noChangeShapeType="1"/>
              <a:stCxn id="178198" idx="2"/>
              <a:endCxn id="0" idx="0"/>
            </p:cNvCxnSpPr>
            <p:nvPr/>
          </p:nvCxnSpPr>
          <p:spPr bwMode="auto">
            <a:xfrm rot="16200000" flipH="1">
              <a:off x="2385" y="1744"/>
              <a:ext cx="378" cy="575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8206" name="AutoShape 30"/>
            <p:cNvCxnSpPr>
              <a:cxnSpLocks noChangeShapeType="1"/>
              <a:stCxn id="178199" idx="2"/>
              <a:endCxn id="0" idx="0"/>
            </p:cNvCxnSpPr>
            <p:nvPr/>
          </p:nvCxnSpPr>
          <p:spPr bwMode="auto">
            <a:xfrm rot="5400000">
              <a:off x="3399" y="1872"/>
              <a:ext cx="351" cy="294"/>
            </a:xfrm>
            <a:prstGeom prst="curvedConnector3">
              <a:avLst>
                <a:gd name="adj1" fmla="val 4985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8207" name="AutoShape 31"/>
            <p:cNvCxnSpPr>
              <a:cxnSpLocks noChangeShapeType="1"/>
              <a:stCxn id="178199" idx="2"/>
              <a:endCxn id="0" idx="0"/>
            </p:cNvCxnSpPr>
            <p:nvPr/>
          </p:nvCxnSpPr>
          <p:spPr bwMode="auto">
            <a:xfrm rot="16200000" flipH="1">
              <a:off x="3707" y="1858"/>
              <a:ext cx="347" cy="318"/>
            </a:xfrm>
            <a:prstGeom prst="curvedConnector3">
              <a:avLst>
                <a:gd name="adj1" fmla="val 4985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78208" name="Text Box 32"/>
            <p:cNvSpPr txBox="1">
              <a:spLocks noChangeArrowheads="1"/>
            </p:cNvSpPr>
            <p:nvPr/>
          </p:nvSpPr>
          <p:spPr bwMode="auto">
            <a:xfrm>
              <a:off x="522" y="2051"/>
              <a:ext cx="2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 Narrow" pitchFamily="34" charset="0"/>
                </a:rPr>
                <a:t>high</a:t>
              </a:r>
            </a:p>
          </p:txBody>
        </p:sp>
        <p:sp>
          <p:nvSpPr>
            <p:cNvPr id="178209" name="Text Box 33"/>
            <p:cNvSpPr txBox="1">
              <a:spLocks noChangeArrowheads="1"/>
            </p:cNvSpPr>
            <p:nvPr/>
          </p:nvSpPr>
          <p:spPr bwMode="auto">
            <a:xfrm>
              <a:off x="1064" y="2051"/>
              <a:ext cx="39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 Narrow" pitchFamily="34" charset="0"/>
                </a:rPr>
                <a:t>normal</a:t>
              </a:r>
            </a:p>
          </p:txBody>
        </p:sp>
        <p:sp>
          <p:nvSpPr>
            <p:cNvPr id="178210" name="Text Box 34"/>
            <p:cNvSpPr txBox="1">
              <a:spLocks noChangeArrowheads="1"/>
            </p:cNvSpPr>
            <p:nvPr/>
          </p:nvSpPr>
          <p:spPr bwMode="auto">
            <a:xfrm>
              <a:off x="1684" y="2051"/>
              <a:ext cx="2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 Narrow" pitchFamily="34" charset="0"/>
                </a:rPr>
                <a:t>hot</a:t>
              </a:r>
            </a:p>
          </p:txBody>
        </p:sp>
        <p:sp>
          <p:nvSpPr>
            <p:cNvPr id="178211" name="Text Box 35"/>
            <p:cNvSpPr txBox="1">
              <a:spLocks noChangeArrowheads="1"/>
            </p:cNvSpPr>
            <p:nvPr/>
          </p:nvSpPr>
          <p:spPr bwMode="auto">
            <a:xfrm>
              <a:off x="2264" y="2051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 Narrow" pitchFamily="34" charset="0"/>
                </a:rPr>
                <a:t>mild</a:t>
              </a:r>
            </a:p>
          </p:txBody>
        </p:sp>
        <p:sp>
          <p:nvSpPr>
            <p:cNvPr id="178212" name="Text Box 36"/>
            <p:cNvSpPr txBox="1">
              <a:spLocks noChangeArrowheads="1"/>
            </p:cNvSpPr>
            <p:nvPr/>
          </p:nvSpPr>
          <p:spPr bwMode="auto">
            <a:xfrm>
              <a:off x="2829" y="2051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 Narrow" pitchFamily="34" charset="0"/>
                </a:rPr>
                <a:t>cool</a:t>
              </a:r>
            </a:p>
          </p:txBody>
        </p:sp>
        <p:sp>
          <p:nvSpPr>
            <p:cNvPr id="178213" name="Text Box 37"/>
            <p:cNvSpPr txBox="1">
              <a:spLocks noChangeArrowheads="1"/>
            </p:cNvSpPr>
            <p:nvPr/>
          </p:nvSpPr>
          <p:spPr bwMode="auto">
            <a:xfrm>
              <a:off x="3443" y="2051"/>
              <a:ext cx="31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 Narrow" pitchFamily="34" charset="0"/>
                </a:rPr>
                <a:t>false</a:t>
              </a:r>
            </a:p>
          </p:txBody>
        </p:sp>
        <p:sp>
          <p:nvSpPr>
            <p:cNvPr id="178214" name="Text Box 38"/>
            <p:cNvSpPr txBox="1">
              <a:spLocks noChangeArrowheads="1"/>
            </p:cNvSpPr>
            <p:nvPr/>
          </p:nvSpPr>
          <p:spPr bwMode="auto">
            <a:xfrm>
              <a:off x="4043" y="2051"/>
              <a:ext cx="27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 Narrow" pitchFamily="34" charset="0"/>
                </a:rPr>
                <a:t>true</a:t>
              </a:r>
            </a:p>
          </p:txBody>
        </p:sp>
        <p:cxnSp>
          <p:nvCxnSpPr>
            <p:cNvPr id="178215" name="AutoShape 39"/>
            <p:cNvCxnSpPr>
              <a:cxnSpLocks noChangeShapeType="1"/>
              <a:stCxn id="178196" idx="2"/>
              <a:endCxn id="178219" idx="0"/>
            </p:cNvCxnSpPr>
            <p:nvPr/>
          </p:nvCxnSpPr>
          <p:spPr bwMode="auto">
            <a:xfrm rot="16200000" flipH="1">
              <a:off x="541" y="3068"/>
              <a:ext cx="271" cy="297"/>
            </a:xfrm>
            <a:prstGeom prst="curvedConnector3">
              <a:avLst>
                <a:gd name="adj1" fmla="val 4981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8216" name="AutoShape 40"/>
            <p:cNvCxnSpPr>
              <a:cxnSpLocks noChangeShapeType="1"/>
              <a:stCxn id="178237" idx="2"/>
              <a:endCxn id="178219" idx="0"/>
            </p:cNvCxnSpPr>
            <p:nvPr/>
          </p:nvCxnSpPr>
          <p:spPr bwMode="auto">
            <a:xfrm rot="5400000">
              <a:off x="836" y="3070"/>
              <a:ext cx="271" cy="293"/>
            </a:xfrm>
            <a:prstGeom prst="curvedConnector3">
              <a:avLst>
                <a:gd name="adj1" fmla="val 4981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8217" name="AutoShape 41"/>
            <p:cNvCxnSpPr>
              <a:cxnSpLocks noChangeShapeType="1"/>
              <a:stCxn id="178238" idx="2"/>
              <a:endCxn id="178226" idx="0"/>
            </p:cNvCxnSpPr>
            <p:nvPr/>
          </p:nvCxnSpPr>
          <p:spPr bwMode="auto">
            <a:xfrm rot="16200000" flipH="1">
              <a:off x="1874" y="2916"/>
              <a:ext cx="270" cy="601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grpSp>
          <p:nvGrpSpPr>
            <p:cNvPr id="4" name="Group 42"/>
            <p:cNvGrpSpPr>
              <a:grpSpLocks/>
            </p:cNvGrpSpPr>
            <p:nvPr/>
          </p:nvGrpSpPr>
          <p:grpSpPr bwMode="auto">
            <a:xfrm>
              <a:off x="241" y="3352"/>
              <a:ext cx="1168" cy="733"/>
              <a:chOff x="297" y="3352"/>
              <a:chExt cx="1168" cy="733"/>
            </a:xfrm>
          </p:grpSpPr>
          <p:sp>
            <p:nvSpPr>
              <p:cNvPr id="178219" name="Text Box 43"/>
              <p:cNvSpPr txBox="1">
                <a:spLocks noChangeArrowheads="1"/>
              </p:cNvSpPr>
              <p:nvPr/>
            </p:nvSpPr>
            <p:spPr bwMode="auto">
              <a:xfrm>
                <a:off x="500" y="3352"/>
                <a:ext cx="762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Arial Narrow" pitchFamily="34" charset="0"/>
                  </a:rPr>
                  <a:t>+</a:t>
                </a:r>
              </a:p>
              <a:p>
                <a:r>
                  <a:rPr lang="en-US" sz="2400">
                    <a:latin typeface="Arial Narrow" pitchFamily="34" charset="0"/>
                  </a:rPr>
                  <a:t>= 0.0 bits</a:t>
                </a:r>
              </a:p>
            </p:txBody>
          </p:sp>
          <p:sp>
            <p:nvSpPr>
              <p:cNvPr id="178220" name="Text Box 44"/>
              <p:cNvSpPr txBox="1">
                <a:spLocks noChangeArrowheads="1"/>
              </p:cNvSpPr>
              <p:nvPr/>
            </p:nvSpPr>
            <p:spPr bwMode="auto">
              <a:xfrm>
                <a:off x="297" y="3797"/>
                <a:ext cx="116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>
                    <a:latin typeface="Arial Narrow" pitchFamily="34" charset="0"/>
                  </a:rPr>
                  <a:t>gain: 0.97 bits</a:t>
                </a:r>
              </a:p>
            </p:txBody>
          </p:sp>
        </p:grpSp>
        <p:cxnSp>
          <p:nvCxnSpPr>
            <p:cNvPr id="178221" name="AutoShape 45"/>
            <p:cNvCxnSpPr>
              <a:cxnSpLocks noChangeShapeType="1"/>
              <a:stCxn id="178239" idx="2"/>
              <a:endCxn id="178226" idx="0"/>
            </p:cNvCxnSpPr>
            <p:nvPr/>
          </p:nvCxnSpPr>
          <p:spPr bwMode="auto">
            <a:xfrm rot="16200000" flipH="1">
              <a:off x="2169" y="3211"/>
              <a:ext cx="270" cy="11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8222" name="AutoShape 46"/>
            <p:cNvCxnSpPr>
              <a:cxnSpLocks noChangeShapeType="1"/>
              <a:stCxn id="178240" idx="2"/>
              <a:endCxn id="178226" idx="0"/>
            </p:cNvCxnSpPr>
            <p:nvPr/>
          </p:nvCxnSpPr>
          <p:spPr bwMode="auto">
            <a:xfrm rot="5400000">
              <a:off x="2464" y="2927"/>
              <a:ext cx="270" cy="579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8223" name="AutoShape 47"/>
            <p:cNvCxnSpPr>
              <a:cxnSpLocks noChangeShapeType="1"/>
              <a:stCxn id="178241" idx="2"/>
              <a:endCxn id="178229" idx="0"/>
            </p:cNvCxnSpPr>
            <p:nvPr/>
          </p:nvCxnSpPr>
          <p:spPr bwMode="auto">
            <a:xfrm rot="16200000" flipH="1">
              <a:off x="3520" y="3072"/>
              <a:ext cx="271" cy="290"/>
            </a:xfrm>
            <a:prstGeom prst="curvedConnector3">
              <a:avLst>
                <a:gd name="adj1" fmla="val 4981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8224" name="AutoShape 48"/>
            <p:cNvCxnSpPr>
              <a:cxnSpLocks noChangeShapeType="1"/>
              <a:stCxn id="178242" idx="2"/>
              <a:endCxn id="178229" idx="0"/>
            </p:cNvCxnSpPr>
            <p:nvPr/>
          </p:nvCxnSpPr>
          <p:spPr bwMode="auto">
            <a:xfrm rot="5400000">
              <a:off x="3833" y="3050"/>
              <a:ext cx="270" cy="334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grpSp>
          <p:nvGrpSpPr>
            <p:cNvPr id="5" name="Group 49"/>
            <p:cNvGrpSpPr>
              <a:grpSpLocks/>
            </p:cNvGrpSpPr>
            <p:nvPr/>
          </p:nvGrpSpPr>
          <p:grpSpPr bwMode="auto">
            <a:xfrm>
              <a:off x="1725" y="3352"/>
              <a:ext cx="1168" cy="733"/>
              <a:chOff x="1757" y="3352"/>
              <a:chExt cx="1168" cy="733"/>
            </a:xfrm>
          </p:grpSpPr>
          <p:sp>
            <p:nvSpPr>
              <p:cNvPr id="178226" name="Text Box 50"/>
              <p:cNvSpPr txBox="1">
                <a:spLocks noChangeArrowheads="1"/>
              </p:cNvSpPr>
              <p:nvPr/>
            </p:nvSpPr>
            <p:spPr bwMode="auto">
              <a:xfrm>
                <a:off x="1916" y="3352"/>
                <a:ext cx="850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Arial Narrow" pitchFamily="34" charset="0"/>
                  </a:rPr>
                  <a:t>+</a:t>
                </a:r>
              </a:p>
              <a:p>
                <a:r>
                  <a:rPr lang="en-US" sz="2400">
                    <a:latin typeface="Arial Narrow" pitchFamily="34" charset="0"/>
                  </a:rPr>
                  <a:t>= 0.40 bits</a:t>
                </a:r>
              </a:p>
            </p:txBody>
          </p:sp>
          <p:sp>
            <p:nvSpPr>
              <p:cNvPr id="178227" name="Text Box 51"/>
              <p:cNvSpPr txBox="1">
                <a:spLocks noChangeArrowheads="1"/>
              </p:cNvSpPr>
              <p:nvPr/>
            </p:nvSpPr>
            <p:spPr bwMode="auto">
              <a:xfrm>
                <a:off x="1757" y="3797"/>
                <a:ext cx="116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>
                    <a:latin typeface="Arial Narrow" pitchFamily="34" charset="0"/>
                  </a:rPr>
                  <a:t>gain: 0.57 bits</a:t>
                </a:r>
              </a:p>
            </p:txBody>
          </p:sp>
        </p:grpSp>
        <p:grpSp>
          <p:nvGrpSpPr>
            <p:cNvPr id="6" name="Group 52"/>
            <p:cNvGrpSpPr>
              <a:grpSpLocks/>
            </p:cNvGrpSpPr>
            <p:nvPr/>
          </p:nvGrpSpPr>
          <p:grpSpPr bwMode="auto">
            <a:xfrm>
              <a:off x="3217" y="3352"/>
              <a:ext cx="1168" cy="733"/>
              <a:chOff x="3217" y="3352"/>
              <a:chExt cx="1168" cy="733"/>
            </a:xfrm>
          </p:grpSpPr>
          <p:sp>
            <p:nvSpPr>
              <p:cNvPr id="178229" name="Text Box 53"/>
              <p:cNvSpPr txBox="1">
                <a:spLocks noChangeArrowheads="1"/>
              </p:cNvSpPr>
              <p:nvPr/>
            </p:nvSpPr>
            <p:spPr bwMode="auto">
              <a:xfrm>
                <a:off x="3376" y="3352"/>
                <a:ext cx="850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Arial Narrow" pitchFamily="34" charset="0"/>
                  </a:rPr>
                  <a:t>+</a:t>
                </a:r>
              </a:p>
              <a:p>
                <a:r>
                  <a:rPr lang="en-US" sz="2400">
                    <a:latin typeface="Arial Narrow" pitchFamily="34" charset="0"/>
                  </a:rPr>
                  <a:t>= 0.95 bits</a:t>
                </a:r>
              </a:p>
            </p:txBody>
          </p:sp>
          <p:sp>
            <p:nvSpPr>
              <p:cNvPr id="178230" name="Text Box 54"/>
              <p:cNvSpPr txBox="1">
                <a:spLocks noChangeArrowheads="1"/>
              </p:cNvSpPr>
              <p:nvPr/>
            </p:nvSpPr>
            <p:spPr bwMode="auto">
              <a:xfrm>
                <a:off x="3217" y="3797"/>
                <a:ext cx="116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>
                    <a:latin typeface="Arial Narrow" pitchFamily="34" charset="0"/>
                  </a:rPr>
                  <a:t>gain: 0.02 bits</a:t>
                </a:r>
              </a:p>
            </p:txBody>
          </p:sp>
        </p:grpSp>
        <p:graphicFrame>
          <p:nvGraphicFramePr>
            <p:cNvPr id="178231" name="Object 55"/>
            <p:cNvGraphicFramePr>
              <a:graphicFrameLocks noChangeAspect="1"/>
            </p:cNvGraphicFramePr>
            <p:nvPr/>
          </p:nvGraphicFramePr>
          <p:xfrm>
            <a:off x="188" y="2192"/>
            <a:ext cx="695" cy="4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12" imgW="3465000" imgH="2295000" progId="Excel.Sheet.8">
                    <p:embed/>
                  </p:oleObj>
                </mc:Choice>
                <mc:Fallback>
                  <p:oleObj name="Worksheet" r:id="rId12" imgW="3465000" imgH="2295000" progId="Excel.Sheet.8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" y="2192"/>
                          <a:ext cx="695" cy="4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8232" name="Object 56"/>
            <p:cNvGraphicFramePr>
              <a:graphicFrameLocks noChangeAspect="1"/>
            </p:cNvGraphicFramePr>
            <p:nvPr/>
          </p:nvGraphicFramePr>
          <p:xfrm>
            <a:off x="803" y="2221"/>
            <a:ext cx="607" cy="4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14" imgW="3465000" imgH="2295000" progId="Excel.Sheet.8">
                    <p:embed/>
                  </p:oleObj>
                </mc:Choice>
                <mc:Fallback>
                  <p:oleObj name="Worksheet" r:id="rId14" imgW="3465000" imgH="2295000" progId="Excel.Sheet.8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3" y="2221"/>
                          <a:ext cx="607" cy="4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8233" name="Object 57"/>
            <p:cNvGraphicFramePr>
              <a:graphicFrameLocks noChangeAspect="1"/>
            </p:cNvGraphicFramePr>
            <p:nvPr/>
          </p:nvGraphicFramePr>
          <p:xfrm>
            <a:off x="1330" y="2194"/>
            <a:ext cx="689" cy="4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15" imgW="3465000" imgH="2295000" progId="Excel.Sheet.8">
                    <p:embed/>
                  </p:oleObj>
                </mc:Choice>
                <mc:Fallback>
                  <p:oleObj name="Worksheet" r:id="rId15" imgW="3465000" imgH="2295000" progId="Excel.Sheet.8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0" y="2194"/>
                          <a:ext cx="689" cy="4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8234" name="Object 58"/>
            <p:cNvGraphicFramePr>
              <a:graphicFrameLocks noChangeAspect="1"/>
            </p:cNvGraphicFramePr>
            <p:nvPr/>
          </p:nvGraphicFramePr>
          <p:xfrm>
            <a:off x="1938" y="2190"/>
            <a:ext cx="699" cy="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16" imgW="3465000" imgH="2295000" progId="Excel.Sheet.8">
                    <p:embed/>
                  </p:oleObj>
                </mc:Choice>
                <mc:Fallback>
                  <p:oleObj name="Worksheet" r:id="rId16" imgW="3465000" imgH="2295000" progId="Excel.Sheet.8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8" y="2190"/>
                          <a:ext cx="699" cy="4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8235" name="Object 59"/>
            <p:cNvGraphicFramePr>
              <a:graphicFrameLocks noChangeAspect="1"/>
            </p:cNvGraphicFramePr>
            <p:nvPr/>
          </p:nvGraphicFramePr>
          <p:xfrm>
            <a:off x="2557" y="2221"/>
            <a:ext cx="607" cy="4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17" imgW="3465000" imgH="2295000" progId="Excel.Sheet.8">
                    <p:embed/>
                  </p:oleObj>
                </mc:Choice>
                <mc:Fallback>
                  <p:oleObj name="Worksheet" r:id="rId17" imgW="3465000" imgH="2295000" progId="Excel.Sheet.8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7" y="2221"/>
                          <a:ext cx="607" cy="4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8236" name="Object 60"/>
            <p:cNvGraphicFramePr>
              <a:graphicFrameLocks noChangeAspect="1"/>
            </p:cNvGraphicFramePr>
            <p:nvPr/>
          </p:nvGraphicFramePr>
          <p:xfrm>
            <a:off x="3084" y="2194"/>
            <a:ext cx="687" cy="4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18" imgW="3465000" imgH="2295000" progId="Excel.Sheet.8">
                    <p:embed/>
                  </p:oleObj>
                </mc:Choice>
                <mc:Fallback>
                  <p:oleObj name="Worksheet" r:id="rId18" imgW="3465000" imgH="2295000" progId="Excel.Sheet.8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84" y="2194"/>
                          <a:ext cx="687" cy="4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8237" name="Text Box 61"/>
            <p:cNvSpPr txBox="1">
              <a:spLocks noChangeArrowheads="1"/>
            </p:cNvSpPr>
            <p:nvPr/>
          </p:nvSpPr>
          <p:spPr bwMode="auto">
            <a:xfrm>
              <a:off x="869" y="2677"/>
              <a:ext cx="49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0.0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2/5</a:t>
              </a:r>
            </a:p>
          </p:txBody>
        </p:sp>
        <p:sp>
          <p:nvSpPr>
            <p:cNvPr id="178238" name="Text Box 62"/>
            <p:cNvSpPr txBox="1">
              <a:spLocks noChangeArrowheads="1"/>
            </p:cNvSpPr>
            <p:nvPr/>
          </p:nvSpPr>
          <p:spPr bwMode="auto">
            <a:xfrm>
              <a:off x="1459" y="2678"/>
              <a:ext cx="49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0.0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2/5</a:t>
              </a:r>
            </a:p>
          </p:txBody>
        </p:sp>
        <p:sp>
          <p:nvSpPr>
            <p:cNvPr id="178239" name="Text Box 63"/>
            <p:cNvSpPr txBox="1">
              <a:spLocks noChangeArrowheads="1"/>
            </p:cNvSpPr>
            <p:nvPr/>
          </p:nvSpPr>
          <p:spPr bwMode="auto">
            <a:xfrm>
              <a:off x="2049" y="2678"/>
              <a:ext cx="49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1.0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2/5</a:t>
              </a:r>
            </a:p>
          </p:txBody>
        </p:sp>
        <p:sp>
          <p:nvSpPr>
            <p:cNvPr id="178240" name="Text Box 64"/>
            <p:cNvSpPr txBox="1">
              <a:spLocks noChangeArrowheads="1"/>
            </p:cNvSpPr>
            <p:nvPr/>
          </p:nvSpPr>
          <p:spPr bwMode="auto">
            <a:xfrm>
              <a:off x="2639" y="2678"/>
              <a:ext cx="49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0.0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1/5</a:t>
              </a:r>
            </a:p>
          </p:txBody>
        </p:sp>
        <p:sp>
          <p:nvSpPr>
            <p:cNvPr id="178241" name="Text Box 65"/>
            <p:cNvSpPr txBox="1">
              <a:spLocks noChangeArrowheads="1"/>
            </p:cNvSpPr>
            <p:nvPr/>
          </p:nvSpPr>
          <p:spPr bwMode="auto">
            <a:xfrm>
              <a:off x="3229" y="2677"/>
              <a:ext cx="5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0.92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3/5</a:t>
              </a:r>
            </a:p>
          </p:txBody>
        </p:sp>
        <p:sp>
          <p:nvSpPr>
            <p:cNvPr id="178242" name="Text Box 66"/>
            <p:cNvSpPr txBox="1">
              <a:spLocks noChangeArrowheads="1"/>
            </p:cNvSpPr>
            <p:nvPr/>
          </p:nvSpPr>
          <p:spPr bwMode="auto">
            <a:xfrm>
              <a:off x="3886" y="2678"/>
              <a:ext cx="49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1.0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2/5</a:t>
              </a:r>
            </a:p>
          </p:txBody>
        </p:sp>
      </p:grpSp>
      <p:graphicFrame>
        <p:nvGraphicFramePr>
          <p:cNvPr id="178243" name="Object 67"/>
          <p:cNvGraphicFramePr>
            <a:graphicFrameLocks noChangeAspect="1"/>
          </p:cNvGraphicFramePr>
          <p:nvPr/>
        </p:nvGraphicFramePr>
        <p:xfrm>
          <a:off x="6172200" y="1608138"/>
          <a:ext cx="2971800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0" imgW="3712680" imgH="1158840" progId="Excel.Sheet.8">
                  <p:embed/>
                </p:oleObj>
              </mc:Choice>
              <mc:Fallback>
                <p:oleObj name="Worksheet" r:id="rId20" imgW="3712680" imgH="1158840" progId="Excel.Sheet.8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1608138"/>
                        <a:ext cx="2971800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Slide Number Placeholder 6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571F9-9A79-4C71-B6D5-112CFE88043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8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8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93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9202" name="Object 2"/>
          <p:cNvGraphicFramePr>
            <a:graphicFrameLocks noChangeAspect="1"/>
          </p:cNvGraphicFramePr>
          <p:nvPr/>
        </p:nvGraphicFramePr>
        <p:xfrm>
          <a:off x="4343400" y="0"/>
          <a:ext cx="938213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3465000" imgH="2295000" progId="Excel.Sheet.8">
                  <p:embed/>
                </p:oleObj>
              </mc:Choice>
              <mc:Fallback>
                <p:oleObj name="Worksheet" r:id="rId2" imgW="3465000" imgH="229500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0"/>
                        <a:ext cx="938213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9203" name="Rectangle 3"/>
          <p:cNvSpPr>
            <a:spLocks noGrp="1" noChangeArrowheads="1"/>
          </p:cNvSpPr>
          <p:nvPr>
            <p:ph type="title"/>
          </p:nvPr>
        </p:nvSpPr>
        <p:spPr>
          <a:xfrm>
            <a:off x="990600" y="30163"/>
            <a:ext cx="1295400" cy="884237"/>
          </a:xfrm>
        </p:spPr>
        <p:txBody>
          <a:bodyPr/>
          <a:lstStyle/>
          <a:p>
            <a:r>
              <a:rPr lang="en-US" sz="4000">
                <a:latin typeface="Tahoma" pitchFamily="34" charset="0"/>
              </a:rPr>
              <a:t>ID3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919913" y="114300"/>
            <a:ext cx="1268412" cy="984250"/>
            <a:chOff x="2748" y="2451"/>
            <a:chExt cx="799" cy="620"/>
          </a:xfrm>
        </p:grpSpPr>
        <p:sp>
          <p:nvSpPr>
            <p:cNvPr id="179205" name="Rectangle 5"/>
            <p:cNvSpPr>
              <a:spLocks noChangeArrowheads="1"/>
            </p:cNvSpPr>
            <p:nvPr/>
          </p:nvSpPr>
          <p:spPr bwMode="auto">
            <a:xfrm>
              <a:off x="2748" y="2451"/>
              <a:ext cx="412" cy="294"/>
            </a:xfrm>
            <a:prstGeom prst="rect">
              <a:avLst/>
            </a:prstGeom>
            <a:solidFill>
              <a:srgbClr val="99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>
                  <a:latin typeface="Arial Narrow" pitchFamily="34" charset="0"/>
                </a:rPr>
                <a:t>play</a:t>
              </a:r>
            </a:p>
          </p:txBody>
        </p:sp>
        <p:sp>
          <p:nvSpPr>
            <p:cNvPr id="179206" name="Rectangle 6"/>
            <p:cNvSpPr>
              <a:spLocks noChangeArrowheads="1"/>
            </p:cNvSpPr>
            <p:nvPr/>
          </p:nvSpPr>
          <p:spPr bwMode="auto">
            <a:xfrm>
              <a:off x="2748" y="2777"/>
              <a:ext cx="799" cy="294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>
                  <a:latin typeface="Arial Narrow" pitchFamily="34" charset="0"/>
                </a:rPr>
                <a:t>don’t play</a:t>
              </a:r>
            </a:p>
          </p:txBody>
        </p:sp>
      </p:grpSp>
      <p:graphicFrame>
        <p:nvGraphicFramePr>
          <p:cNvPr id="179207" name="Object 7"/>
          <p:cNvGraphicFramePr>
            <a:graphicFrameLocks noChangeAspect="1"/>
          </p:cNvGraphicFramePr>
          <p:nvPr/>
        </p:nvGraphicFramePr>
        <p:xfrm>
          <a:off x="506413" y="1571625"/>
          <a:ext cx="1039812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3633840" imgH="2283840" progId="Excel.Sheet.8">
                  <p:embed/>
                </p:oleObj>
              </mc:Choice>
              <mc:Fallback>
                <p:oleObj name="Worksheet" r:id="rId4" imgW="3633840" imgH="2283840" progId="Excel.Shee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bright="38000" contrast="-7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413" y="1571625"/>
                        <a:ext cx="1039812" cy="65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9208" name="AutoShape 8"/>
          <p:cNvCxnSpPr>
            <a:cxnSpLocks noChangeShapeType="1"/>
            <a:stCxn id="179213" idx="2"/>
            <a:endCxn id="0" idx="0"/>
          </p:cNvCxnSpPr>
          <p:nvPr/>
        </p:nvCxnSpPr>
        <p:spPr bwMode="auto">
          <a:xfrm rot="5400000">
            <a:off x="2617788" y="-660400"/>
            <a:ext cx="641350" cy="3822700"/>
          </a:xfrm>
          <a:prstGeom prst="curvedConnector3">
            <a:avLst>
              <a:gd name="adj1" fmla="val 31435"/>
            </a:avLst>
          </a:prstGeom>
          <a:noFill/>
          <a:ln w="9525">
            <a:solidFill>
              <a:srgbClr val="B2B2B2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79209" name="Object 9"/>
          <p:cNvGraphicFramePr>
            <a:graphicFrameLocks noChangeAspect="1"/>
          </p:cNvGraphicFramePr>
          <p:nvPr/>
        </p:nvGraphicFramePr>
        <p:xfrm>
          <a:off x="2259013" y="1536700"/>
          <a:ext cx="963612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3465000" imgH="2295000" progId="Excel.Sheet.8">
                  <p:embed/>
                </p:oleObj>
              </mc:Choice>
              <mc:Fallback>
                <p:oleObj name="Worksheet" r:id="rId6" imgW="3465000" imgH="2295000" progId="Excel.Shee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lum bright="38000" contrast="-7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9013" y="1536700"/>
                        <a:ext cx="963612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9210" name="AutoShape 10"/>
          <p:cNvCxnSpPr>
            <a:cxnSpLocks noChangeShapeType="1"/>
            <a:stCxn id="179213" idx="2"/>
            <a:endCxn id="0" idx="0"/>
          </p:cNvCxnSpPr>
          <p:nvPr/>
        </p:nvCxnSpPr>
        <p:spPr bwMode="auto">
          <a:xfrm rot="5400000">
            <a:off x="3492500" y="179388"/>
            <a:ext cx="606425" cy="210820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B2B2B2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79211" name="Object 11"/>
          <p:cNvGraphicFramePr>
            <a:graphicFrameLocks noChangeAspect="1"/>
          </p:cNvGraphicFramePr>
          <p:nvPr/>
        </p:nvGraphicFramePr>
        <p:xfrm>
          <a:off x="4368800" y="1604963"/>
          <a:ext cx="960438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8" imgW="3465000" imgH="2295000" progId="Excel.Sheet.8">
                  <p:embed/>
                </p:oleObj>
              </mc:Choice>
              <mc:Fallback>
                <p:oleObj name="Worksheet" r:id="rId8" imgW="3465000" imgH="2295000" progId="Excel.Shee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8800" y="1604963"/>
                        <a:ext cx="960438" cy="63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9212" name="AutoShape 12"/>
          <p:cNvCxnSpPr>
            <a:cxnSpLocks noChangeShapeType="1"/>
            <a:stCxn id="179213" idx="2"/>
            <a:endCxn id="0" idx="0"/>
          </p:cNvCxnSpPr>
          <p:nvPr/>
        </p:nvCxnSpPr>
        <p:spPr bwMode="auto">
          <a:xfrm rot="5400000">
            <a:off x="4512469" y="1267619"/>
            <a:ext cx="67468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79213" name="Text Box 13"/>
          <p:cNvSpPr txBox="1">
            <a:spLocks noChangeArrowheads="1"/>
          </p:cNvSpPr>
          <p:nvPr/>
        </p:nvSpPr>
        <p:spPr bwMode="auto">
          <a:xfrm>
            <a:off x="4352925" y="473075"/>
            <a:ext cx="993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latin typeface="Arial Narrow" pitchFamily="34" charset="0"/>
              </a:rPr>
              <a:t>outlook</a:t>
            </a:r>
          </a:p>
        </p:txBody>
      </p:sp>
      <p:sp>
        <p:nvSpPr>
          <p:cNvPr id="179214" name="Text Box 14"/>
          <p:cNvSpPr txBox="1">
            <a:spLocks noChangeArrowheads="1"/>
          </p:cNvSpPr>
          <p:nvPr/>
        </p:nvSpPr>
        <p:spPr bwMode="auto">
          <a:xfrm>
            <a:off x="1103313" y="1314450"/>
            <a:ext cx="6143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>
                <a:latin typeface="Arial Narrow" pitchFamily="34" charset="0"/>
              </a:rPr>
              <a:t> sunny</a:t>
            </a:r>
          </a:p>
        </p:txBody>
      </p:sp>
      <p:sp>
        <p:nvSpPr>
          <p:cNvPr id="179215" name="Text Box 15"/>
          <p:cNvSpPr txBox="1">
            <a:spLocks noChangeArrowheads="1"/>
          </p:cNvSpPr>
          <p:nvPr/>
        </p:nvSpPr>
        <p:spPr bwMode="auto">
          <a:xfrm>
            <a:off x="2762250" y="1312863"/>
            <a:ext cx="777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>
                <a:latin typeface="Arial Narrow" pitchFamily="34" charset="0"/>
              </a:rPr>
              <a:t> overcast</a:t>
            </a:r>
          </a:p>
        </p:txBody>
      </p:sp>
      <p:sp>
        <p:nvSpPr>
          <p:cNvPr id="179216" name="Text Box 16"/>
          <p:cNvSpPr txBox="1">
            <a:spLocks noChangeArrowheads="1"/>
          </p:cNvSpPr>
          <p:nvPr/>
        </p:nvSpPr>
        <p:spPr bwMode="auto">
          <a:xfrm>
            <a:off x="4867275" y="1362075"/>
            <a:ext cx="500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>
                <a:latin typeface="Arial Narrow" pitchFamily="34" charset="0"/>
              </a:rPr>
              <a:t>rainy</a:t>
            </a:r>
          </a:p>
        </p:txBody>
      </p:sp>
      <p:sp>
        <p:nvSpPr>
          <p:cNvPr id="179217" name="Text Box 17"/>
          <p:cNvSpPr txBox="1">
            <a:spLocks noChangeArrowheads="1"/>
          </p:cNvSpPr>
          <p:nvPr/>
        </p:nvSpPr>
        <p:spPr bwMode="auto">
          <a:xfrm>
            <a:off x="476250" y="2095500"/>
            <a:ext cx="111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latin typeface="Arial Narrow" pitchFamily="34" charset="0"/>
              </a:rPr>
              <a:t>humidity</a:t>
            </a:r>
          </a:p>
        </p:txBody>
      </p:sp>
      <p:cxnSp>
        <p:nvCxnSpPr>
          <p:cNvPr id="179218" name="AutoShape 18"/>
          <p:cNvCxnSpPr>
            <a:cxnSpLocks noChangeShapeType="1"/>
            <a:stCxn id="179217" idx="2"/>
            <a:endCxn id="0" idx="0"/>
          </p:cNvCxnSpPr>
          <p:nvPr/>
        </p:nvCxnSpPr>
        <p:spPr bwMode="auto">
          <a:xfrm rot="5400000">
            <a:off x="509588" y="2581275"/>
            <a:ext cx="554038" cy="496887"/>
          </a:xfrm>
          <a:prstGeom prst="curvedConnector3">
            <a:avLst>
              <a:gd name="adj1" fmla="val 49856"/>
            </a:avLst>
          </a:prstGeom>
          <a:noFill/>
          <a:ln w="9525">
            <a:solidFill>
              <a:srgbClr val="B2B2B2"/>
            </a:solidFill>
            <a:round/>
            <a:headEnd/>
            <a:tailEnd type="triangle" w="med" len="med"/>
          </a:ln>
          <a:effectLst/>
        </p:spPr>
      </p:cxnSp>
      <p:cxnSp>
        <p:nvCxnSpPr>
          <p:cNvPr id="179219" name="AutoShape 19"/>
          <p:cNvCxnSpPr>
            <a:cxnSpLocks noChangeShapeType="1"/>
            <a:stCxn id="179217" idx="2"/>
            <a:endCxn id="0" idx="0"/>
          </p:cNvCxnSpPr>
          <p:nvPr/>
        </p:nvCxnSpPr>
        <p:spPr bwMode="auto">
          <a:xfrm rot="16200000" flipH="1">
            <a:off x="939800" y="2647950"/>
            <a:ext cx="600075" cy="40957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B2B2B2"/>
            </a:solidFill>
            <a:round/>
            <a:headEnd/>
            <a:tailEnd type="triangle" w="med" len="med"/>
          </a:ln>
          <a:effectLst/>
        </p:spPr>
      </p:cxnSp>
      <p:sp>
        <p:nvSpPr>
          <p:cNvPr id="179220" name="Text Box 20"/>
          <p:cNvSpPr txBox="1">
            <a:spLocks noChangeArrowheads="1"/>
          </p:cNvSpPr>
          <p:nvPr/>
        </p:nvSpPr>
        <p:spPr bwMode="auto">
          <a:xfrm>
            <a:off x="515938" y="2882900"/>
            <a:ext cx="458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>
                <a:latin typeface="Arial Narrow" pitchFamily="34" charset="0"/>
              </a:rPr>
              <a:t>high</a:t>
            </a:r>
          </a:p>
        </p:txBody>
      </p:sp>
      <p:sp>
        <p:nvSpPr>
          <p:cNvPr id="179221" name="Text Box 21"/>
          <p:cNvSpPr txBox="1">
            <a:spLocks noChangeArrowheads="1"/>
          </p:cNvSpPr>
          <p:nvPr/>
        </p:nvSpPr>
        <p:spPr bwMode="auto">
          <a:xfrm>
            <a:off x="1376363" y="2882900"/>
            <a:ext cx="6302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>
                <a:latin typeface="Arial Narrow" pitchFamily="34" charset="0"/>
              </a:rPr>
              <a:t>normal</a:t>
            </a:r>
          </a:p>
        </p:txBody>
      </p:sp>
      <p:graphicFrame>
        <p:nvGraphicFramePr>
          <p:cNvPr id="179222" name="Object 22"/>
          <p:cNvGraphicFramePr>
            <a:graphicFrameLocks noChangeAspect="1"/>
          </p:cNvGraphicFramePr>
          <p:nvPr/>
        </p:nvGraphicFramePr>
        <p:xfrm>
          <a:off x="-14288" y="3106738"/>
          <a:ext cx="1103313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10" imgW="3465000" imgH="2295000" progId="Excel.Sheet.8">
                  <p:embed/>
                </p:oleObj>
              </mc:Choice>
              <mc:Fallback>
                <p:oleObj name="Worksheet" r:id="rId10" imgW="3465000" imgH="2295000" progId="Excel.Sheet.8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lum bright="38000" contrast="-7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4288" y="3106738"/>
                        <a:ext cx="1103313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9223" name="Object 23"/>
          <p:cNvGraphicFramePr>
            <a:graphicFrameLocks noChangeAspect="1"/>
          </p:cNvGraphicFramePr>
          <p:nvPr/>
        </p:nvGraphicFramePr>
        <p:xfrm>
          <a:off x="962025" y="3152775"/>
          <a:ext cx="963613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12" imgW="3465000" imgH="2295000" progId="Excel.Sheet.8">
                  <p:embed/>
                </p:oleObj>
              </mc:Choice>
              <mc:Fallback>
                <p:oleObj name="Worksheet" r:id="rId12" imgW="3465000" imgH="2295000" progId="Excel.Sheet.8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lum bright="38000" contrast="-7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2025" y="3152775"/>
                        <a:ext cx="963613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9224" name="Object 24"/>
          <p:cNvGraphicFramePr>
            <a:graphicFrameLocks noChangeAspect="1"/>
          </p:cNvGraphicFramePr>
          <p:nvPr/>
        </p:nvGraphicFramePr>
        <p:xfrm>
          <a:off x="5683250" y="1333500"/>
          <a:ext cx="3143250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13" imgW="3712680" imgH="1158840" progId="Excel.Sheet.8">
                  <p:embed/>
                </p:oleObj>
              </mc:Choice>
              <mc:Fallback>
                <p:oleObj name="Worksheet" r:id="rId13" imgW="3712680" imgH="1158840" progId="Excel.Sheet.8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3250" y="1333500"/>
                        <a:ext cx="3143250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9225" name="AutoShape 25"/>
          <p:cNvSpPr>
            <a:spLocks noChangeArrowheads="1"/>
          </p:cNvSpPr>
          <p:nvPr/>
        </p:nvSpPr>
        <p:spPr bwMode="auto">
          <a:xfrm rot="-1800000">
            <a:off x="7326313" y="2370138"/>
            <a:ext cx="936625" cy="730250"/>
          </a:xfrm>
          <a:prstGeom prst="star16">
            <a:avLst>
              <a:gd name="adj" fmla="val 4187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r>
              <a:rPr lang="en-US" sz="1400" b="1">
                <a:latin typeface="Arial Narrow" pitchFamily="34" charset="0"/>
              </a:rPr>
              <a:t>   </a:t>
            </a:r>
          </a:p>
          <a:p>
            <a:endParaRPr lang="en-US" sz="1400" b="1">
              <a:latin typeface="Arial Narrow" pitchFamily="34" charset="0"/>
            </a:endParaRPr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2057400" y="2468563"/>
            <a:ext cx="6740525" cy="4016375"/>
            <a:chOff x="1515" y="1555"/>
            <a:chExt cx="4246" cy="2530"/>
          </a:xfrm>
        </p:grpSpPr>
        <p:graphicFrame>
          <p:nvGraphicFramePr>
            <p:cNvPr id="179227" name="Object 27"/>
            <p:cNvGraphicFramePr>
              <a:graphicFrameLocks noChangeAspect="1"/>
            </p:cNvGraphicFramePr>
            <p:nvPr/>
          </p:nvGraphicFramePr>
          <p:xfrm>
            <a:off x="2152" y="2179"/>
            <a:ext cx="720" cy="4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15" imgW="3465000" imgH="2295000" progId="Excel.Sheet.8">
                    <p:embed/>
                  </p:oleObj>
                </mc:Choice>
                <mc:Fallback>
                  <p:oleObj name="Worksheet" r:id="rId15" imgW="3465000" imgH="2295000" progId="Excel.Sheet.8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2" y="2179"/>
                          <a:ext cx="720" cy="4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9228" name="Text Box 28"/>
            <p:cNvSpPr txBox="1">
              <a:spLocks noChangeArrowheads="1"/>
            </p:cNvSpPr>
            <p:nvPr/>
          </p:nvSpPr>
          <p:spPr bwMode="auto">
            <a:xfrm>
              <a:off x="1655" y="2677"/>
              <a:ext cx="49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1.0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*2/5</a:t>
              </a:r>
            </a:p>
          </p:txBody>
        </p:sp>
        <p:sp>
          <p:nvSpPr>
            <p:cNvPr id="179229" name="Text Box 29"/>
            <p:cNvSpPr txBox="1">
              <a:spLocks noChangeArrowheads="1"/>
            </p:cNvSpPr>
            <p:nvPr/>
          </p:nvSpPr>
          <p:spPr bwMode="auto">
            <a:xfrm>
              <a:off x="3106" y="1555"/>
              <a:ext cx="96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400">
                  <a:latin typeface="Arial Narrow" pitchFamily="34" charset="0"/>
                </a:rPr>
                <a:t>temperature</a:t>
              </a:r>
            </a:p>
          </p:txBody>
        </p:sp>
        <p:sp>
          <p:nvSpPr>
            <p:cNvPr id="179230" name="Text Box 30"/>
            <p:cNvSpPr txBox="1">
              <a:spLocks noChangeArrowheads="1"/>
            </p:cNvSpPr>
            <p:nvPr/>
          </p:nvSpPr>
          <p:spPr bwMode="auto">
            <a:xfrm>
              <a:off x="4870" y="1555"/>
              <a:ext cx="5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400">
                  <a:latin typeface="Arial Narrow" pitchFamily="34" charset="0"/>
                </a:rPr>
                <a:t>windy</a:t>
              </a:r>
            </a:p>
          </p:txBody>
        </p:sp>
        <p:cxnSp>
          <p:nvCxnSpPr>
            <p:cNvPr id="179231" name="AutoShape 31"/>
            <p:cNvCxnSpPr>
              <a:cxnSpLocks noChangeShapeType="1"/>
              <a:stCxn id="179229" idx="2"/>
              <a:endCxn id="179271" idx="0"/>
            </p:cNvCxnSpPr>
            <p:nvPr/>
          </p:nvCxnSpPr>
          <p:spPr bwMode="auto">
            <a:xfrm rot="5400000">
              <a:off x="3101" y="1765"/>
              <a:ext cx="411" cy="567"/>
            </a:xfrm>
            <a:prstGeom prst="curvedConnector3">
              <a:avLst>
                <a:gd name="adj1" fmla="val 4988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9232" name="AutoShape 32"/>
            <p:cNvCxnSpPr>
              <a:cxnSpLocks noChangeShapeType="1"/>
              <a:stCxn id="179229" idx="2"/>
              <a:endCxn id="0" idx="0"/>
            </p:cNvCxnSpPr>
            <p:nvPr/>
          </p:nvCxnSpPr>
          <p:spPr bwMode="auto">
            <a:xfrm rot="16200000" flipH="1">
              <a:off x="3423" y="2010"/>
              <a:ext cx="339" cy="5"/>
            </a:xfrm>
            <a:prstGeom prst="curvedConnector3">
              <a:avLst>
                <a:gd name="adj1" fmla="val 49852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9233" name="AutoShape 33"/>
            <p:cNvCxnSpPr>
              <a:cxnSpLocks noChangeShapeType="1"/>
              <a:stCxn id="179229" idx="2"/>
              <a:endCxn id="0" idx="0"/>
            </p:cNvCxnSpPr>
            <p:nvPr/>
          </p:nvCxnSpPr>
          <p:spPr bwMode="auto">
            <a:xfrm rot="16200000" flipH="1">
              <a:off x="3712" y="1721"/>
              <a:ext cx="344" cy="587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9234" name="AutoShape 34"/>
            <p:cNvCxnSpPr>
              <a:cxnSpLocks noChangeShapeType="1"/>
              <a:stCxn id="179230" idx="2"/>
              <a:endCxn id="0" idx="0"/>
            </p:cNvCxnSpPr>
            <p:nvPr/>
          </p:nvCxnSpPr>
          <p:spPr bwMode="auto">
            <a:xfrm rot="5400000">
              <a:off x="4803" y="1889"/>
              <a:ext cx="374" cy="281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9235" name="AutoShape 35"/>
            <p:cNvCxnSpPr>
              <a:cxnSpLocks noChangeShapeType="1"/>
              <a:stCxn id="179230" idx="2"/>
              <a:endCxn id="0" idx="0"/>
            </p:cNvCxnSpPr>
            <p:nvPr/>
          </p:nvCxnSpPr>
          <p:spPr bwMode="auto">
            <a:xfrm rot="16200000" flipH="1">
              <a:off x="5099" y="1874"/>
              <a:ext cx="345" cy="283"/>
            </a:xfrm>
            <a:prstGeom prst="curvedConnector3">
              <a:avLst>
                <a:gd name="adj1" fmla="val 4985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79236" name="Text Box 36"/>
            <p:cNvSpPr txBox="1">
              <a:spLocks noChangeArrowheads="1"/>
            </p:cNvSpPr>
            <p:nvPr/>
          </p:nvSpPr>
          <p:spPr bwMode="auto">
            <a:xfrm>
              <a:off x="3100" y="2051"/>
              <a:ext cx="2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 Narrow" pitchFamily="34" charset="0"/>
                </a:rPr>
                <a:t>hot</a:t>
              </a:r>
            </a:p>
          </p:txBody>
        </p:sp>
        <p:sp>
          <p:nvSpPr>
            <p:cNvPr id="179237" name="Text Box 37"/>
            <p:cNvSpPr txBox="1">
              <a:spLocks noChangeArrowheads="1"/>
            </p:cNvSpPr>
            <p:nvPr/>
          </p:nvSpPr>
          <p:spPr bwMode="auto">
            <a:xfrm>
              <a:off x="3608" y="2051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 Narrow" pitchFamily="34" charset="0"/>
                </a:rPr>
                <a:t>mild</a:t>
              </a:r>
            </a:p>
          </p:txBody>
        </p:sp>
        <p:sp>
          <p:nvSpPr>
            <p:cNvPr id="179238" name="Text Box 38"/>
            <p:cNvSpPr txBox="1">
              <a:spLocks noChangeArrowheads="1"/>
            </p:cNvSpPr>
            <p:nvPr/>
          </p:nvSpPr>
          <p:spPr bwMode="auto">
            <a:xfrm>
              <a:off x="4157" y="2051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 Narrow" pitchFamily="34" charset="0"/>
                </a:rPr>
                <a:t>cool</a:t>
              </a:r>
            </a:p>
          </p:txBody>
        </p:sp>
        <p:sp>
          <p:nvSpPr>
            <p:cNvPr id="179239" name="Text Box 39"/>
            <p:cNvSpPr txBox="1">
              <a:spLocks noChangeArrowheads="1"/>
            </p:cNvSpPr>
            <p:nvPr/>
          </p:nvSpPr>
          <p:spPr bwMode="auto">
            <a:xfrm>
              <a:off x="4859" y="2051"/>
              <a:ext cx="31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 Narrow" pitchFamily="34" charset="0"/>
                </a:rPr>
                <a:t>false</a:t>
              </a:r>
            </a:p>
          </p:txBody>
        </p:sp>
        <p:sp>
          <p:nvSpPr>
            <p:cNvPr id="179240" name="Text Box 40"/>
            <p:cNvSpPr txBox="1">
              <a:spLocks noChangeArrowheads="1"/>
            </p:cNvSpPr>
            <p:nvPr/>
          </p:nvSpPr>
          <p:spPr bwMode="auto">
            <a:xfrm>
              <a:off x="5419" y="2051"/>
              <a:ext cx="27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 Narrow" pitchFamily="34" charset="0"/>
                </a:rPr>
                <a:t>true</a:t>
              </a:r>
            </a:p>
          </p:txBody>
        </p:sp>
        <p:cxnSp>
          <p:nvCxnSpPr>
            <p:cNvPr id="179241" name="AutoShape 41"/>
            <p:cNvCxnSpPr>
              <a:cxnSpLocks noChangeShapeType="1"/>
              <a:stCxn id="179228" idx="2"/>
              <a:endCxn id="179244" idx="0"/>
            </p:cNvCxnSpPr>
            <p:nvPr/>
          </p:nvCxnSpPr>
          <p:spPr bwMode="auto">
            <a:xfrm rot="16200000" flipH="1">
              <a:off x="1917" y="3068"/>
              <a:ext cx="271" cy="297"/>
            </a:xfrm>
            <a:prstGeom prst="curvedConnector3">
              <a:avLst>
                <a:gd name="adj1" fmla="val 4981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9242" name="AutoShape 42"/>
            <p:cNvCxnSpPr>
              <a:cxnSpLocks noChangeShapeType="1"/>
              <a:stCxn id="179263" idx="2"/>
              <a:endCxn id="179244" idx="0"/>
            </p:cNvCxnSpPr>
            <p:nvPr/>
          </p:nvCxnSpPr>
          <p:spPr bwMode="auto">
            <a:xfrm rot="5400000">
              <a:off x="2228" y="3054"/>
              <a:ext cx="271" cy="326"/>
            </a:xfrm>
            <a:prstGeom prst="curvedConnector3">
              <a:avLst>
                <a:gd name="adj1" fmla="val 4981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grpSp>
          <p:nvGrpSpPr>
            <p:cNvPr id="4" name="Group 43"/>
            <p:cNvGrpSpPr>
              <a:grpSpLocks/>
            </p:cNvGrpSpPr>
            <p:nvPr/>
          </p:nvGrpSpPr>
          <p:grpSpPr bwMode="auto">
            <a:xfrm>
              <a:off x="1617" y="3352"/>
              <a:ext cx="1168" cy="733"/>
              <a:chOff x="297" y="3352"/>
              <a:chExt cx="1168" cy="733"/>
            </a:xfrm>
          </p:grpSpPr>
          <p:sp>
            <p:nvSpPr>
              <p:cNvPr id="179244" name="Text Box 44"/>
              <p:cNvSpPr txBox="1">
                <a:spLocks noChangeArrowheads="1"/>
              </p:cNvSpPr>
              <p:nvPr/>
            </p:nvSpPr>
            <p:spPr bwMode="auto">
              <a:xfrm>
                <a:off x="456" y="3352"/>
                <a:ext cx="850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Arial Narrow" pitchFamily="34" charset="0"/>
                  </a:rPr>
                  <a:t>+</a:t>
                </a:r>
              </a:p>
              <a:p>
                <a:r>
                  <a:rPr lang="en-US" sz="2400">
                    <a:latin typeface="Arial Narrow" pitchFamily="34" charset="0"/>
                  </a:rPr>
                  <a:t>= 0.95 bits</a:t>
                </a:r>
              </a:p>
            </p:txBody>
          </p:sp>
          <p:sp>
            <p:nvSpPr>
              <p:cNvPr id="179245" name="Text Box 45"/>
              <p:cNvSpPr txBox="1">
                <a:spLocks noChangeArrowheads="1"/>
              </p:cNvSpPr>
              <p:nvPr/>
            </p:nvSpPr>
            <p:spPr bwMode="auto">
              <a:xfrm>
                <a:off x="297" y="3797"/>
                <a:ext cx="116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>
                    <a:latin typeface="Arial Narrow" pitchFamily="34" charset="0"/>
                  </a:rPr>
                  <a:t>gain: 0.02 bits</a:t>
                </a:r>
              </a:p>
            </p:txBody>
          </p:sp>
        </p:grpSp>
        <p:cxnSp>
          <p:nvCxnSpPr>
            <p:cNvPr id="179246" name="AutoShape 46"/>
            <p:cNvCxnSpPr>
              <a:cxnSpLocks noChangeShapeType="1"/>
              <a:stCxn id="179264" idx="2"/>
              <a:endCxn id="179251" idx="0"/>
            </p:cNvCxnSpPr>
            <p:nvPr/>
          </p:nvCxnSpPr>
          <p:spPr bwMode="auto">
            <a:xfrm rot="16200000" flipH="1">
              <a:off x="3573" y="3216"/>
              <a:ext cx="270" cy="2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9247" name="AutoShape 47"/>
            <p:cNvCxnSpPr>
              <a:cxnSpLocks noChangeShapeType="1"/>
              <a:stCxn id="179265" idx="2"/>
              <a:endCxn id="179251" idx="0"/>
            </p:cNvCxnSpPr>
            <p:nvPr/>
          </p:nvCxnSpPr>
          <p:spPr bwMode="auto">
            <a:xfrm rot="5400000">
              <a:off x="3852" y="2939"/>
              <a:ext cx="270" cy="555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9248" name="AutoShape 48"/>
            <p:cNvCxnSpPr>
              <a:cxnSpLocks noChangeShapeType="1"/>
              <a:stCxn id="179266" idx="2"/>
              <a:endCxn id="179254" idx="0"/>
            </p:cNvCxnSpPr>
            <p:nvPr/>
          </p:nvCxnSpPr>
          <p:spPr bwMode="auto">
            <a:xfrm rot="16200000" flipH="1">
              <a:off x="4880" y="3055"/>
              <a:ext cx="271" cy="323"/>
            </a:xfrm>
            <a:prstGeom prst="curvedConnector3">
              <a:avLst>
                <a:gd name="adj1" fmla="val 49815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9249" name="AutoShape 49"/>
            <p:cNvCxnSpPr>
              <a:cxnSpLocks noChangeShapeType="1"/>
              <a:stCxn id="179267" idx="2"/>
              <a:endCxn id="179254" idx="0"/>
            </p:cNvCxnSpPr>
            <p:nvPr/>
          </p:nvCxnSpPr>
          <p:spPr bwMode="auto">
            <a:xfrm rot="5400000">
              <a:off x="5209" y="3050"/>
              <a:ext cx="270" cy="334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grpSp>
          <p:nvGrpSpPr>
            <p:cNvPr id="5" name="Group 50"/>
            <p:cNvGrpSpPr>
              <a:grpSpLocks/>
            </p:cNvGrpSpPr>
            <p:nvPr/>
          </p:nvGrpSpPr>
          <p:grpSpPr bwMode="auto">
            <a:xfrm>
              <a:off x="3125" y="3352"/>
              <a:ext cx="1168" cy="733"/>
              <a:chOff x="1757" y="3352"/>
              <a:chExt cx="1168" cy="733"/>
            </a:xfrm>
          </p:grpSpPr>
          <p:sp>
            <p:nvSpPr>
              <p:cNvPr id="179251" name="Text Box 51"/>
              <p:cNvSpPr txBox="1">
                <a:spLocks noChangeArrowheads="1"/>
              </p:cNvSpPr>
              <p:nvPr/>
            </p:nvSpPr>
            <p:spPr bwMode="auto">
              <a:xfrm>
                <a:off x="1916" y="3352"/>
                <a:ext cx="850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Arial Narrow" pitchFamily="34" charset="0"/>
                  </a:rPr>
                  <a:t>+</a:t>
                </a:r>
              </a:p>
              <a:p>
                <a:r>
                  <a:rPr lang="en-US" sz="2400">
                    <a:latin typeface="Arial Narrow" pitchFamily="34" charset="0"/>
                  </a:rPr>
                  <a:t>= 0.95 bits</a:t>
                </a:r>
              </a:p>
            </p:txBody>
          </p:sp>
          <p:sp>
            <p:nvSpPr>
              <p:cNvPr id="179252" name="Text Box 52"/>
              <p:cNvSpPr txBox="1">
                <a:spLocks noChangeArrowheads="1"/>
              </p:cNvSpPr>
              <p:nvPr/>
            </p:nvSpPr>
            <p:spPr bwMode="auto">
              <a:xfrm>
                <a:off x="1757" y="3797"/>
                <a:ext cx="116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>
                    <a:latin typeface="Arial Narrow" pitchFamily="34" charset="0"/>
                  </a:rPr>
                  <a:t>gain: 0.02 bits</a:t>
                </a:r>
              </a:p>
            </p:txBody>
          </p:sp>
        </p:grpSp>
        <p:grpSp>
          <p:nvGrpSpPr>
            <p:cNvPr id="6" name="Group 53"/>
            <p:cNvGrpSpPr>
              <a:grpSpLocks/>
            </p:cNvGrpSpPr>
            <p:nvPr/>
          </p:nvGrpSpPr>
          <p:grpSpPr bwMode="auto">
            <a:xfrm>
              <a:off x="4593" y="3352"/>
              <a:ext cx="1168" cy="733"/>
              <a:chOff x="3217" y="3352"/>
              <a:chExt cx="1168" cy="733"/>
            </a:xfrm>
          </p:grpSpPr>
          <p:sp>
            <p:nvSpPr>
              <p:cNvPr id="179254" name="Text Box 54"/>
              <p:cNvSpPr txBox="1">
                <a:spLocks noChangeArrowheads="1"/>
              </p:cNvSpPr>
              <p:nvPr/>
            </p:nvSpPr>
            <p:spPr bwMode="auto">
              <a:xfrm>
                <a:off x="3420" y="3352"/>
                <a:ext cx="762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latin typeface="Arial Narrow" pitchFamily="34" charset="0"/>
                  </a:rPr>
                  <a:t>+</a:t>
                </a:r>
              </a:p>
              <a:p>
                <a:r>
                  <a:rPr lang="en-US" sz="2400">
                    <a:latin typeface="Arial Narrow" pitchFamily="34" charset="0"/>
                  </a:rPr>
                  <a:t>= 0.0 bits</a:t>
                </a:r>
              </a:p>
            </p:txBody>
          </p:sp>
          <p:sp>
            <p:nvSpPr>
              <p:cNvPr id="179255" name="Text Box 55"/>
              <p:cNvSpPr txBox="1">
                <a:spLocks noChangeArrowheads="1"/>
              </p:cNvSpPr>
              <p:nvPr/>
            </p:nvSpPr>
            <p:spPr bwMode="auto">
              <a:xfrm>
                <a:off x="3217" y="3797"/>
                <a:ext cx="116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>
                    <a:latin typeface="Arial Narrow" pitchFamily="34" charset="0"/>
                  </a:rPr>
                  <a:t>gain: 0.97 bits</a:t>
                </a:r>
              </a:p>
            </p:txBody>
          </p:sp>
        </p:grpSp>
        <p:sp>
          <p:nvSpPr>
            <p:cNvPr id="179256" name="Text Box 56"/>
            <p:cNvSpPr txBox="1">
              <a:spLocks noChangeArrowheads="1"/>
            </p:cNvSpPr>
            <p:nvPr/>
          </p:nvSpPr>
          <p:spPr bwMode="auto">
            <a:xfrm>
              <a:off x="1849" y="1555"/>
              <a:ext cx="7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400">
                  <a:latin typeface="Arial Narrow" pitchFamily="34" charset="0"/>
                </a:rPr>
                <a:t>humidity</a:t>
              </a:r>
            </a:p>
          </p:txBody>
        </p:sp>
        <p:cxnSp>
          <p:nvCxnSpPr>
            <p:cNvPr id="179257" name="AutoShape 57"/>
            <p:cNvCxnSpPr>
              <a:cxnSpLocks noChangeShapeType="1"/>
              <a:stCxn id="179256" idx="2"/>
              <a:endCxn id="0" idx="0"/>
            </p:cNvCxnSpPr>
            <p:nvPr/>
          </p:nvCxnSpPr>
          <p:spPr bwMode="auto">
            <a:xfrm rot="5400000">
              <a:off x="1861" y="1847"/>
              <a:ext cx="343" cy="336"/>
            </a:xfrm>
            <a:prstGeom prst="curvedConnector3">
              <a:avLst>
                <a:gd name="adj1" fmla="val 4985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79258" name="AutoShape 58"/>
            <p:cNvCxnSpPr>
              <a:cxnSpLocks noChangeShapeType="1"/>
              <a:stCxn id="179256" idx="2"/>
              <a:endCxn id="0" idx="0"/>
            </p:cNvCxnSpPr>
            <p:nvPr/>
          </p:nvCxnSpPr>
          <p:spPr bwMode="auto">
            <a:xfrm rot="16200000" flipH="1">
              <a:off x="2189" y="1855"/>
              <a:ext cx="336" cy="311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79259" name="Text Box 59"/>
            <p:cNvSpPr txBox="1">
              <a:spLocks noChangeArrowheads="1"/>
            </p:cNvSpPr>
            <p:nvPr/>
          </p:nvSpPr>
          <p:spPr bwMode="auto">
            <a:xfrm>
              <a:off x="1898" y="2051"/>
              <a:ext cx="2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 Narrow" pitchFamily="34" charset="0"/>
                </a:rPr>
                <a:t>high</a:t>
              </a:r>
            </a:p>
          </p:txBody>
        </p:sp>
        <p:sp>
          <p:nvSpPr>
            <p:cNvPr id="179260" name="Text Box 60"/>
            <p:cNvSpPr txBox="1">
              <a:spLocks noChangeArrowheads="1"/>
            </p:cNvSpPr>
            <p:nvPr/>
          </p:nvSpPr>
          <p:spPr bwMode="auto">
            <a:xfrm>
              <a:off x="2480" y="2051"/>
              <a:ext cx="39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 Narrow" pitchFamily="34" charset="0"/>
                </a:rPr>
                <a:t>normal</a:t>
              </a:r>
            </a:p>
          </p:txBody>
        </p:sp>
        <p:graphicFrame>
          <p:nvGraphicFramePr>
            <p:cNvPr id="179261" name="Object 61"/>
            <p:cNvGraphicFramePr>
              <a:graphicFrameLocks noChangeAspect="1"/>
            </p:cNvGraphicFramePr>
            <p:nvPr/>
          </p:nvGraphicFramePr>
          <p:xfrm>
            <a:off x="5065" y="2188"/>
            <a:ext cx="695" cy="4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17" imgW="3465000" imgH="2295000" progId="Excel.Sheet.8">
                    <p:embed/>
                  </p:oleObj>
                </mc:Choice>
                <mc:Fallback>
                  <p:oleObj name="Worksheet" r:id="rId17" imgW="3465000" imgH="2295000" progId="Excel.Sheet.8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65" y="2188"/>
                          <a:ext cx="695" cy="4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9262" name="Object 62"/>
            <p:cNvGraphicFramePr>
              <a:graphicFrameLocks noChangeAspect="1"/>
            </p:cNvGraphicFramePr>
            <p:nvPr/>
          </p:nvGraphicFramePr>
          <p:xfrm>
            <a:off x="4545" y="2217"/>
            <a:ext cx="607" cy="4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18" imgW="3465000" imgH="2295000" progId="Excel.Sheet.8">
                    <p:embed/>
                  </p:oleObj>
                </mc:Choice>
                <mc:Fallback>
                  <p:oleObj name="Worksheet" r:id="rId18" imgW="3465000" imgH="2295000" progId="Excel.Sheet.8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45" y="2217"/>
                          <a:ext cx="607" cy="4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9263" name="Text Box 63"/>
            <p:cNvSpPr txBox="1">
              <a:spLocks noChangeArrowheads="1"/>
            </p:cNvSpPr>
            <p:nvPr/>
          </p:nvSpPr>
          <p:spPr bwMode="auto">
            <a:xfrm>
              <a:off x="2245" y="2677"/>
              <a:ext cx="5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0.92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3/5</a:t>
              </a:r>
            </a:p>
          </p:txBody>
        </p:sp>
        <p:sp>
          <p:nvSpPr>
            <p:cNvPr id="179264" name="Text Box 64"/>
            <p:cNvSpPr txBox="1">
              <a:spLocks noChangeArrowheads="1"/>
            </p:cNvSpPr>
            <p:nvPr/>
          </p:nvSpPr>
          <p:spPr bwMode="auto">
            <a:xfrm>
              <a:off x="3425" y="2678"/>
              <a:ext cx="5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0.92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3/5</a:t>
              </a:r>
            </a:p>
          </p:txBody>
        </p:sp>
        <p:sp>
          <p:nvSpPr>
            <p:cNvPr id="179265" name="Text Box 65"/>
            <p:cNvSpPr txBox="1">
              <a:spLocks noChangeArrowheads="1"/>
            </p:cNvSpPr>
            <p:nvPr/>
          </p:nvSpPr>
          <p:spPr bwMode="auto">
            <a:xfrm>
              <a:off x="4015" y="2678"/>
              <a:ext cx="49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1.0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2/5</a:t>
              </a:r>
            </a:p>
          </p:txBody>
        </p:sp>
        <p:sp>
          <p:nvSpPr>
            <p:cNvPr id="179266" name="Text Box 66"/>
            <p:cNvSpPr txBox="1">
              <a:spLocks noChangeArrowheads="1"/>
            </p:cNvSpPr>
            <p:nvPr/>
          </p:nvSpPr>
          <p:spPr bwMode="auto">
            <a:xfrm>
              <a:off x="4605" y="2677"/>
              <a:ext cx="49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0.0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3/5</a:t>
              </a:r>
            </a:p>
          </p:txBody>
        </p:sp>
        <p:sp>
          <p:nvSpPr>
            <p:cNvPr id="179267" name="Text Box 67"/>
            <p:cNvSpPr txBox="1">
              <a:spLocks noChangeArrowheads="1"/>
            </p:cNvSpPr>
            <p:nvPr/>
          </p:nvSpPr>
          <p:spPr bwMode="auto">
            <a:xfrm>
              <a:off x="5262" y="2678"/>
              <a:ext cx="49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800">
                  <a:latin typeface="Arial Narrow" pitchFamily="34" charset="0"/>
                </a:rPr>
                <a:t>0.0 bits</a:t>
              </a:r>
            </a:p>
            <a:p>
              <a:pPr algn="l"/>
              <a:r>
                <a:rPr lang="en-US" sz="1800">
                  <a:latin typeface="Arial Narrow" pitchFamily="34" charset="0"/>
                </a:rPr>
                <a:t>* 2/5</a:t>
              </a:r>
            </a:p>
          </p:txBody>
        </p:sp>
        <p:graphicFrame>
          <p:nvGraphicFramePr>
            <p:cNvPr id="179268" name="Object 68"/>
            <p:cNvGraphicFramePr>
              <a:graphicFrameLocks noChangeAspect="1"/>
            </p:cNvGraphicFramePr>
            <p:nvPr/>
          </p:nvGraphicFramePr>
          <p:xfrm>
            <a:off x="1515" y="2186"/>
            <a:ext cx="699" cy="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19" imgW="3465000" imgH="2295000" progId="Excel.Sheet.8">
                    <p:embed/>
                  </p:oleObj>
                </mc:Choice>
                <mc:Fallback>
                  <p:oleObj name="Worksheet" r:id="rId19" imgW="3465000" imgH="2295000" progId="Excel.Sheet.8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15" y="2186"/>
                          <a:ext cx="699" cy="4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9269" name="Object 69"/>
            <p:cNvGraphicFramePr>
              <a:graphicFrameLocks noChangeAspect="1"/>
            </p:cNvGraphicFramePr>
            <p:nvPr/>
          </p:nvGraphicFramePr>
          <p:xfrm>
            <a:off x="3239" y="2182"/>
            <a:ext cx="712" cy="4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21" imgW="3465000" imgH="2295000" progId="Excel.Sheet.8">
                    <p:embed/>
                  </p:oleObj>
                </mc:Choice>
                <mc:Fallback>
                  <p:oleObj name="Worksheet" r:id="rId21" imgW="3465000" imgH="2295000" progId="Excel.Sheet.8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9" y="2182"/>
                          <a:ext cx="712" cy="4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9270" name="Object 70"/>
            <p:cNvGraphicFramePr>
              <a:graphicFrameLocks noChangeAspect="1"/>
            </p:cNvGraphicFramePr>
            <p:nvPr/>
          </p:nvGraphicFramePr>
          <p:xfrm>
            <a:off x="3827" y="2187"/>
            <a:ext cx="699" cy="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22" imgW="3465000" imgH="2295000" progId="Excel.Sheet.8">
                    <p:embed/>
                  </p:oleObj>
                </mc:Choice>
                <mc:Fallback>
                  <p:oleObj name="Worksheet" r:id="rId22" imgW="3465000" imgH="2295000" progId="Excel.Sheet.8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27" y="2187"/>
                          <a:ext cx="699" cy="4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9271" name="Text Box 71"/>
            <p:cNvSpPr txBox="1">
              <a:spLocks noChangeArrowheads="1"/>
            </p:cNvSpPr>
            <p:nvPr/>
          </p:nvSpPr>
          <p:spPr bwMode="auto">
            <a:xfrm>
              <a:off x="2872" y="2254"/>
              <a:ext cx="30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800" b="1">
                  <a:latin typeface="Arial Narrow" pitchFamily="34" charset="0"/>
                  <a:sym typeface="Symbol" pitchFamily="18" charset="2"/>
                </a:rPr>
                <a:t></a:t>
              </a:r>
              <a:endParaRPr lang="en-US" sz="2400">
                <a:latin typeface="Arial Narrow" pitchFamily="34" charset="0"/>
              </a:endParaRPr>
            </a:p>
          </p:txBody>
        </p:sp>
      </p:grpSp>
      <p:sp>
        <p:nvSpPr>
          <p:cNvPr id="179272" name="Text Box 72"/>
          <p:cNvSpPr txBox="1">
            <a:spLocks noChangeArrowheads="1"/>
          </p:cNvSpPr>
          <p:nvPr/>
        </p:nvSpPr>
        <p:spPr bwMode="auto">
          <a:xfrm>
            <a:off x="3425825" y="1643063"/>
            <a:ext cx="1133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latin typeface="Arial Narrow" pitchFamily="34" charset="0"/>
              </a:rPr>
              <a:t>0.97 bits</a:t>
            </a: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571F9-9A79-4C71-B6D5-112CFE88043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25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0226" name="Object 2"/>
          <p:cNvGraphicFramePr>
            <a:graphicFrameLocks noChangeAspect="1"/>
          </p:cNvGraphicFramePr>
          <p:nvPr/>
        </p:nvGraphicFramePr>
        <p:xfrm>
          <a:off x="4129088" y="1695450"/>
          <a:ext cx="1604962" cy="106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3465000" imgH="2295000" progId="Excel.Sheet.8">
                  <p:embed/>
                </p:oleObj>
              </mc:Choice>
              <mc:Fallback>
                <p:oleObj name="Worksheet" r:id="rId2" imgW="3465000" imgH="229500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9088" y="1695450"/>
                        <a:ext cx="1604962" cy="1062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022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657600" y="0"/>
            <a:ext cx="2895600" cy="838200"/>
          </a:xfrm>
        </p:spPr>
        <p:txBody>
          <a:bodyPr/>
          <a:lstStyle/>
          <a:p>
            <a:pPr algn="ctr"/>
            <a:r>
              <a:rPr lang="en-US" sz="4000">
                <a:latin typeface="Tahoma" pitchFamily="34" charset="0"/>
              </a:rPr>
              <a:t>ID3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010400" y="2119313"/>
            <a:ext cx="1268413" cy="984250"/>
            <a:chOff x="2748" y="2451"/>
            <a:chExt cx="799" cy="620"/>
          </a:xfrm>
        </p:grpSpPr>
        <p:sp>
          <p:nvSpPr>
            <p:cNvPr id="180229" name="Rectangle 5"/>
            <p:cNvSpPr>
              <a:spLocks noChangeArrowheads="1"/>
            </p:cNvSpPr>
            <p:nvPr/>
          </p:nvSpPr>
          <p:spPr bwMode="auto">
            <a:xfrm>
              <a:off x="2748" y="2451"/>
              <a:ext cx="412" cy="294"/>
            </a:xfrm>
            <a:prstGeom prst="rect">
              <a:avLst/>
            </a:prstGeom>
            <a:solidFill>
              <a:srgbClr val="99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>
                  <a:latin typeface="Arial Narrow" pitchFamily="34" charset="0"/>
                </a:rPr>
                <a:t>play</a:t>
              </a:r>
            </a:p>
          </p:txBody>
        </p:sp>
        <p:sp>
          <p:nvSpPr>
            <p:cNvPr id="180230" name="Rectangle 6"/>
            <p:cNvSpPr>
              <a:spLocks noChangeArrowheads="1"/>
            </p:cNvSpPr>
            <p:nvPr/>
          </p:nvSpPr>
          <p:spPr bwMode="auto">
            <a:xfrm>
              <a:off x="2748" y="2777"/>
              <a:ext cx="799" cy="294"/>
            </a:xfrm>
            <a:prstGeom prst="rect">
              <a:avLst/>
            </a:prstGeom>
            <a:solidFill>
              <a:srgbClr val="9933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>
                  <a:latin typeface="Arial Narrow" pitchFamily="34" charset="0"/>
                </a:rPr>
                <a:t>don’t play</a:t>
              </a:r>
            </a:p>
          </p:txBody>
        </p:sp>
      </p:grpSp>
      <p:graphicFrame>
        <p:nvGraphicFramePr>
          <p:cNvPr id="180231" name="Object 7"/>
          <p:cNvGraphicFramePr>
            <a:graphicFrameLocks noChangeAspect="1"/>
          </p:cNvGraphicFramePr>
          <p:nvPr/>
        </p:nvGraphicFramePr>
        <p:xfrm>
          <a:off x="1514475" y="3759200"/>
          <a:ext cx="1649413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3633840" imgH="2283840" progId="Excel.Sheet.8">
                  <p:embed/>
                </p:oleObj>
              </mc:Choice>
              <mc:Fallback>
                <p:oleObj name="Worksheet" r:id="rId4" imgW="3633840" imgH="2283840" progId="Excel.Shee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4475" y="3759200"/>
                        <a:ext cx="1649413" cy="1039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0232" name="AutoShape 8"/>
          <p:cNvCxnSpPr>
            <a:cxnSpLocks noChangeShapeType="1"/>
            <a:stCxn id="180237" idx="2"/>
            <a:endCxn id="0" idx="0"/>
          </p:cNvCxnSpPr>
          <p:nvPr/>
        </p:nvCxnSpPr>
        <p:spPr bwMode="auto">
          <a:xfrm rot="5400000">
            <a:off x="3356769" y="2196306"/>
            <a:ext cx="546100" cy="2579688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80234" name="AutoShape 10"/>
          <p:cNvCxnSpPr>
            <a:cxnSpLocks noChangeShapeType="1"/>
            <a:stCxn id="180237" idx="2"/>
          </p:cNvCxnSpPr>
          <p:nvPr/>
        </p:nvCxnSpPr>
        <p:spPr bwMode="auto">
          <a:xfrm rot="16200000" flipH="1">
            <a:off x="4599782" y="3532981"/>
            <a:ext cx="673100" cy="33337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graphicFrame>
        <p:nvGraphicFramePr>
          <p:cNvPr id="180235" name="Object 11"/>
          <p:cNvGraphicFramePr>
            <a:graphicFrameLocks noChangeAspect="1"/>
          </p:cNvGraphicFramePr>
          <p:nvPr/>
        </p:nvGraphicFramePr>
        <p:xfrm>
          <a:off x="6719888" y="3794125"/>
          <a:ext cx="1468437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3465000" imgH="2295000" progId="Excel.Sheet.8">
                  <p:embed/>
                </p:oleObj>
              </mc:Choice>
              <mc:Fallback>
                <p:oleObj name="Worksheet" r:id="rId6" imgW="3465000" imgH="2295000" progId="Excel.Shee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9888" y="3794125"/>
                        <a:ext cx="1468437" cy="96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0236" name="AutoShape 12"/>
          <p:cNvCxnSpPr>
            <a:cxnSpLocks noChangeShapeType="1"/>
            <a:stCxn id="180237" idx="2"/>
            <a:endCxn id="0" idx="0"/>
          </p:cNvCxnSpPr>
          <p:nvPr/>
        </p:nvCxnSpPr>
        <p:spPr bwMode="auto">
          <a:xfrm rot="16200000" flipH="1">
            <a:off x="5896769" y="2235994"/>
            <a:ext cx="581025" cy="2535237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80237" name="Text Box 13"/>
          <p:cNvSpPr txBox="1">
            <a:spLocks noChangeArrowheads="1"/>
          </p:cNvSpPr>
          <p:nvPr/>
        </p:nvSpPr>
        <p:spPr bwMode="auto">
          <a:xfrm>
            <a:off x="4422775" y="2755900"/>
            <a:ext cx="993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latin typeface="Arial Narrow" pitchFamily="34" charset="0"/>
              </a:rPr>
              <a:t>outlook</a:t>
            </a:r>
          </a:p>
        </p:txBody>
      </p:sp>
      <p:sp>
        <p:nvSpPr>
          <p:cNvPr id="180238" name="Text Box 14"/>
          <p:cNvSpPr txBox="1">
            <a:spLocks noChangeArrowheads="1"/>
          </p:cNvSpPr>
          <p:nvPr/>
        </p:nvSpPr>
        <p:spPr bwMode="auto">
          <a:xfrm>
            <a:off x="1570038" y="3390900"/>
            <a:ext cx="7985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latin typeface="Arial Narrow" pitchFamily="34" charset="0"/>
              </a:rPr>
              <a:t> sunny</a:t>
            </a:r>
          </a:p>
        </p:txBody>
      </p:sp>
      <p:sp>
        <p:nvSpPr>
          <p:cNvPr id="180239" name="Text Box 15"/>
          <p:cNvSpPr txBox="1">
            <a:spLocks noChangeArrowheads="1"/>
          </p:cNvSpPr>
          <p:nvPr/>
        </p:nvSpPr>
        <p:spPr bwMode="auto">
          <a:xfrm>
            <a:off x="4835525" y="3392488"/>
            <a:ext cx="1030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latin typeface="Arial Narrow" pitchFamily="34" charset="0"/>
              </a:rPr>
              <a:t> overcast</a:t>
            </a:r>
          </a:p>
        </p:txBody>
      </p:sp>
      <p:sp>
        <p:nvSpPr>
          <p:cNvPr id="180240" name="Text Box 16"/>
          <p:cNvSpPr txBox="1">
            <a:spLocks noChangeArrowheads="1"/>
          </p:cNvSpPr>
          <p:nvPr/>
        </p:nvSpPr>
        <p:spPr bwMode="auto">
          <a:xfrm>
            <a:off x="7394575" y="3392488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latin typeface="Arial Narrow" pitchFamily="34" charset="0"/>
              </a:rPr>
              <a:t>rainy</a:t>
            </a:r>
          </a:p>
        </p:txBody>
      </p:sp>
      <p:sp>
        <p:nvSpPr>
          <p:cNvPr id="180241" name="Text Box 17"/>
          <p:cNvSpPr txBox="1">
            <a:spLocks noChangeArrowheads="1"/>
          </p:cNvSpPr>
          <p:nvPr/>
        </p:nvSpPr>
        <p:spPr bwMode="auto">
          <a:xfrm>
            <a:off x="7067550" y="4662488"/>
            <a:ext cx="82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latin typeface="Arial Narrow" pitchFamily="34" charset="0"/>
              </a:rPr>
              <a:t>windy</a:t>
            </a:r>
          </a:p>
        </p:txBody>
      </p:sp>
      <p:cxnSp>
        <p:nvCxnSpPr>
          <p:cNvPr id="180242" name="AutoShape 18"/>
          <p:cNvCxnSpPr>
            <a:cxnSpLocks noChangeShapeType="1"/>
            <a:stCxn id="180241" idx="2"/>
          </p:cNvCxnSpPr>
          <p:nvPr/>
        </p:nvCxnSpPr>
        <p:spPr bwMode="auto">
          <a:xfrm rot="5400000">
            <a:off x="6457950" y="4783138"/>
            <a:ext cx="685800" cy="135890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80243" name="AutoShape 19"/>
          <p:cNvCxnSpPr>
            <a:cxnSpLocks noChangeShapeType="1"/>
            <a:stCxn id="180241" idx="2"/>
          </p:cNvCxnSpPr>
          <p:nvPr/>
        </p:nvCxnSpPr>
        <p:spPr bwMode="auto">
          <a:xfrm rot="16200000" flipH="1">
            <a:off x="7593807" y="5006181"/>
            <a:ext cx="595312" cy="822325"/>
          </a:xfrm>
          <a:prstGeom prst="curvedConnector3">
            <a:avLst>
              <a:gd name="adj1" fmla="val 49866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80244" name="Text Box 20"/>
          <p:cNvSpPr txBox="1">
            <a:spLocks noChangeArrowheads="1"/>
          </p:cNvSpPr>
          <p:nvPr/>
        </p:nvSpPr>
        <p:spPr bwMode="auto">
          <a:xfrm>
            <a:off x="5818188" y="5224463"/>
            <a:ext cx="6238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latin typeface="Arial Narrow" pitchFamily="34" charset="0"/>
              </a:rPr>
              <a:t>false</a:t>
            </a:r>
          </a:p>
        </p:txBody>
      </p:sp>
      <p:sp>
        <p:nvSpPr>
          <p:cNvPr id="180245" name="Text Box 21"/>
          <p:cNvSpPr txBox="1">
            <a:spLocks noChangeArrowheads="1"/>
          </p:cNvSpPr>
          <p:nvPr/>
        </p:nvSpPr>
        <p:spPr bwMode="auto">
          <a:xfrm>
            <a:off x="8153400" y="5222875"/>
            <a:ext cx="542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latin typeface="Arial Narrow" pitchFamily="34" charset="0"/>
              </a:rPr>
              <a:t>true</a:t>
            </a:r>
          </a:p>
        </p:txBody>
      </p:sp>
      <p:sp>
        <p:nvSpPr>
          <p:cNvPr id="180248" name="Text Box 24"/>
          <p:cNvSpPr txBox="1">
            <a:spLocks noChangeArrowheads="1"/>
          </p:cNvSpPr>
          <p:nvPr/>
        </p:nvSpPr>
        <p:spPr bwMode="auto">
          <a:xfrm>
            <a:off x="1784350" y="4662488"/>
            <a:ext cx="111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>
                <a:latin typeface="Arial Narrow" pitchFamily="34" charset="0"/>
              </a:rPr>
              <a:t>humidity</a:t>
            </a:r>
          </a:p>
        </p:txBody>
      </p:sp>
      <p:cxnSp>
        <p:nvCxnSpPr>
          <p:cNvPr id="180249" name="AutoShape 25"/>
          <p:cNvCxnSpPr>
            <a:cxnSpLocks noChangeShapeType="1"/>
            <a:stCxn id="180248" idx="2"/>
          </p:cNvCxnSpPr>
          <p:nvPr/>
        </p:nvCxnSpPr>
        <p:spPr bwMode="auto">
          <a:xfrm rot="16200000" flipH="1">
            <a:off x="2559050" y="4903788"/>
            <a:ext cx="574675" cy="100647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80250" name="AutoShape 26"/>
          <p:cNvCxnSpPr>
            <a:cxnSpLocks noChangeShapeType="1"/>
            <a:stCxn id="180248" idx="2"/>
            <a:endCxn id="180259" idx="0"/>
          </p:cNvCxnSpPr>
          <p:nvPr/>
        </p:nvCxnSpPr>
        <p:spPr bwMode="auto">
          <a:xfrm rot="5400000">
            <a:off x="1434307" y="4806156"/>
            <a:ext cx="595312" cy="1222375"/>
          </a:xfrm>
          <a:prstGeom prst="curvedConnector3">
            <a:avLst>
              <a:gd name="adj1" fmla="val 49866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80251" name="Text Box 27"/>
          <p:cNvSpPr txBox="1">
            <a:spLocks noChangeArrowheads="1"/>
          </p:cNvSpPr>
          <p:nvPr/>
        </p:nvSpPr>
        <p:spPr bwMode="auto">
          <a:xfrm>
            <a:off x="838200" y="5091113"/>
            <a:ext cx="577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latin typeface="Arial Narrow" pitchFamily="34" charset="0"/>
              </a:rPr>
              <a:t>high</a:t>
            </a:r>
          </a:p>
        </p:txBody>
      </p:sp>
      <p:sp>
        <p:nvSpPr>
          <p:cNvPr id="180252" name="Text Box 28"/>
          <p:cNvSpPr txBox="1">
            <a:spLocks noChangeArrowheads="1"/>
          </p:cNvSpPr>
          <p:nvPr/>
        </p:nvSpPr>
        <p:spPr bwMode="auto">
          <a:xfrm>
            <a:off x="3294063" y="5303838"/>
            <a:ext cx="8207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latin typeface="Arial Narrow" pitchFamily="34" charset="0"/>
              </a:rPr>
              <a:t>normal</a:t>
            </a:r>
          </a:p>
        </p:txBody>
      </p:sp>
      <p:graphicFrame>
        <p:nvGraphicFramePr>
          <p:cNvPr id="180255" name="Object 31"/>
          <p:cNvGraphicFramePr>
            <a:graphicFrameLocks noGrp="1" noChangeAspect="1"/>
          </p:cNvGraphicFramePr>
          <p:nvPr>
            <p:ph idx="4294967295"/>
          </p:nvPr>
        </p:nvGraphicFramePr>
        <p:xfrm>
          <a:off x="152400" y="152400"/>
          <a:ext cx="3886200" cy="32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8" imgW="3712680" imgH="2880000" progId="Excel.Sheet.8">
                  <p:embed/>
                </p:oleObj>
              </mc:Choice>
              <mc:Fallback>
                <p:oleObj name="Worksheet" r:id="rId8" imgW="3712680" imgH="2880000" progId="Excel.Shee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52400"/>
                        <a:ext cx="3886200" cy="320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0257" name="Text Box 33"/>
          <p:cNvSpPr txBox="1">
            <a:spLocks noChangeArrowheads="1"/>
          </p:cNvSpPr>
          <p:nvPr/>
        </p:nvSpPr>
        <p:spPr bwMode="auto">
          <a:xfrm>
            <a:off x="4648200" y="3962400"/>
            <a:ext cx="585788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</a:rPr>
              <a:t>Yes</a:t>
            </a:r>
          </a:p>
        </p:txBody>
      </p:sp>
      <p:sp>
        <p:nvSpPr>
          <p:cNvPr id="180258" name="Text Box 34"/>
          <p:cNvSpPr txBox="1">
            <a:spLocks noChangeArrowheads="1"/>
          </p:cNvSpPr>
          <p:nvPr/>
        </p:nvSpPr>
        <p:spPr bwMode="auto">
          <a:xfrm>
            <a:off x="8001000" y="5715000"/>
            <a:ext cx="50165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</a:rPr>
              <a:t>No</a:t>
            </a:r>
          </a:p>
        </p:txBody>
      </p:sp>
      <p:sp>
        <p:nvSpPr>
          <p:cNvPr id="180259" name="Text Box 35"/>
          <p:cNvSpPr txBox="1">
            <a:spLocks noChangeArrowheads="1"/>
          </p:cNvSpPr>
          <p:nvPr/>
        </p:nvSpPr>
        <p:spPr bwMode="auto">
          <a:xfrm>
            <a:off x="869950" y="5715000"/>
            <a:ext cx="50165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</a:rPr>
              <a:t>No</a:t>
            </a:r>
          </a:p>
        </p:txBody>
      </p:sp>
      <p:sp>
        <p:nvSpPr>
          <p:cNvPr id="180260" name="Text Box 36"/>
          <p:cNvSpPr txBox="1">
            <a:spLocks noChangeArrowheads="1"/>
          </p:cNvSpPr>
          <p:nvPr/>
        </p:nvSpPr>
        <p:spPr bwMode="auto">
          <a:xfrm>
            <a:off x="3048000" y="5689600"/>
            <a:ext cx="585788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</a:rPr>
              <a:t>Yes</a:t>
            </a:r>
          </a:p>
        </p:txBody>
      </p:sp>
      <p:sp>
        <p:nvSpPr>
          <p:cNvPr id="180261" name="Text Box 37"/>
          <p:cNvSpPr txBox="1">
            <a:spLocks noChangeArrowheads="1"/>
          </p:cNvSpPr>
          <p:nvPr/>
        </p:nvSpPr>
        <p:spPr bwMode="auto">
          <a:xfrm>
            <a:off x="5791200" y="5791200"/>
            <a:ext cx="585788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</a:rPr>
              <a:t>Yes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8B868-B23D-466D-B75B-7EEF7E6259DE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is a Decision Tree?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A decision tree is a flow-chart-like tree structure.</a:t>
            </a:r>
          </a:p>
          <a:p>
            <a:pPr lvl="1"/>
            <a:r>
              <a:rPr lang="en-US" sz="2400" dirty="0"/>
              <a:t>Internal node denotes a test on an attribute</a:t>
            </a:r>
          </a:p>
          <a:p>
            <a:pPr lvl="1"/>
            <a:r>
              <a:rPr lang="en-US" sz="2400" dirty="0"/>
              <a:t>Branch represents an outcome of the test</a:t>
            </a:r>
          </a:p>
          <a:p>
            <a:pPr lvl="2"/>
            <a:r>
              <a:rPr lang="en-US" sz="2000" dirty="0"/>
              <a:t>All tuples in branch have the same value for the tested attribute.</a:t>
            </a:r>
          </a:p>
          <a:p>
            <a:endParaRPr lang="en-US" sz="2000" dirty="0"/>
          </a:p>
          <a:p>
            <a:r>
              <a:rPr lang="en-US" sz="2400" dirty="0"/>
              <a:t>Leaf node represents class label or class label distribution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010400" cy="609600"/>
          </a:xfrm>
        </p:spPr>
        <p:txBody>
          <a:bodyPr/>
          <a:lstStyle/>
          <a:p>
            <a:pPr algn="ctr"/>
            <a:r>
              <a:rPr lang="en-US" sz="4000"/>
              <a:t>C4.5</a:t>
            </a:r>
            <a:endParaRPr lang="en-US" sz="4000" i="1">
              <a:solidFill>
                <a:srgbClr val="CC0000"/>
              </a:solidFill>
            </a:endParaRPr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219200"/>
            <a:ext cx="8031163" cy="5257800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ct val="15000"/>
              </a:spcAft>
            </a:pPr>
            <a:r>
              <a:rPr lang="en-US" sz="2000" dirty="0"/>
              <a:t>Information gain measure is biased towards attributes with a large number of values</a:t>
            </a:r>
          </a:p>
          <a:p>
            <a:pPr>
              <a:lnSpc>
                <a:spcPct val="110000"/>
              </a:lnSpc>
              <a:spcAft>
                <a:spcPct val="15000"/>
              </a:spcAft>
            </a:pPr>
            <a:r>
              <a:rPr lang="en-US" sz="2000" dirty="0"/>
              <a:t>C4.5 (a successor of ID3) uses gain ratio to overcome the problem (normalization to information gain)</a:t>
            </a:r>
          </a:p>
          <a:p>
            <a:pPr lvl="1">
              <a:lnSpc>
                <a:spcPct val="110000"/>
              </a:lnSpc>
              <a:spcAft>
                <a:spcPct val="15000"/>
              </a:spcAft>
            </a:pPr>
            <a:r>
              <a:rPr lang="en-US" sz="2000" dirty="0"/>
              <a:t>GainRatio(A) = Gain(A)/SplitInfo(A)</a:t>
            </a:r>
          </a:p>
          <a:p>
            <a:pPr>
              <a:lnSpc>
                <a:spcPct val="110000"/>
              </a:lnSpc>
              <a:spcAft>
                <a:spcPct val="15000"/>
              </a:spcAft>
            </a:pPr>
            <a:endParaRPr lang="en-US" sz="2000" dirty="0"/>
          </a:p>
          <a:p>
            <a:pPr>
              <a:lnSpc>
                <a:spcPct val="110000"/>
              </a:lnSpc>
              <a:spcAft>
                <a:spcPct val="15000"/>
              </a:spcAft>
            </a:pPr>
            <a:endParaRPr lang="en-US" sz="2000" dirty="0"/>
          </a:p>
          <a:p>
            <a:pPr>
              <a:lnSpc>
                <a:spcPct val="110000"/>
              </a:lnSpc>
              <a:spcAft>
                <a:spcPct val="15000"/>
              </a:spcAft>
            </a:pPr>
            <a:r>
              <a:rPr lang="en-US" sz="2000" dirty="0"/>
              <a:t>Ex.</a:t>
            </a:r>
          </a:p>
          <a:p>
            <a:pPr>
              <a:lnSpc>
                <a:spcPct val="110000"/>
              </a:lnSpc>
              <a:spcAft>
                <a:spcPct val="15000"/>
              </a:spcAft>
            </a:pPr>
            <a:endParaRPr lang="en-US" sz="2000" dirty="0"/>
          </a:p>
          <a:p>
            <a:pPr lvl="1">
              <a:lnSpc>
                <a:spcPct val="110000"/>
              </a:lnSpc>
              <a:spcAft>
                <a:spcPct val="15000"/>
              </a:spcAft>
            </a:pPr>
            <a:r>
              <a:rPr lang="en-US" sz="2000" dirty="0"/>
              <a:t>gain_ratio(income) = 0.029/0.926 = 0.031</a:t>
            </a:r>
          </a:p>
          <a:p>
            <a:pPr>
              <a:lnSpc>
                <a:spcPct val="110000"/>
              </a:lnSpc>
              <a:spcAft>
                <a:spcPct val="15000"/>
              </a:spcAft>
            </a:pPr>
            <a:r>
              <a:rPr lang="en-US" sz="2000" dirty="0"/>
              <a:t>The attribute with the maximum gain ratio is selected as the splitting attribute</a:t>
            </a:r>
          </a:p>
        </p:txBody>
      </p:sp>
      <p:graphicFrame>
        <p:nvGraphicFramePr>
          <p:cNvPr id="273412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057400" y="3214688"/>
          <a:ext cx="3992563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387520" imgH="457200" progId="Equation.3">
                  <p:embed/>
                </p:oleObj>
              </mc:Choice>
              <mc:Fallback>
                <p:oleObj name="Equation" r:id="rId2" imgW="238752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214688"/>
                        <a:ext cx="3992563" cy="671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3413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752600" y="4419600"/>
          <a:ext cx="6581775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330440" imgH="393480" progId="Equation.3">
                  <p:embed/>
                </p:oleObj>
              </mc:Choice>
              <mc:Fallback>
                <p:oleObj name="Equation" r:id="rId4" imgW="43304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419600"/>
                        <a:ext cx="6581775" cy="487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9E952-8C1E-4201-A597-66076056032A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609600"/>
          </a:xfrm>
          <a:noFill/>
          <a:ln/>
        </p:spPr>
        <p:txBody>
          <a:bodyPr lIns="92075" tIns="46038" rIns="92075" bIns="46038" anchor="b"/>
          <a:lstStyle/>
          <a:p>
            <a:pPr algn="ctr"/>
            <a:r>
              <a:rPr lang="en-US" sz="4000"/>
              <a:t>CART</a:t>
            </a:r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066800"/>
            <a:ext cx="7848600" cy="5410200"/>
          </a:xfrm>
          <a:noFill/>
          <a:ln/>
        </p:spPr>
        <p:txBody>
          <a:bodyPr lIns="92075" tIns="46038" rIns="92075" bIns="46038"/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sz="2000" dirty="0"/>
              <a:t>If a data set </a:t>
            </a:r>
            <a:r>
              <a:rPr lang="en-US" sz="2000" i="1" dirty="0"/>
              <a:t>D </a:t>
            </a:r>
            <a:r>
              <a:rPr lang="en-US" sz="2000" dirty="0"/>
              <a:t>contains examples from </a:t>
            </a:r>
            <a:r>
              <a:rPr lang="en-US" sz="2000" i="1" dirty="0"/>
              <a:t>n</a:t>
            </a:r>
            <a:r>
              <a:rPr lang="en-US" sz="2000" dirty="0"/>
              <a:t> classes, gini index, </a:t>
            </a:r>
            <a:r>
              <a:rPr lang="en-US" sz="2000" i="1" dirty="0"/>
              <a:t>gini</a:t>
            </a:r>
            <a:r>
              <a:rPr lang="en-US" sz="2000" dirty="0"/>
              <a:t>(</a:t>
            </a:r>
            <a:r>
              <a:rPr lang="en-US" sz="2000" i="1" dirty="0"/>
              <a:t>D</a:t>
            </a:r>
            <a:r>
              <a:rPr lang="en-US" sz="2000" dirty="0"/>
              <a:t>) is defined as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endParaRPr lang="en-US" sz="2000" dirty="0"/>
          </a:p>
          <a:p>
            <a:pPr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000" dirty="0"/>
              <a:t>    </a:t>
            </a:r>
          </a:p>
          <a:p>
            <a:pPr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000" dirty="0"/>
              <a:t>     where </a:t>
            </a:r>
            <a:r>
              <a:rPr lang="en-US" sz="2000" i="1" dirty="0"/>
              <a:t>p</a:t>
            </a:r>
            <a:r>
              <a:rPr lang="en-US" sz="2000" i="1" baseline="-25000" dirty="0"/>
              <a:t>j</a:t>
            </a:r>
            <a:r>
              <a:rPr lang="en-US" sz="2000" dirty="0"/>
              <a:t> is the relative frequency of class </a:t>
            </a:r>
            <a:r>
              <a:rPr lang="en-US" sz="2000" i="1" dirty="0"/>
              <a:t>j</a:t>
            </a:r>
            <a:r>
              <a:rPr lang="en-US" sz="2000" dirty="0"/>
              <a:t> in </a:t>
            </a:r>
            <a:r>
              <a:rPr lang="en-US" sz="2000" i="1" dirty="0"/>
              <a:t>D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sz="2000" dirty="0"/>
              <a:t>If a data set </a:t>
            </a:r>
            <a:r>
              <a:rPr lang="en-US" sz="2000" i="1" dirty="0"/>
              <a:t>D</a:t>
            </a:r>
            <a:r>
              <a:rPr lang="en-US" sz="2000" dirty="0"/>
              <a:t>  is split on A into two subsets </a:t>
            </a:r>
            <a:r>
              <a:rPr lang="en-US" sz="2000" i="1" dirty="0"/>
              <a:t>D</a:t>
            </a:r>
            <a:r>
              <a:rPr lang="en-US" sz="2000" i="1" baseline="-25000" dirty="0"/>
              <a:t>1</a:t>
            </a:r>
            <a:r>
              <a:rPr lang="en-US" sz="2000" dirty="0"/>
              <a:t> and </a:t>
            </a:r>
            <a:r>
              <a:rPr lang="en-US" sz="2000" i="1" dirty="0"/>
              <a:t>D</a:t>
            </a:r>
            <a:r>
              <a:rPr lang="en-US" sz="2000" i="1" baseline="-25000" dirty="0"/>
              <a:t>2</a:t>
            </a:r>
            <a:r>
              <a:rPr lang="en-US" sz="2000" dirty="0"/>
              <a:t>, the </a:t>
            </a:r>
            <a:r>
              <a:rPr lang="en-US" sz="2000" i="1" dirty="0"/>
              <a:t>gini</a:t>
            </a:r>
            <a:r>
              <a:rPr lang="en-US" sz="2000" dirty="0"/>
              <a:t> index </a:t>
            </a:r>
            <a:r>
              <a:rPr lang="en-US" sz="2000" i="1" dirty="0"/>
              <a:t>gini</a:t>
            </a:r>
            <a:r>
              <a:rPr lang="en-US" sz="2000" dirty="0"/>
              <a:t>(</a:t>
            </a:r>
            <a:r>
              <a:rPr lang="en-US" sz="2000" i="1" dirty="0"/>
              <a:t>D</a:t>
            </a:r>
            <a:r>
              <a:rPr lang="en-US" sz="2000" dirty="0"/>
              <a:t>) is defined as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endParaRPr lang="en-US" sz="2000" dirty="0"/>
          </a:p>
          <a:p>
            <a:pPr>
              <a:lnSpc>
                <a:spcPct val="110000"/>
              </a:lnSpc>
              <a:spcBef>
                <a:spcPct val="0"/>
              </a:spcBef>
            </a:pPr>
            <a:endParaRPr lang="en-US" sz="2000" dirty="0"/>
          </a:p>
          <a:p>
            <a:pPr>
              <a:lnSpc>
                <a:spcPct val="110000"/>
              </a:lnSpc>
              <a:spcBef>
                <a:spcPct val="0"/>
              </a:spcBef>
            </a:pPr>
            <a:endParaRPr lang="en-US" sz="2000" dirty="0"/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sz="2000" dirty="0"/>
              <a:t>Reduction in Impurity: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endParaRPr lang="en-US" sz="2000" dirty="0"/>
          </a:p>
          <a:p>
            <a:pPr>
              <a:lnSpc>
                <a:spcPct val="110000"/>
              </a:lnSpc>
              <a:spcBef>
                <a:spcPct val="0"/>
              </a:spcBef>
            </a:pPr>
            <a:endParaRPr lang="en-US" sz="2000" dirty="0"/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sz="2000" dirty="0"/>
              <a:t>The attribute provides the smallest </a:t>
            </a:r>
            <a:r>
              <a:rPr lang="en-US" sz="2000" i="1" dirty="0"/>
              <a:t>gini</a:t>
            </a:r>
            <a:r>
              <a:rPr lang="en-US" sz="2000" i="1" baseline="-25000" dirty="0"/>
              <a:t>split</a:t>
            </a:r>
            <a:r>
              <a:rPr lang="en-US" sz="2000" dirty="0"/>
              <a:t>(</a:t>
            </a:r>
            <a:r>
              <a:rPr lang="en-US" sz="2000" i="1" dirty="0"/>
              <a:t>D</a:t>
            </a:r>
            <a:r>
              <a:rPr lang="en-US" sz="2000" dirty="0"/>
              <a:t>) (or the largest reduction in impurity) is chosen to split the node (</a:t>
            </a:r>
            <a:r>
              <a:rPr lang="en-US" sz="2000" i="1" dirty="0">
                <a:solidFill>
                  <a:srgbClr val="CC0000"/>
                </a:solidFill>
              </a:rPr>
              <a:t>need to enumerate all the possible splitting points for each attribute</a:t>
            </a:r>
            <a:r>
              <a:rPr lang="en-US" sz="2000" dirty="0"/>
              <a:t>)</a:t>
            </a:r>
          </a:p>
        </p:txBody>
      </p:sp>
      <p:graphicFrame>
        <p:nvGraphicFramePr>
          <p:cNvPr id="274436" name="Object 4"/>
          <p:cNvGraphicFramePr>
            <a:graphicFrameLocks/>
          </p:cNvGraphicFramePr>
          <p:nvPr/>
        </p:nvGraphicFramePr>
        <p:xfrm>
          <a:off x="3505200" y="1484784"/>
          <a:ext cx="28956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77680" imgH="761760" progId="Equation.3">
                  <p:embed/>
                </p:oleObj>
              </mc:Choice>
              <mc:Fallback>
                <p:oleObj name="Equation" r:id="rId2" imgW="1777680" imgH="761760" progId="Equation.3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484784"/>
                        <a:ext cx="28956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4437" name="Object 5"/>
          <p:cNvGraphicFramePr>
            <a:graphicFrameLocks noChangeAspect="1"/>
          </p:cNvGraphicFramePr>
          <p:nvPr/>
        </p:nvGraphicFramePr>
        <p:xfrm>
          <a:off x="2819400" y="3581400"/>
          <a:ext cx="5703888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441600" imgH="596880" progId="Equation.3">
                  <p:embed/>
                </p:oleObj>
              </mc:Choice>
              <mc:Fallback>
                <p:oleObj name="Equation" r:id="rId4" imgW="3441600" imgH="596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3581400"/>
                        <a:ext cx="5703888" cy="85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4438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2819400" y="4913313"/>
          <a:ext cx="4244975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692080" imgH="304560" progId="Equation.3">
                  <p:embed/>
                </p:oleObj>
              </mc:Choice>
              <mc:Fallback>
                <p:oleObj name="Equation" r:id="rId6" imgW="2692080" imgH="3045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4913313"/>
                        <a:ext cx="4244975" cy="420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AEBA-B386-4E4B-B5BC-D8F7E5437B1A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838200"/>
          </a:xfrm>
        </p:spPr>
        <p:txBody>
          <a:bodyPr/>
          <a:lstStyle/>
          <a:p>
            <a:pPr algn="ctr"/>
            <a:r>
              <a:rPr lang="en-US" sz="4000"/>
              <a:t>CART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219200"/>
            <a:ext cx="7772400" cy="52578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2000"/>
              <a:t>Ex.  D has 9 tuples in buys_computer = “yes” and 5 in “no”</a:t>
            </a:r>
          </a:p>
          <a:p>
            <a:pPr>
              <a:lnSpc>
                <a:spcPct val="110000"/>
              </a:lnSpc>
            </a:pPr>
            <a:endParaRPr lang="en-US" sz="2000"/>
          </a:p>
          <a:p>
            <a:pPr>
              <a:lnSpc>
                <a:spcPct val="110000"/>
              </a:lnSpc>
            </a:pPr>
            <a:endParaRPr lang="en-US" sz="2000"/>
          </a:p>
          <a:p>
            <a:pPr>
              <a:lnSpc>
                <a:spcPct val="110000"/>
              </a:lnSpc>
            </a:pPr>
            <a:r>
              <a:rPr lang="en-US" sz="2000"/>
              <a:t>Suppose the attribute income partitions D into 10 in D</a:t>
            </a:r>
            <a:r>
              <a:rPr lang="en-US" sz="2000" baseline="-25000"/>
              <a:t>1</a:t>
            </a:r>
            <a:r>
              <a:rPr lang="en-US" sz="2000"/>
              <a:t>: {low, medium} and 4 in D</a:t>
            </a:r>
            <a:r>
              <a:rPr lang="en-US" sz="2000" baseline="-25000"/>
              <a:t>2</a:t>
            </a:r>
          </a:p>
          <a:p>
            <a:pPr>
              <a:lnSpc>
                <a:spcPct val="110000"/>
              </a:lnSpc>
            </a:pPr>
            <a:endParaRPr lang="en-US" sz="2000"/>
          </a:p>
          <a:p>
            <a:pPr>
              <a:lnSpc>
                <a:spcPct val="110000"/>
              </a:lnSpc>
            </a:pPr>
            <a:endParaRPr lang="en-US" sz="2000"/>
          </a:p>
          <a:p>
            <a:pPr>
              <a:lnSpc>
                <a:spcPct val="110000"/>
              </a:lnSpc>
            </a:pPr>
            <a:endParaRPr lang="en-US" sz="2000"/>
          </a:p>
          <a:p>
            <a:pPr>
              <a:lnSpc>
                <a:spcPct val="110000"/>
              </a:lnSpc>
            </a:pPr>
            <a:endParaRPr lang="en-US" sz="2000"/>
          </a:p>
          <a:p>
            <a:pPr lvl="1">
              <a:lnSpc>
                <a:spcPct val="110000"/>
              </a:lnSpc>
              <a:buFontTx/>
              <a:buNone/>
            </a:pPr>
            <a:r>
              <a:rPr lang="en-US" sz="2000"/>
              <a:t>but gini</a:t>
            </a:r>
            <a:r>
              <a:rPr lang="en-US" sz="2000" baseline="-25000"/>
              <a:t>{medium,high}</a:t>
            </a:r>
            <a:r>
              <a:rPr lang="en-US" sz="2000"/>
              <a:t> is 0.30 and thus the best since it is the lowest</a:t>
            </a:r>
          </a:p>
          <a:p>
            <a:pPr>
              <a:lnSpc>
                <a:spcPct val="110000"/>
              </a:lnSpc>
            </a:pPr>
            <a:r>
              <a:rPr lang="en-US" sz="2000"/>
              <a:t>All attributes are assumed continuous-valued</a:t>
            </a:r>
          </a:p>
          <a:p>
            <a:pPr>
              <a:lnSpc>
                <a:spcPct val="110000"/>
              </a:lnSpc>
            </a:pPr>
            <a:r>
              <a:rPr lang="en-US" sz="2000"/>
              <a:t>May need other tools, e.g., clustering, to get the possible split values</a:t>
            </a:r>
          </a:p>
          <a:p>
            <a:pPr>
              <a:lnSpc>
                <a:spcPct val="110000"/>
              </a:lnSpc>
            </a:pPr>
            <a:r>
              <a:rPr lang="en-US" sz="2000"/>
              <a:t>Can be modified for categorical attributes</a:t>
            </a:r>
          </a:p>
        </p:txBody>
      </p:sp>
      <p:graphicFrame>
        <p:nvGraphicFramePr>
          <p:cNvPr id="27546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276600" y="1600200"/>
          <a:ext cx="3290888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222280" imgH="469800" progId="Equation.3">
                  <p:embed/>
                </p:oleObj>
              </mc:Choice>
              <mc:Fallback>
                <p:oleObj name="Equation" r:id="rId2" imgW="2222280" imgH="469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1600200"/>
                        <a:ext cx="3290888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5461" name="Object 5"/>
          <p:cNvGraphicFramePr>
            <a:graphicFrameLocks noChangeAspect="1"/>
          </p:cNvGraphicFramePr>
          <p:nvPr/>
        </p:nvGraphicFramePr>
        <p:xfrm>
          <a:off x="3200400" y="3005138"/>
          <a:ext cx="5002213" cy="65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314520" imgH="431640" progId="Equation.3">
                  <p:embed/>
                </p:oleObj>
              </mc:Choice>
              <mc:Fallback>
                <p:oleObj name="Equation" r:id="rId4" imgW="331452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005138"/>
                        <a:ext cx="5002213" cy="652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546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3676650"/>
            <a:ext cx="41814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9E952-8C1E-4201-A597-66076056032A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5200" cy="685800"/>
          </a:xfrm>
          <a:noFill/>
          <a:ln/>
        </p:spPr>
        <p:txBody>
          <a:bodyPr lIns="92075" tIns="46038" rIns="92075" bIns="46038"/>
          <a:lstStyle/>
          <a:p>
            <a:pPr algn="ctr"/>
            <a:r>
              <a:rPr lang="en-US" sz="2800">
                <a:latin typeface="Tahoma" pitchFamily="34" charset="0"/>
              </a:rPr>
              <a:t>Comparing Attribute Selection Measures</a:t>
            </a:r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371600"/>
            <a:ext cx="7772400" cy="5257800"/>
          </a:xfrm>
          <a:noFill/>
          <a:ln/>
        </p:spPr>
        <p:txBody>
          <a:bodyPr lIns="92075" tIns="46038" rIns="92075" bIns="46038"/>
          <a:lstStyle/>
          <a:p>
            <a:pPr>
              <a:lnSpc>
                <a:spcPct val="110000"/>
              </a:lnSpc>
            </a:pPr>
            <a:r>
              <a:rPr lang="en-US" sz="2000"/>
              <a:t>The three measures, in general, return good results but</a:t>
            </a:r>
          </a:p>
          <a:p>
            <a:pPr lvl="1">
              <a:lnSpc>
                <a:spcPct val="110000"/>
              </a:lnSpc>
            </a:pPr>
            <a:r>
              <a:rPr lang="en-US" sz="2000"/>
              <a:t>Information gain: </a:t>
            </a:r>
          </a:p>
          <a:p>
            <a:pPr lvl="2">
              <a:lnSpc>
                <a:spcPct val="110000"/>
              </a:lnSpc>
            </a:pPr>
            <a:r>
              <a:rPr lang="en-US" sz="2000"/>
              <a:t>biased towards multivalued attributes</a:t>
            </a:r>
          </a:p>
          <a:p>
            <a:pPr lvl="1">
              <a:lnSpc>
                <a:spcPct val="110000"/>
              </a:lnSpc>
            </a:pPr>
            <a:r>
              <a:rPr lang="en-US" sz="2000"/>
              <a:t>Gain ratio: </a:t>
            </a:r>
          </a:p>
          <a:p>
            <a:pPr lvl="2">
              <a:lnSpc>
                <a:spcPct val="110000"/>
              </a:lnSpc>
            </a:pPr>
            <a:r>
              <a:rPr lang="en-US" sz="2000"/>
              <a:t>tends to prefer unbalanced splits in which one partition is much smaller than the others</a:t>
            </a:r>
          </a:p>
          <a:p>
            <a:pPr lvl="1">
              <a:lnSpc>
                <a:spcPct val="110000"/>
              </a:lnSpc>
            </a:pPr>
            <a:r>
              <a:rPr lang="en-US" sz="2000"/>
              <a:t>Gini index: </a:t>
            </a:r>
          </a:p>
          <a:p>
            <a:pPr lvl="2">
              <a:lnSpc>
                <a:spcPct val="110000"/>
              </a:lnSpc>
            </a:pPr>
            <a:r>
              <a:rPr lang="en-US" sz="2000"/>
              <a:t>biased to multivalued attributes</a:t>
            </a:r>
          </a:p>
          <a:p>
            <a:pPr lvl="2">
              <a:lnSpc>
                <a:spcPct val="110000"/>
              </a:lnSpc>
            </a:pPr>
            <a:r>
              <a:rPr lang="en-US" sz="2000"/>
              <a:t>has difficulty when # of classes is large</a:t>
            </a:r>
          </a:p>
          <a:p>
            <a:pPr lvl="2">
              <a:lnSpc>
                <a:spcPct val="110000"/>
              </a:lnSpc>
            </a:pPr>
            <a:r>
              <a:rPr lang="en-US" sz="2000"/>
              <a:t>tends to favor tests that result in equal-sized partitions and purity in both partitions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772400" cy="762000"/>
          </a:xfrm>
        </p:spPr>
        <p:txBody>
          <a:bodyPr/>
          <a:lstStyle/>
          <a:p>
            <a:pPr algn="ctr"/>
            <a:r>
              <a:rPr lang="en-US" sz="2800">
                <a:latin typeface="Tahoma" pitchFamily="34" charset="0"/>
              </a:rPr>
              <a:t>Underfitting and Overfitting</a:t>
            </a:r>
          </a:p>
        </p:txBody>
      </p:sp>
      <p:pic>
        <p:nvPicPr>
          <p:cNvPr id="2938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447800"/>
            <a:ext cx="6324600" cy="419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293892" name="Line 4"/>
          <p:cNvSpPr>
            <a:spLocks noChangeShapeType="1"/>
          </p:cNvSpPr>
          <p:nvPr/>
        </p:nvSpPr>
        <p:spPr bwMode="auto">
          <a:xfrm>
            <a:off x="4267200" y="1219200"/>
            <a:ext cx="0" cy="4114800"/>
          </a:xfrm>
          <a:prstGeom prst="line">
            <a:avLst/>
          </a:prstGeom>
          <a:noFill/>
          <a:ln w="25400">
            <a:solidFill>
              <a:srgbClr val="80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fa-IR"/>
          </a:p>
        </p:txBody>
      </p:sp>
      <p:sp>
        <p:nvSpPr>
          <p:cNvPr id="293893" name="Text Box 5"/>
          <p:cNvSpPr txBox="1">
            <a:spLocks noChangeArrowheads="1"/>
          </p:cNvSpPr>
          <p:nvPr/>
        </p:nvSpPr>
        <p:spPr bwMode="auto">
          <a:xfrm>
            <a:off x="4572000" y="1371600"/>
            <a:ext cx="16002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800" b="1">
                <a:latin typeface="Arial" pitchFamily="34" charset="0"/>
              </a:rPr>
              <a:t>Overfitting</a:t>
            </a:r>
            <a:endParaRPr lang="en-US" sz="1800" b="1">
              <a:latin typeface="Arial" pitchFamily="34" charset="0"/>
              <a:sym typeface="Symbol" pitchFamily="18" charset="2"/>
            </a:endParaRPr>
          </a:p>
        </p:txBody>
      </p:sp>
      <p:sp>
        <p:nvSpPr>
          <p:cNvPr id="293894" name="Text Box 6"/>
          <p:cNvSpPr txBox="1">
            <a:spLocks noChangeArrowheads="1"/>
          </p:cNvSpPr>
          <p:nvPr/>
        </p:nvSpPr>
        <p:spPr bwMode="auto">
          <a:xfrm>
            <a:off x="2209800" y="5562600"/>
            <a:ext cx="61722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800" b="1">
                <a:latin typeface="Tahoma" pitchFamily="34" charset="0"/>
              </a:rPr>
              <a:t>Underfitting</a:t>
            </a:r>
            <a:r>
              <a:rPr lang="en-US" sz="1800">
                <a:latin typeface="Tahoma" pitchFamily="34" charset="0"/>
              </a:rPr>
              <a:t>: when model is too simple, both training and test errors are large </a:t>
            </a:r>
            <a:endParaRPr lang="en-US" sz="1800">
              <a:latin typeface="Tahoma" pitchFamily="34" charset="0"/>
              <a:sym typeface="Symbol" pitchFamily="18" charset="2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571F9-9A79-4C71-B6D5-112CFE88043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457200"/>
            <a:ext cx="7772400" cy="914400"/>
          </a:xfrm>
        </p:spPr>
        <p:txBody>
          <a:bodyPr/>
          <a:lstStyle/>
          <a:p>
            <a:pPr algn="ctr"/>
            <a:r>
              <a:rPr lang="en-US" sz="2800">
                <a:latin typeface="Tahoma" pitchFamily="34" charset="0"/>
              </a:rPr>
              <a:t>Overfitting due to Noise </a:t>
            </a:r>
          </a:p>
        </p:txBody>
      </p:sp>
      <p:pic>
        <p:nvPicPr>
          <p:cNvPr id="294915" name="Picture 3"/>
          <p:cNvPicPr>
            <a:picLocks noChangeAspect="1" noChangeArrowheads="1"/>
          </p:cNvPicPr>
          <p:nvPr/>
        </p:nvPicPr>
        <p:blipFill>
          <a:blip r:embed="rId2" cstate="print"/>
          <a:srcRect t="4819" b="3615"/>
          <a:stretch>
            <a:fillRect/>
          </a:stretch>
        </p:blipFill>
        <p:spPr bwMode="auto">
          <a:xfrm>
            <a:off x="1295400" y="1600200"/>
            <a:ext cx="6324600" cy="381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294916" name="Text Box 4"/>
          <p:cNvSpPr txBox="1">
            <a:spLocks noChangeArrowheads="1"/>
          </p:cNvSpPr>
          <p:nvPr/>
        </p:nvSpPr>
        <p:spPr bwMode="auto">
          <a:xfrm>
            <a:off x="1524000" y="5943600"/>
            <a:ext cx="57912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800" b="1">
                <a:latin typeface="Arial" pitchFamily="34" charset="0"/>
              </a:rPr>
              <a:t>Decision boundary is distorted by noise point</a:t>
            </a:r>
            <a:endParaRPr lang="en-US" sz="1800" b="1">
              <a:latin typeface="Arial" pitchFamily="34" charset="0"/>
              <a:sym typeface="Symbol" pitchFamily="18" charset="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571F9-9A79-4C71-B6D5-112CFE88043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7328"/>
            <a:ext cx="8305800" cy="533400"/>
          </a:xfrm>
        </p:spPr>
        <p:txBody>
          <a:bodyPr/>
          <a:lstStyle/>
          <a:p>
            <a:pPr algn="ctr"/>
            <a:r>
              <a:rPr lang="en-US" sz="3200" dirty="0">
                <a:latin typeface="Tahoma" pitchFamily="34" charset="0"/>
              </a:rPr>
              <a:t>Underfitting due to Insufficient Examples</a:t>
            </a:r>
          </a:p>
        </p:txBody>
      </p:sp>
      <p:sp>
        <p:nvSpPr>
          <p:cNvPr id="295939" name="Text Box 3"/>
          <p:cNvSpPr txBox="1">
            <a:spLocks noChangeArrowheads="1"/>
          </p:cNvSpPr>
          <p:nvPr/>
        </p:nvSpPr>
        <p:spPr bwMode="auto">
          <a:xfrm>
            <a:off x="1219200" y="4495800"/>
            <a:ext cx="7010400" cy="1603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800" dirty="0">
                <a:latin typeface="Tahoma" pitchFamily="34" charset="0"/>
                <a:sym typeface="Symbol" pitchFamily="18" charset="2"/>
              </a:rPr>
              <a:t>Lack of data points in the lower half of the diagram makes it difficult to predict correctly the class labels of that region </a:t>
            </a:r>
          </a:p>
          <a:p>
            <a:pPr algn="l" eaLnBrk="0" hangingPunct="0">
              <a:spcBef>
                <a:spcPct val="50000"/>
              </a:spcBef>
            </a:pPr>
            <a:r>
              <a:rPr lang="en-US" sz="1800" dirty="0">
                <a:latin typeface="Tahoma" pitchFamily="34" charset="0"/>
              </a:rPr>
              <a:t>- Insufficient number of training records in the region causes the decision tree to predict the test examples using other training records that are irrelevant to the classification task</a:t>
            </a:r>
            <a:endParaRPr lang="en-US" sz="1800" dirty="0">
              <a:latin typeface="Tahoma" pitchFamily="34" charset="0"/>
              <a:sym typeface="Symbol" pitchFamily="18" charset="2"/>
            </a:endParaRPr>
          </a:p>
        </p:txBody>
      </p:sp>
      <p:pic>
        <p:nvPicPr>
          <p:cNvPr id="29594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072" t="4857" r="5357" b="4857"/>
          <a:stretch>
            <a:fillRect/>
          </a:stretch>
        </p:blipFill>
        <p:spPr>
          <a:xfrm>
            <a:off x="2497138" y="1295400"/>
            <a:ext cx="4200525" cy="2722563"/>
          </a:xfr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620000" cy="685800"/>
          </a:xfrm>
          <a:noFill/>
          <a:ln/>
        </p:spPr>
        <p:txBody>
          <a:bodyPr lIns="92075" tIns="46038" rIns="92075" bIns="46038"/>
          <a:lstStyle/>
          <a:p>
            <a:pPr algn="ctr"/>
            <a:r>
              <a:rPr lang="en-US" sz="3200">
                <a:latin typeface="Tahoma" pitchFamily="34" charset="0"/>
              </a:rPr>
              <a:t>Two approaches to avoid Overfitting </a:t>
            </a: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295400"/>
            <a:ext cx="7620000" cy="5181600"/>
          </a:xfrm>
          <a:noFill/>
          <a:ln/>
        </p:spPr>
        <p:txBody>
          <a:bodyPr lIns="92075" tIns="46038" rIns="92075" bIns="46038"/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FF0000"/>
                </a:solidFill>
                <a:latin typeface="Tahoma" pitchFamily="34" charset="0"/>
              </a:rPr>
              <a:t>Prepruning</a:t>
            </a:r>
            <a:r>
              <a:rPr lang="en-US" sz="2000" dirty="0">
                <a:latin typeface="Tahoma" pitchFamily="34" charset="0"/>
              </a:rPr>
              <a:t>: </a:t>
            </a:r>
          </a:p>
          <a:p>
            <a:pPr lvl="1">
              <a:lnSpc>
                <a:spcPct val="120000"/>
              </a:lnSpc>
            </a:pPr>
            <a:r>
              <a:rPr lang="en-US" sz="1800" dirty="0">
                <a:latin typeface="Tahoma" pitchFamily="34" charset="0"/>
              </a:rPr>
              <a:t>Halt tree construction early—do not split a node if this would result in the goodness measure falling below a threshold</a:t>
            </a:r>
          </a:p>
          <a:p>
            <a:pPr lvl="1">
              <a:lnSpc>
                <a:spcPct val="120000"/>
              </a:lnSpc>
            </a:pPr>
            <a:r>
              <a:rPr lang="en-US" sz="2000" dirty="0">
                <a:latin typeface="Tahoma" pitchFamily="34" charset="0"/>
              </a:rPr>
              <a:t>Difficult to choose an appropriate threshold</a:t>
            </a:r>
          </a:p>
          <a:p>
            <a:pPr>
              <a:lnSpc>
                <a:spcPct val="120000"/>
              </a:lnSpc>
            </a:pPr>
            <a:endParaRPr lang="en-US" sz="2000" dirty="0">
              <a:latin typeface="Tahoma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FF0000"/>
                </a:solidFill>
                <a:latin typeface="Tahoma" pitchFamily="34" charset="0"/>
              </a:rPr>
              <a:t>Postpruning</a:t>
            </a:r>
            <a:r>
              <a:rPr lang="en-US" sz="2000" dirty="0">
                <a:latin typeface="Tahoma" pitchFamily="34" charset="0"/>
              </a:rPr>
              <a:t>: </a:t>
            </a:r>
          </a:p>
          <a:p>
            <a:pPr lvl="1">
              <a:lnSpc>
                <a:spcPct val="120000"/>
              </a:lnSpc>
            </a:pPr>
            <a:r>
              <a:rPr lang="en-US" sz="1800" dirty="0">
                <a:latin typeface="Tahoma" pitchFamily="34" charset="0"/>
              </a:rPr>
              <a:t>Remove branches from a “fully grown” tree—get a sequence of progressively pruned trees</a:t>
            </a:r>
          </a:p>
          <a:p>
            <a:pPr lvl="1">
              <a:lnSpc>
                <a:spcPct val="120000"/>
              </a:lnSpc>
            </a:pPr>
            <a:r>
              <a:rPr lang="en-US" sz="2000" dirty="0">
                <a:latin typeface="Tahoma" pitchFamily="34" charset="0"/>
              </a:rPr>
              <a:t>Use a set of data different from the training data to decide which is the “best pruned tree”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1905000" y="304800"/>
            <a:ext cx="632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600" i="1"/>
              <a:t>Converting Tree to Rules</a:t>
            </a:r>
            <a:r>
              <a:rPr lang="en-US" sz="3600"/>
              <a:t> </a:t>
            </a:r>
          </a:p>
        </p:txBody>
      </p:sp>
      <p:sp>
        <p:nvSpPr>
          <p:cNvPr id="580611" name="Text Box 3"/>
          <p:cNvSpPr txBox="1">
            <a:spLocks noChangeArrowheads="1"/>
          </p:cNvSpPr>
          <p:nvPr/>
        </p:nvSpPr>
        <p:spPr bwMode="auto">
          <a:xfrm>
            <a:off x="1295400" y="4724400"/>
            <a:ext cx="77374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sv-SE">
                <a:latin typeface="Maiandra GD" pitchFamily="34" charset="0"/>
              </a:rPr>
              <a:t>R</a:t>
            </a:r>
            <a:r>
              <a:rPr lang="sv-SE" baseline="-25000">
                <a:latin typeface="Maiandra GD" pitchFamily="34" charset="0"/>
              </a:rPr>
              <a:t>1</a:t>
            </a:r>
            <a:r>
              <a:rPr lang="sv-SE">
                <a:latin typeface="Maiandra GD" pitchFamily="34" charset="0"/>
              </a:rPr>
              <a:t>: IF (Outlook=Sunny) </a:t>
            </a:r>
            <a:r>
              <a:rPr lang="sv-SE">
                <a:latin typeface="Maiandra GD" pitchFamily="34" charset="0"/>
                <a:sym typeface="Symbol" pitchFamily="18" charset="2"/>
              </a:rPr>
              <a:t>AND (Humidity=High) THEN Play=No </a:t>
            </a:r>
          </a:p>
          <a:p>
            <a:pPr algn="l"/>
            <a:r>
              <a:rPr lang="sv-SE">
                <a:latin typeface="Maiandra GD" pitchFamily="34" charset="0"/>
              </a:rPr>
              <a:t>R</a:t>
            </a:r>
            <a:r>
              <a:rPr lang="sv-SE" baseline="-25000">
                <a:latin typeface="Maiandra GD" pitchFamily="34" charset="0"/>
              </a:rPr>
              <a:t>2</a:t>
            </a:r>
            <a:r>
              <a:rPr lang="sv-SE">
                <a:latin typeface="Maiandra GD" pitchFamily="34" charset="0"/>
              </a:rPr>
              <a:t>: IF (Outlook=Sunny) </a:t>
            </a:r>
            <a:r>
              <a:rPr lang="sv-SE">
                <a:latin typeface="Maiandra GD" pitchFamily="34" charset="0"/>
                <a:sym typeface="Symbol" pitchFamily="18" charset="2"/>
              </a:rPr>
              <a:t>AND (Humidity=Normal) THEN Play=Yes</a:t>
            </a:r>
          </a:p>
          <a:p>
            <a:pPr algn="l"/>
            <a:r>
              <a:rPr lang="sv-SE">
                <a:latin typeface="Maiandra GD" pitchFamily="34" charset="0"/>
              </a:rPr>
              <a:t>R</a:t>
            </a:r>
            <a:r>
              <a:rPr lang="sv-SE" baseline="-25000">
                <a:latin typeface="Maiandra GD" pitchFamily="34" charset="0"/>
              </a:rPr>
              <a:t>3</a:t>
            </a:r>
            <a:r>
              <a:rPr lang="sv-SE">
                <a:latin typeface="Maiandra GD" pitchFamily="34" charset="0"/>
              </a:rPr>
              <a:t>: IF (Outlook=Overcast</a:t>
            </a:r>
            <a:r>
              <a:rPr lang="sv-SE">
                <a:latin typeface="Maiandra GD" pitchFamily="34" charset="0"/>
                <a:sym typeface="Symbol" pitchFamily="18" charset="2"/>
              </a:rPr>
              <a:t>) THEN Play=Yes</a:t>
            </a:r>
            <a:r>
              <a:rPr lang="sv-SE">
                <a:latin typeface="Maiandra GD" pitchFamily="34" charset="0"/>
              </a:rPr>
              <a:t> </a:t>
            </a:r>
          </a:p>
          <a:p>
            <a:pPr algn="l"/>
            <a:r>
              <a:rPr lang="sv-SE">
                <a:latin typeface="Maiandra GD" pitchFamily="34" charset="0"/>
              </a:rPr>
              <a:t>R</a:t>
            </a:r>
            <a:r>
              <a:rPr lang="sv-SE" baseline="-25000">
                <a:latin typeface="Maiandra GD" pitchFamily="34" charset="0"/>
              </a:rPr>
              <a:t>4</a:t>
            </a:r>
            <a:r>
              <a:rPr lang="sv-SE">
                <a:latin typeface="Maiandra GD" pitchFamily="34" charset="0"/>
              </a:rPr>
              <a:t>: IF (Outlook=Rain) </a:t>
            </a:r>
            <a:r>
              <a:rPr lang="sv-SE">
                <a:latin typeface="Maiandra GD" pitchFamily="34" charset="0"/>
                <a:sym typeface="Symbol" pitchFamily="18" charset="2"/>
              </a:rPr>
              <a:t>AND</a:t>
            </a:r>
            <a:r>
              <a:rPr lang="sv-SE">
                <a:latin typeface="Maiandra GD" pitchFamily="34" charset="0"/>
              </a:rPr>
              <a:t>  (Wind=Strong) </a:t>
            </a:r>
            <a:r>
              <a:rPr lang="sv-SE">
                <a:latin typeface="Maiandra GD" pitchFamily="34" charset="0"/>
                <a:sym typeface="Symbol" pitchFamily="18" charset="2"/>
              </a:rPr>
              <a:t>THEN Play=No</a:t>
            </a:r>
          </a:p>
          <a:p>
            <a:pPr algn="l"/>
            <a:r>
              <a:rPr lang="sv-SE">
                <a:latin typeface="Maiandra GD" pitchFamily="34" charset="0"/>
              </a:rPr>
              <a:t>R</a:t>
            </a:r>
            <a:r>
              <a:rPr lang="sv-SE" baseline="-25000">
                <a:latin typeface="Maiandra GD" pitchFamily="34" charset="0"/>
              </a:rPr>
              <a:t>5</a:t>
            </a:r>
            <a:r>
              <a:rPr lang="sv-SE">
                <a:latin typeface="Maiandra GD" pitchFamily="34" charset="0"/>
              </a:rPr>
              <a:t>: IF (Outlook=Rain) </a:t>
            </a:r>
            <a:r>
              <a:rPr lang="sv-SE">
                <a:latin typeface="Maiandra GD" pitchFamily="34" charset="0"/>
                <a:sym typeface="Symbol" pitchFamily="18" charset="2"/>
              </a:rPr>
              <a:t>AND</a:t>
            </a:r>
            <a:r>
              <a:rPr lang="sv-SE">
                <a:latin typeface="Maiandra GD" pitchFamily="34" charset="0"/>
              </a:rPr>
              <a:t>  (Wind=Weak) </a:t>
            </a:r>
            <a:r>
              <a:rPr lang="sv-SE">
                <a:latin typeface="Maiandra GD" pitchFamily="34" charset="0"/>
                <a:sym typeface="Symbol" pitchFamily="18" charset="2"/>
              </a:rPr>
              <a:t>THEN Play=Yes</a:t>
            </a:r>
            <a:endParaRPr lang="en-US" altLang="zh-TW" sz="2400">
              <a:latin typeface="Maiandra GD" pitchFamily="34" charset="0"/>
              <a:ea typeface="PMingLiU" pitchFamily="18" charset="-120"/>
              <a:cs typeface="Tahoma" pitchFamily="34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66800" y="1143000"/>
            <a:ext cx="7642225" cy="3305175"/>
            <a:chOff x="864" y="864"/>
            <a:chExt cx="4496" cy="2716"/>
          </a:xfrm>
        </p:grpSpPr>
        <p:sp>
          <p:nvSpPr>
            <p:cNvPr id="580613" name="Line 5"/>
            <p:cNvSpPr>
              <a:spLocks noChangeShapeType="1"/>
            </p:cNvSpPr>
            <p:nvPr/>
          </p:nvSpPr>
          <p:spPr bwMode="auto">
            <a:xfrm flipH="1">
              <a:off x="1648" y="1125"/>
              <a:ext cx="1404" cy="95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fa-IR"/>
            </a:p>
          </p:txBody>
        </p:sp>
        <p:sp>
          <p:nvSpPr>
            <p:cNvPr id="580614" name="Line 6"/>
            <p:cNvSpPr>
              <a:spLocks noChangeShapeType="1"/>
            </p:cNvSpPr>
            <p:nvPr/>
          </p:nvSpPr>
          <p:spPr bwMode="auto">
            <a:xfrm>
              <a:off x="3424" y="1125"/>
              <a:ext cx="1032" cy="95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fa-IR"/>
            </a:p>
          </p:txBody>
        </p:sp>
        <p:sp>
          <p:nvSpPr>
            <p:cNvPr id="580615" name="Line 7"/>
            <p:cNvSpPr>
              <a:spLocks noChangeShapeType="1"/>
            </p:cNvSpPr>
            <p:nvPr/>
          </p:nvSpPr>
          <p:spPr bwMode="auto">
            <a:xfrm flipH="1">
              <a:off x="1029" y="2345"/>
              <a:ext cx="496" cy="8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fa-IR"/>
            </a:p>
          </p:txBody>
        </p:sp>
        <p:sp>
          <p:nvSpPr>
            <p:cNvPr id="580616" name="Line 8"/>
            <p:cNvSpPr>
              <a:spLocks noChangeShapeType="1"/>
            </p:cNvSpPr>
            <p:nvPr/>
          </p:nvSpPr>
          <p:spPr bwMode="auto">
            <a:xfrm>
              <a:off x="1690" y="2345"/>
              <a:ext cx="578" cy="8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fa-IR"/>
            </a:p>
          </p:txBody>
        </p:sp>
        <p:sp>
          <p:nvSpPr>
            <p:cNvPr id="580617" name="Line 9"/>
            <p:cNvSpPr>
              <a:spLocks noChangeShapeType="1"/>
            </p:cNvSpPr>
            <p:nvPr/>
          </p:nvSpPr>
          <p:spPr bwMode="auto">
            <a:xfrm>
              <a:off x="4538" y="2345"/>
              <a:ext cx="537" cy="8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fa-IR"/>
            </a:p>
          </p:txBody>
        </p:sp>
        <p:sp>
          <p:nvSpPr>
            <p:cNvPr id="580618" name="Line 10"/>
            <p:cNvSpPr>
              <a:spLocks noChangeShapeType="1"/>
            </p:cNvSpPr>
            <p:nvPr/>
          </p:nvSpPr>
          <p:spPr bwMode="auto">
            <a:xfrm flipH="1">
              <a:off x="3960" y="2345"/>
              <a:ext cx="496" cy="8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fa-IR"/>
            </a:p>
          </p:txBody>
        </p:sp>
        <p:sp>
          <p:nvSpPr>
            <p:cNvPr id="580619" name="Line 11"/>
            <p:cNvSpPr>
              <a:spLocks noChangeShapeType="1"/>
            </p:cNvSpPr>
            <p:nvPr/>
          </p:nvSpPr>
          <p:spPr bwMode="auto">
            <a:xfrm>
              <a:off x="3176" y="1169"/>
              <a:ext cx="0" cy="91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fa-IR"/>
            </a:p>
          </p:txBody>
        </p:sp>
        <p:sp>
          <p:nvSpPr>
            <p:cNvPr id="580620" name="Text Box 12"/>
            <p:cNvSpPr txBox="1">
              <a:spLocks noChangeArrowheads="1"/>
            </p:cNvSpPr>
            <p:nvPr/>
          </p:nvSpPr>
          <p:spPr bwMode="auto">
            <a:xfrm>
              <a:off x="2846" y="864"/>
              <a:ext cx="742" cy="40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2400" dirty="0">
                  <a:latin typeface="Tahoma" pitchFamily="34" charset="0"/>
                  <a:ea typeface="PMingLiU" pitchFamily="18" charset="-120"/>
                </a:rPr>
                <a:t>Outlook</a:t>
              </a:r>
            </a:p>
          </p:txBody>
        </p:sp>
        <p:sp>
          <p:nvSpPr>
            <p:cNvPr id="580621" name="Text Box 13"/>
            <p:cNvSpPr txBox="1">
              <a:spLocks noChangeArrowheads="1"/>
            </p:cNvSpPr>
            <p:nvPr/>
          </p:nvSpPr>
          <p:spPr bwMode="auto">
            <a:xfrm>
              <a:off x="2061" y="1430"/>
              <a:ext cx="598" cy="376"/>
            </a:xfrm>
            <a:prstGeom prst="rect">
              <a:avLst/>
            </a:prstGeom>
            <a:solidFill>
              <a:schemeClr val="bg1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2400">
                  <a:latin typeface="Tahoma" pitchFamily="34" charset="0"/>
                  <a:ea typeface="PMingLiU" pitchFamily="18" charset="-120"/>
                </a:rPr>
                <a:t>Sunny</a:t>
              </a:r>
            </a:p>
          </p:txBody>
        </p:sp>
        <p:sp>
          <p:nvSpPr>
            <p:cNvPr id="580622" name="Text Box 14"/>
            <p:cNvSpPr txBox="1">
              <a:spLocks noChangeArrowheads="1"/>
            </p:cNvSpPr>
            <p:nvPr/>
          </p:nvSpPr>
          <p:spPr bwMode="auto">
            <a:xfrm>
              <a:off x="2804" y="1430"/>
              <a:ext cx="801" cy="376"/>
            </a:xfrm>
            <a:prstGeom prst="rect">
              <a:avLst/>
            </a:prstGeom>
            <a:solidFill>
              <a:schemeClr val="bg1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2400">
                  <a:latin typeface="Tahoma" pitchFamily="34" charset="0"/>
                  <a:ea typeface="PMingLiU" pitchFamily="18" charset="-120"/>
                </a:rPr>
                <a:t>Overcast</a:t>
              </a:r>
            </a:p>
          </p:txBody>
        </p:sp>
        <p:sp>
          <p:nvSpPr>
            <p:cNvPr id="580623" name="Text Box 15"/>
            <p:cNvSpPr txBox="1">
              <a:spLocks noChangeArrowheads="1"/>
            </p:cNvSpPr>
            <p:nvPr/>
          </p:nvSpPr>
          <p:spPr bwMode="auto">
            <a:xfrm>
              <a:off x="3754" y="1430"/>
              <a:ext cx="454" cy="376"/>
            </a:xfrm>
            <a:prstGeom prst="rect">
              <a:avLst/>
            </a:prstGeom>
            <a:solidFill>
              <a:schemeClr val="bg1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2400">
                  <a:latin typeface="Tahoma" pitchFamily="34" charset="0"/>
                  <a:ea typeface="PMingLiU" pitchFamily="18" charset="-120"/>
                </a:rPr>
                <a:t>Rain</a:t>
              </a:r>
            </a:p>
          </p:txBody>
        </p:sp>
        <p:sp>
          <p:nvSpPr>
            <p:cNvPr id="580624" name="Text Box 16"/>
            <p:cNvSpPr txBox="1">
              <a:spLocks noChangeArrowheads="1"/>
            </p:cNvSpPr>
            <p:nvPr/>
          </p:nvSpPr>
          <p:spPr bwMode="auto">
            <a:xfrm>
              <a:off x="1236" y="2084"/>
              <a:ext cx="833" cy="40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2400">
                  <a:latin typeface="Tahoma" pitchFamily="34" charset="0"/>
                  <a:ea typeface="PMingLiU" pitchFamily="18" charset="-120"/>
                </a:rPr>
                <a:t>Humidity</a:t>
              </a:r>
            </a:p>
          </p:txBody>
        </p:sp>
        <p:sp>
          <p:nvSpPr>
            <p:cNvPr id="580625" name="Text Box 17"/>
            <p:cNvSpPr txBox="1">
              <a:spLocks noChangeArrowheads="1"/>
            </p:cNvSpPr>
            <p:nvPr/>
          </p:nvSpPr>
          <p:spPr bwMode="auto">
            <a:xfrm>
              <a:off x="947" y="2694"/>
              <a:ext cx="470" cy="376"/>
            </a:xfrm>
            <a:prstGeom prst="rect">
              <a:avLst/>
            </a:prstGeom>
            <a:solidFill>
              <a:schemeClr val="bg1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2400">
                  <a:latin typeface="Tahoma" pitchFamily="34" charset="0"/>
                  <a:ea typeface="PMingLiU" pitchFamily="18" charset="-120"/>
                </a:rPr>
                <a:t>High</a:t>
              </a:r>
            </a:p>
          </p:txBody>
        </p:sp>
        <p:sp>
          <p:nvSpPr>
            <p:cNvPr id="580626" name="Text Box 18"/>
            <p:cNvSpPr txBox="1">
              <a:spLocks noChangeArrowheads="1"/>
            </p:cNvSpPr>
            <p:nvPr/>
          </p:nvSpPr>
          <p:spPr bwMode="auto">
            <a:xfrm>
              <a:off x="1772" y="2694"/>
              <a:ext cx="697" cy="40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2400">
                  <a:latin typeface="Tahoma" pitchFamily="34" charset="0"/>
                  <a:ea typeface="PMingLiU" pitchFamily="18" charset="-120"/>
                </a:rPr>
                <a:t>Normal</a:t>
              </a:r>
            </a:p>
          </p:txBody>
        </p:sp>
        <p:sp>
          <p:nvSpPr>
            <p:cNvPr id="580627" name="Text Box 19"/>
            <p:cNvSpPr txBox="1">
              <a:spLocks noChangeArrowheads="1"/>
            </p:cNvSpPr>
            <p:nvPr/>
          </p:nvSpPr>
          <p:spPr bwMode="auto">
            <a:xfrm>
              <a:off x="4208" y="2084"/>
              <a:ext cx="533" cy="40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2400">
                  <a:latin typeface="Tahoma" pitchFamily="34" charset="0"/>
                  <a:ea typeface="PMingLiU" pitchFamily="18" charset="-120"/>
                </a:rPr>
                <a:t>Wind</a:t>
              </a:r>
            </a:p>
          </p:txBody>
        </p:sp>
        <p:sp>
          <p:nvSpPr>
            <p:cNvPr id="580628" name="Text Box 20"/>
            <p:cNvSpPr txBox="1">
              <a:spLocks noChangeArrowheads="1"/>
            </p:cNvSpPr>
            <p:nvPr/>
          </p:nvSpPr>
          <p:spPr bwMode="auto">
            <a:xfrm>
              <a:off x="3837" y="2694"/>
              <a:ext cx="628" cy="376"/>
            </a:xfrm>
            <a:prstGeom prst="rect">
              <a:avLst/>
            </a:prstGeom>
            <a:solidFill>
              <a:schemeClr val="bg1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2400">
                  <a:latin typeface="Tahoma" pitchFamily="34" charset="0"/>
                  <a:ea typeface="PMingLiU" pitchFamily="18" charset="-120"/>
                </a:rPr>
                <a:t>Strong</a:t>
              </a:r>
            </a:p>
          </p:txBody>
        </p:sp>
        <p:sp>
          <p:nvSpPr>
            <p:cNvPr id="580629" name="Text Box 21"/>
            <p:cNvSpPr txBox="1">
              <a:spLocks noChangeArrowheads="1"/>
            </p:cNvSpPr>
            <p:nvPr/>
          </p:nvSpPr>
          <p:spPr bwMode="auto">
            <a:xfrm>
              <a:off x="4662" y="2694"/>
              <a:ext cx="549" cy="376"/>
            </a:xfrm>
            <a:prstGeom prst="rect">
              <a:avLst/>
            </a:prstGeom>
            <a:solidFill>
              <a:schemeClr val="bg1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2400">
                  <a:latin typeface="Tahoma" pitchFamily="34" charset="0"/>
                  <a:ea typeface="PMingLiU" pitchFamily="18" charset="-120"/>
                </a:rPr>
                <a:t>Weak</a:t>
              </a:r>
            </a:p>
          </p:txBody>
        </p:sp>
        <p:sp>
          <p:nvSpPr>
            <p:cNvPr id="580630" name="Text Box 22"/>
            <p:cNvSpPr txBox="1">
              <a:spLocks noChangeArrowheads="1"/>
            </p:cNvSpPr>
            <p:nvPr/>
          </p:nvSpPr>
          <p:spPr bwMode="auto">
            <a:xfrm>
              <a:off x="864" y="3173"/>
              <a:ext cx="347" cy="40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99CC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2400">
                  <a:latin typeface="Tahoma" pitchFamily="34" charset="0"/>
                  <a:ea typeface="PMingLiU" pitchFamily="18" charset="-120"/>
                </a:rPr>
                <a:t>No</a:t>
              </a:r>
            </a:p>
          </p:txBody>
        </p:sp>
        <p:sp>
          <p:nvSpPr>
            <p:cNvPr id="580631" name="Text Box 23"/>
            <p:cNvSpPr txBox="1">
              <a:spLocks noChangeArrowheads="1"/>
            </p:cNvSpPr>
            <p:nvPr/>
          </p:nvSpPr>
          <p:spPr bwMode="auto">
            <a:xfrm>
              <a:off x="2103" y="3173"/>
              <a:ext cx="410" cy="40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99CC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2400">
                  <a:latin typeface="Tahoma" pitchFamily="34" charset="0"/>
                  <a:ea typeface="PMingLiU" pitchFamily="18" charset="-120"/>
                </a:rPr>
                <a:t>Yes</a:t>
              </a:r>
            </a:p>
          </p:txBody>
        </p:sp>
        <p:sp>
          <p:nvSpPr>
            <p:cNvPr id="580632" name="Text Box 24"/>
            <p:cNvSpPr txBox="1">
              <a:spLocks noChangeArrowheads="1"/>
            </p:cNvSpPr>
            <p:nvPr/>
          </p:nvSpPr>
          <p:spPr bwMode="auto">
            <a:xfrm>
              <a:off x="3011" y="2084"/>
              <a:ext cx="409" cy="40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99CC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2400">
                  <a:latin typeface="Tahoma" pitchFamily="34" charset="0"/>
                  <a:ea typeface="PMingLiU" pitchFamily="18" charset="-120"/>
                </a:rPr>
                <a:t>Yes</a:t>
              </a:r>
            </a:p>
          </p:txBody>
        </p:sp>
        <p:sp>
          <p:nvSpPr>
            <p:cNvPr id="580633" name="Text Box 25"/>
            <p:cNvSpPr txBox="1">
              <a:spLocks noChangeArrowheads="1"/>
            </p:cNvSpPr>
            <p:nvPr/>
          </p:nvSpPr>
          <p:spPr bwMode="auto">
            <a:xfrm>
              <a:off x="4951" y="3173"/>
              <a:ext cx="409" cy="40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99CC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2400">
                  <a:latin typeface="Tahoma" pitchFamily="34" charset="0"/>
                  <a:ea typeface="PMingLiU" pitchFamily="18" charset="-120"/>
                </a:rPr>
                <a:t>Yes</a:t>
              </a:r>
            </a:p>
          </p:txBody>
        </p:sp>
        <p:sp>
          <p:nvSpPr>
            <p:cNvPr id="580634" name="Text Box 26"/>
            <p:cNvSpPr txBox="1">
              <a:spLocks noChangeArrowheads="1"/>
            </p:cNvSpPr>
            <p:nvPr/>
          </p:nvSpPr>
          <p:spPr bwMode="auto">
            <a:xfrm>
              <a:off x="3795" y="3173"/>
              <a:ext cx="347" cy="40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99CC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2400">
                  <a:latin typeface="Tahoma" pitchFamily="34" charset="0"/>
                  <a:ea typeface="PMingLiU" pitchFamily="18" charset="-120"/>
                </a:rPr>
                <a:t>No</a:t>
              </a:r>
            </a:p>
          </p:txBody>
        </p:sp>
      </p:grpSp>
      <p:cxnSp>
        <p:nvCxnSpPr>
          <p:cNvPr id="580635" name="AutoShape 27"/>
          <p:cNvCxnSpPr>
            <a:cxnSpLocks noChangeShapeType="1"/>
            <a:stCxn id="580630" idx="1"/>
            <a:endCxn id="580624" idx="1"/>
          </p:cNvCxnSpPr>
          <p:nvPr/>
        </p:nvCxnSpPr>
        <p:spPr bwMode="auto">
          <a:xfrm rot="10800000" flipH="1">
            <a:off x="1047750" y="2874963"/>
            <a:ext cx="631825" cy="1325562"/>
          </a:xfrm>
          <a:prstGeom prst="curvedConnector3">
            <a:avLst>
              <a:gd name="adj1" fmla="val -33167"/>
            </a:avLst>
          </a:prstGeom>
          <a:noFill/>
          <a:ln w="25400" cap="sq">
            <a:solidFill>
              <a:srgbClr val="A50021"/>
            </a:solidFill>
            <a:round/>
            <a:headEnd type="none" w="sm" len="sm"/>
            <a:tailEnd type="triangle" w="lg" len="lg"/>
          </a:ln>
          <a:effectLst/>
        </p:spPr>
      </p:cxnSp>
      <p:cxnSp>
        <p:nvCxnSpPr>
          <p:cNvPr id="580636" name="AutoShape 28"/>
          <p:cNvCxnSpPr>
            <a:cxnSpLocks noChangeShapeType="1"/>
            <a:stCxn id="580624" idx="1"/>
            <a:endCxn id="580620" idx="1"/>
          </p:cNvCxnSpPr>
          <p:nvPr/>
        </p:nvCxnSpPr>
        <p:spPr bwMode="auto">
          <a:xfrm rot="10800000" flipH="1">
            <a:off x="1679575" y="1390650"/>
            <a:ext cx="2736850" cy="1484313"/>
          </a:xfrm>
          <a:prstGeom prst="curvedConnector3">
            <a:avLst>
              <a:gd name="adj1" fmla="val -8125"/>
            </a:avLst>
          </a:prstGeom>
          <a:noFill/>
          <a:ln w="25400" cap="sq">
            <a:solidFill>
              <a:srgbClr val="A50021"/>
            </a:solidFill>
            <a:round/>
            <a:headEnd type="none" w="sm" len="sm"/>
            <a:tailEnd type="triangle" w="lg" len="lg"/>
          </a:ln>
          <a:effectLst/>
        </p:spPr>
      </p:cxn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8B868-B23D-466D-B75B-7EEF7E6259DE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0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80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0611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1515704"/>
            <a:ext cx="6553200" cy="1107996"/>
          </a:xfrm>
        </p:spPr>
        <p:txBody>
          <a:bodyPr/>
          <a:lstStyle/>
          <a:p>
            <a:pPr algn="ctr"/>
            <a:r>
              <a:rPr lang="en-US" sz="6600" b="1" dirty="0"/>
              <a:t>Random Forest</a:t>
            </a:r>
          </a:p>
        </p:txBody>
      </p:sp>
      <p:pic>
        <p:nvPicPr>
          <p:cNvPr id="20482" name="Picture 2" descr="F:\desktop\image processing\iamge base matlab\trees.t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3964" y="3500438"/>
            <a:ext cx="4178300" cy="3080004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3EF534-D875-4092-A015-7287CBCCC379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762000"/>
          </a:xfrm>
        </p:spPr>
        <p:txBody>
          <a:bodyPr/>
          <a:lstStyle/>
          <a:p>
            <a:r>
              <a:rPr lang="en-US" dirty="0"/>
              <a:t>Simple Decision Tree</a:t>
            </a:r>
          </a:p>
        </p:txBody>
      </p:sp>
      <p:graphicFrame>
        <p:nvGraphicFramePr>
          <p:cNvPr id="577539" name="Group 3"/>
          <p:cNvGraphicFramePr>
            <a:graphicFrameLocks noGrp="1"/>
          </p:cNvGraphicFramePr>
          <p:nvPr>
            <p:ph idx="1"/>
          </p:nvPr>
        </p:nvGraphicFramePr>
        <p:xfrm>
          <a:off x="2209800" y="2133600"/>
          <a:ext cx="3886200" cy="3200400"/>
        </p:xfrm>
        <a:graphic>
          <a:graphicData uri="http://schemas.openxmlformats.org/drawingml/2006/table">
            <a:tbl>
              <a:tblPr/>
              <a:tblGrid>
                <a:gridCol w="1943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3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0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fa-I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fa-I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fa-I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fa-I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77550" name="Text Box 14"/>
          <p:cNvSpPr txBox="1">
            <a:spLocks noChangeArrowheads="1"/>
          </p:cNvSpPr>
          <p:nvPr/>
        </p:nvSpPr>
        <p:spPr bwMode="auto">
          <a:xfrm>
            <a:off x="3706813" y="5783263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Income</a:t>
            </a:r>
          </a:p>
        </p:txBody>
      </p:sp>
      <p:sp>
        <p:nvSpPr>
          <p:cNvPr id="577551" name="Text Box 15"/>
          <p:cNvSpPr txBox="1">
            <a:spLocks noChangeArrowheads="1"/>
          </p:cNvSpPr>
          <p:nvPr/>
        </p:nvSpPr>
        <p:spPr bwMode="auto">
          <a:xfrm>
            <a:off x="990600" y="3505200"/>
            <a:ext cx="669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Age</a:t>
            </a:r>
          </a:p>
        </p:txBody>
      </p:sp>
      <p:sp>
        <p:nvSpPr>
          <p:cNvPr id="577552" name="Text Box 16"/>
          <p:cNvSpPr txBox="1">
            <a:spLocks noChangeArrowheads="1"/>
          </p:cNvSpPr>
          <p:nvPr/>
        </p:nvSpPr>
        <p:spPr bwMode="auto">
          <a:xfrm>
            <a:off x="1822450" y="5424488"/>
            <a:ext cx="69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2000</a:t>
            </a:r>
          </a:p>
        </p:txBody>
      </p:sp>
      <p:sp>
        <p:nvSpPr>
          <p:cNvPr id="577553" name="Text Box 17"/>
          <p:cNvSpPr txBox="1">
            <a:spLocks noChangeArrowheads="1"/>
          </p:cNvSpPr>
          <p:nvPr/>
        </p:nvSpPr>
        <p:spPr bwMode="auto">
          <a:xfrm>
            <a:off x="3810000" y="5410200"/>
            <a:ext cx="69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6000</a:t>
            </a:r>
          </a:p>
        </p:txBody>
      </p:sp>
      <p:sp>
        <p:nvSpPr>
          <p:cNvPr id="577554" name="Text Box 18"/>
          <p:cNvSpPr txBox="1">
            <a:spLocks noChangeArrowheads="1"/>
          </p:cNvSpPr>
          <p:nvPr/>
        </p:nvSpPr>
        <p:spPr bwMode="auto">
          <a:xfrm>
            <a:off x="5581650" y="5334000"/>
            <a:ext cx="819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10000</a:t>
            </a:r>
          </a:p>
        </p:txBody>
      </p:sp>
      <p:sp>
        <p:nvSpPr>
          <p:cNvPr id="577555" name="Text Box 19"/>
          <p:cNvSpPr txBox="1">
            <a:spLocks noChangeArrowheads="1"/>
          </p:cNvSpPr>
          <p:nvPr/>
        </p:nvSpPr>
        <p:spPr bwMode="auto">
          <a:xfrm>
            <a:off x="1619250" y="5029200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20</a:t>
            </a:r>
          </a:p>
        </p:txBody>
      </p:sp>
      <p:sp>
        <p:nvSpPr>
          <p:cNvPr id="577556" name="Text Box 20"/>
          <p:cNvSpPr txBox="1">
            <a:spLocks noChangeArrowheads="1"/>
          </p:cNvSpPr>
          <p:nvPr/>
        </p:nvSpPr>
        <p:spPr bwMode="auto">
          <a:xfrm>
            <a:off x="1600200" y="3505200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50</a:t>
            </a:r>
          </a:p>
        </p:txBody>
      </p:sp>
      <p:sp>
        <p:nvSpPr>
          <p:cNvPr id="577557" name="Text Box 21"/>
          <p:cNvSpPr txBox="1">
            <a:spLocks noChangeArrowheads="1"/>
          </p:cNvSpPr>
          <p:nvPr/>
        </p:nvSpPr>
        <p:spPr bwMode="auto">
          <a:xfrm>
            <a:off x="1676400" y="1981200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80</a:t>
            </a:r>
          </a:p>
        </p:txBody>
      </p:sp>
      <p:sp>
        <p:nvSpPr>
          <p:cNvPr id="577558" name="Oval 22"/>
          <p:cNvSpPr>
            <a:spLocks noChangeArrowheads="1"/>
          </p:cNvSpPr>
          <p:nvPr/>
        </p:nvSpPr>
        <p:spPr bwMode="auto">
          <a:xfrm>
            <a:off x="5715000" y="22860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59" name="Oval 23"/>
          <p:cNvSpPr>
            <a:spLocks noChangeArrowheads="1"/>
          </p:cNvSpPr>
          <p:nvPr/>
        </p:nvSpPr>
        <p:spPr bwMode="auto">
          <a:xfrm>
            <a:off x="4419600" y="2362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60" name="Oval 24"/>
          <p:cNvSpPr>
            <a:spLocks noChangeArrowheads="1"/>
          </p:cNvSpPr>
          <p:nvPr/>
        </p:nvSpPr>
        <p:spPr bwMode="auto">
          <a:xfrm>
            <a:off x="5791200" y="5029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61" name="Oval 25"/>
          <p:cNvSpPr>
            <a:spLocks noChangeArrowheads="1"/>
          </p:cNvSpPr>
          <p:nvPr/>
        </p:nvSpPr>
        <p:spPr bwMode="auto">
          <a:xfrm>
            <a:off x="5867400" y="3352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62" name="Oval 26"/>
          <p:cNvSpPr>
            <a:spLocks noChangeArrowheads="1"/>
          </p:cNvSpPr>
          <p:nvPr/>
        </p:nvSpPr>
        <p:spPr bwMode="auto">
          <a:xfrm>
            <a:off x="6019800" y="3505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63" name="Oval 27"/>
          <p:cNvSpPr>
            <a:spLocks noChangeArrowheads="1"/>
          </p:cNvSpPr>
          <p:nvPr/>
        </p:nvSpPr>
        <p:spPr bwMode="auto">
          <a:xfrm>
            <a:off x="4572000" y="4114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64" name="Oval 28"/>
          <p:cNvSpPr>
            <a:spLocks noChangeArrowheads="1"/>
          </p:cNvSpPr>
          <p:nvPr/>
        </p:nvSpPr>
        <p:spPr bwMode="auto">
          <a:xfrm>
            <a:off x="5334000" y="2743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65" name="Oval 29"/>
          <p:cNvSpPr>
            <a:spLocks noChangeArrowheads="1"/>
          </p:cNvSpPr>
          <p:nvPr/>
        </p:nvSpPr>
        <p:spPr bwMode="auto">
          <a:xfrm>
            <a:off x="5562600" y="3352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66" name="Oval 30"/>
          <p:cNvSpPr>
            <a:spLocks noChangeArrowheads="1"/>
          </p:cNvSpPr>
          <p:nvPr/>
        </p:nvSpPr>
        <p:spPr bwMode="auto">
          <a:xfrm>
            <a:off x="4495800" y="2743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67" name="Oval 31"/>
          <p:cNvSpPr>
            <a:spLocks noChangeArrowheads="1"/>
          </p:cNvSpPr>
          <p:nvPr/>
        </p:nvSpPr>
        <p:spPr bwMode="auto">
          <a:xfrm>
            <a:off x="4724400" y="4648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68" name="Oval 32"/>
          <p:cNvSpPr>
            <a:spLocks noChangeArrowheads="1"/>
          </p:cNvSpPr>
          <p:nvPr/>
        </p:nvSpPr>
        <p:spPr bwMode="auto">
          <a:xfrm>
            <a:off x="5181600" y="3505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69" name="Oval 33"/>
          <p:cNvSpPr>
            <a:spLocks noChangeArrowheads="1"/>
          </p:cNvSpPr>
          <p:nvPr/>
        </p:nvSpPr>
        <p:spPr bwMode="auto">
          <a:xfrm>
            <a:off x="4724400" y="26670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70" name="Oval 34"/>
          <p:cNvSpPr>
            <a:spLocks noChangeArrowheads="1"/>
          </p:cNvSpPr>
          <p:nvPr/>
        </p:nvSpPr>
        <p:spPr bwMode="auto">
          <a:xfrm>
            <a:off x="5715000" y="4495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71" name="Oval 35"/>
          <p:cNvSpPr>
            <a:spLocks noChangeArrowheads="1"/>
          </p:cNvSpPr>
          <p:nvPr/>
        </p:nvSpPr>
        <p:spPr bwMode="auto">
          <a:xfrm>
            <a:off x="5943600" y="4114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72" name="Oval 36"/>
          <p:cNvSpPr>
            <a:spLocks noChangeArrowheads="1"/>
          </p:cNvSpPr>
          <p:nvPr/>
        </p:nvSpPr>
        <p:spPr bwMode="auto">
          <a:xfrm>
            <a:off x="5791200" y="25146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73" name="Oval 37"/>
          <p:cNvSpPr>
            <a:spLocks noChangeArrowheads="1"/>
          </p:cNvSpPr>
          <p:nvPr/>
        </p:nvSpPr>
        <p:spPr bwMode="auto">
          <a:xfrm>
            <a:off x="4800600" y="3886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74" name="Oval 38"/>
          <p:cNvSpPr>
            <a:spLocks noChangeArrowheads="1"/>
          </p:cNvSpPr>
          <p:nvPr/>
        </p:nvSpPr>
        <p:spPr bwMode="auto">
          <a:xfrm>
            <a:off x="5029200" y="4267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75" name="Oval 39"/>
          <p:cNvSpPr>
            <a:spLocks noChangeArrowheads="1"/>
          </p:cNvSpPr>
          <p:nvPr/>
        </p:nvSpPr>
        <p:spPr bwMode="auto">
          <a:xfrm>
            <a:off x="5334000" y="47244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76" name="Oval 40"/>
          <p:cNvSpPr>
            <a:spLocks noChangeArrowheads="1"/>
          </p:cNvSpPr>
          <p:nvPr/>
        </p:nvSpPr>
        <p:spPr bwMode="auto">
          <a:xfrm>
            <a:off x="2514600" y="4114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77" name="Oval 41"/>
          <p:cNvSpPr>
            <a:spLocks noChangeArrowheads="1"/>
          </p:cNvSpPr>
          <p:nvPr/>
        </p:nvSpPr>
        <p:spPr bwMode="auto">
          <a:xfrm>
            <a:off x="2438400" y="2743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78" name="Oval 42"/>
          <p:cNvSpPr>
            <a:spLocks noChangeArrowheads="1"/>
          </p:cNvSpPr>
          <p:nvPr/>
        </p:nvSpPr>
        <p:spPr bwMode="auto">
          <a:xfrm>
            <a:off x="3352800" y="4267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79" name="Oval 43"/>
          <p:cNvSpPr>
            <a:spLocks noChangeArrowheads="1"/>
          </p:cNvSpPr>
          <p:nvPr/>
        </p:nvSpPr>
        <p:spPr bwMode="auto">
          <a:xfrm>
            <a:off x="3276600" y="3581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80" name="Oval 44"/>
          <p:cNvSpPr>
            <a:spLocks noChangeArrowheads="1"/>
          </p:cNvSpPr>
          <p:nvPr/>
        </p:nvSpPr>
        <p:spPr bwMode="auto">
          <a:xfrm>
            <a:off x="3048000" y="3048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81" name="Oval 45"/>
          <p:cNvSpPr>
            <a:spLocks noChangeArrowheads="1"/>
          </p:cNvSpPr>
          <p:nvPr/>
        </p:nvSpPr>
        <p:spPr bwMode="auto">
          <a:xfrm>
            <a:off x="5715000" y="2971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82" name="Oval 46"/>
          <p:cNvSpPr>
            <a:spLocks noChangeArrowheads="1"/>
          </p:cNvSpPr>
          <p:nvPr/>
        </p:nvSpPr>
        <p:spPr bwMode="auto">
          <a:xfrm>
            <a:off x="3352800" y="4800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83" name="Oval 47"/>
          <p:cNvSpPr>
            <a:spLocks noChangeArrowheads="1"/>
          </p:cNvSpPr>
          <p:nvPr/>
        </p:nvSpPr>
        <p:spPr bwMode="auto">
          <a:xfrm>
            <a:off x="3581400" y="4572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84" name="Oval 48"/>
          <p:cNvSpPr>
            <a:spLocks noChangeArrowheads="1"/>
          </p:cNvSpPr>
          <p:nvPr/>
        </p:nvSpPr>
        <p:spPr bwMode="auto">
          <a:xfrm>
            <a:off x="3505200" y="3200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85" name="Oval 49"/>
          <p:cNvSpPr>
            <a:spLocks noChangeArrowheads="1"/>
          </p:cNvSpPr>
          <p:nvPr/>
        </p:nvSpPr>
        <p:spPr bwMode="auto">
          <a:xfrm>
            <a:off x="3810000" y="2895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86" name="Oval 50"/>
          <p:cNvSpPr>
            <a:spLocks noChangeArrowheads="1"/>
          </p:cNvSpPr>
          <p:nvPr/>
        </p:nvSpPr>
        <p:spPr bwMode="auto">
          <a:xfrm>
            <a:off x="3505200" y="4038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87" name="Oval 51"/>
          <p:cNvSpPr>
            <a:spLocks noChangeArrowheads="1"/>
          </p:cNvSpPr>
          <p:nvPr/>
        </p:nvSpPr>
        <p:spPr bwMode="auto">
          <a:xfrm>
            <a:off x="2438400" y="4648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88" name="Oval 52"/>
          <p:cNvSpPr>
            <a:spLocks noChangeArrowheads="1"/>
          </p:cNvSpPr>
          <p:nvPr/>
        </p:nvSpPr>
        <p:spPr bwMode="auto">
          <a:xfrm>
            <a:off x="2590800" y="3352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89" name="Line 53"/>
          <p:cNvSpPr>
            <a:spLocks noChangeShapeType="1"/>
          </p:cNvSpPr>
          <p:nvPr/>
        </p:nvSpPr>
        <p:spPr bwMode="auto">
          <a:xfrm>
            <a:off x="8020050" y="3008313"/>
            <a:ext cx="242888" cy="527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90" name="Line 54"/>
          <p:cNvSpPr>
            <a:spLocks noChangeShapeType="1"/>
          </p:cNvSpPr>
          <p:nvPr/>
        </p:nvSpPr>
        <p:spPr bwMode="auto">
          <a:xfrm flipH="1">
            <a:off x="6889750" y="3008313"/>
            <a:ext cx="323850" cy="527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91" name="Text Box 55"/>
          <p:cNvSpPr txBox="1">
            <a:spLocks noChangeArrowheads="1"/>
          </p:cNvSpPr>
          <p:nvPr/>
        </p:nvSpPr>
        <p:spPr bwMode="auto">
          <a:xfrm>
            <a:off x="7132638" y="2743200"/>
            <a:ext cx="968375" cy="349250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en-US" sz="1600" b="1">
                <a:solidFill>
                  <a:srgbClr val="2D1993"/>
                </a:solidFill>
                <a:latin typeface="Arial" pitchFamily="34" charset="0"/>
              </a:rPr>
              <a:t>Income</a:t>
            </a:r>
            <a:endParaRPr lang="en-US" sz="16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577592" name="AutoShape 56"/>
          <p:cNvSpPr>
            <a:spLocks noChangeArrowheads="1"/>
          </p:cNvSpPr>
          <p:nvPr/>
        </p:nvSpPr>
        <p:spPr bwMode="auto">
          <a:xfrm>
            <a:off x="8059738" y="3532188"/>
            <a:ext cx="627062" cy="366712"/>
          </a:xfrm>
          <a:prstGeom prst="roundRect">
            <a:avLst>
              <a:gd name="adj" fmla="val 16769"/>
            </a:avLst>
          </a:prstGeom>
          <a:solidFill>
            <a:srgbClr val="33CCFF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93" name="Text Box 57"/>
          <p:cNvSpPr txBox="1">
            <a:spLocks noChangeArrowheads="1"/>
          </p:cNvSpPr>
          <p:nvPr/>
        </p:nvSpPr>
        <p:spPr bwMode="auto">
          <a:xfrm>
            <a:off x="7983538" y="3532188"/>
            <a:ext cx="6858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en-US" sz="1600" b="1">
                <a:solidFill>
                  <a:srgbClr val="800000"/>
                </a:solidFill>
                <a:latin typeface="Arial" pitchFamily="34" charset="0"/>
              </a:rPr>
              <a:t>YES</a:t>
            </a:r>
            <a:endParaRPr lang="en-US" sz="16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577594" name="AutoShape 58"/>
          <p:cNvSpPr>
            <a:spLocks noChangeArrowheads="1"/>
          </p:cNvSpPr>
          <p:nvPr/>
        </p:nvSpPr>
        <p:spPr bwMode="auto">
          <a:xfrm>
            <a:off x="6567488" y="3549650"/>
            <a:ext cx="654050" cy="363538"/>
          </a:xfrm>
          <a:prstGeom prst="roundRect">
            <a:avLst>
              <a:gd name="adj" fmla="val 16667"/>
            </a:avLst>
          </a:prstGeom>
          <a:solidFill>
            <a:srgbClr val="33CCFF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595" name="Text Box 59"/>
          <p:cNvSpPr txBox="1">
            <a:spLocks noChangeArrowheads="1"/>
          </p:cNvSpPr>
          <p:nvPr/>
        </p:nvSpPr>
        <p:spPr bwMode="auto">
          <a:xfrm>
            <a:off x="6681788" y="3535363"/>
            <a:ext cx="4540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en-US" sz="1600" b="1">
                <a:solidFill>
                  <a:srgbClr val="800000"/>
                </a:solidFill>
                <a:latin typeface="Arial" pitchFamily="34" charset="0"/>
              </a:rPr>
              <a:t>No</a:t>
            </a:r>
            <a:endParaRPr lang="en-US" sz="16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577596" name="Text Box 60"/>
          <p:cNvSpPr txBox="1">
            <a:spLocks noChangeArrowheads="1"/>
          </p:cNvSpPr>
          <p:nvPr/>
        </p:nvSpPr>
        <p:spPr bwMode="auto">
          <a:xfrm>
            <a:off x="6480175" y="3073400"/>
            <a:ext cx="60801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en-US" sz="1600">
                <a:latin typeface="Arial" pitchFamily="34" charset="0"/>
              </a:rPr>
              <a:t>&lt; 6K</a:t>
            </a:r>
            <a:endParaRPr lang="en-US" sz="16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577598" name="Text Box 62"/>
          <p:cNvSpPr txBox="1">
            <a:spLocks noChangeArrowheads="1"/>
          </p:cNvSpPr>
          <p:nvPr/>
        </p:nvSpPr>
        <p:spPr bwMode="auto">
          <a:xfrm>
            <a:off x="5715000" y="1066800"/>
            <a:ext cx="2406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</a:rPr>
              <a:t>Excellent customers</a:t>
            </a:r>
          </a:p>
        </p:txBody>
      </p:sp>
      <p:sp>
        <p:nvSpPr>
          <p:cNvPr id="577599" name="Oval 63"/>
          <p:cNvSpPr>
            <a:spLocks noChangeArrowheads="1"/>
          </p:cNvSpPr>
          <p:nvPr/>
        </p:nvSpPr>
        <p:spPr bwMode="auto">
          <a:xfrm>
            <a:off x="5486400" y="1219200"/>
            <a:ext cx="152400" cy="1524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>
              <a:latin typeface="Tahoma" pitchFamily="34" charset="0"/>
            </a:endParaRPr>
          </a:p>
        </p:txBody>
      </p:sp>
      <p:sp>
        <p:nvSpPr>
          <p:cNvPr id="577600" name="Oval 64"/>
          <p:cNvSpPr>
            <a:spLocks noChangeArrowheads="1"/>
          </p:cNvSpPr>
          <p:nvPr/>
        </p:nvSpPr>
        <p:spPr bwMode="auto">
          <a:xfrm>
            <a:off x="5486400" y="16002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7601" name="Text Box 65"/>
          <p:cNvSpPr txBox="1">
            <a:spLocks noChangeArrowheads="1"/>
          </p:cNvSpPr>
          <p:nvPr/>
        </p:nvSpPr>
        <p:spPr bwMode="auto">
          <a:xfrm>
            <a:off x="5715000" y="1447800"/>
            <a:ext cx="1825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</a:rPr>
              <a:t>Fair customers</a:t>
            </a:r>
          </a:p>
        </p:txBody>
      </p:sp>
      <p:sp>
        <p:nvSpPr>
          <p:cNvPr id="577602" name="Text Box 66"/>
          <p:cNvSpPr txBox="1">
            <a:spLocks noChangeArrowheads="1"/>
          </p:cNvSpPr>
          <p:nvPr/>
        </p:nvSpPr>
        <p:spPr bwMode="auto">
          <a:xfrm>
            <a:off x="8112125" y="3092450"/>
            <a:ext cx="7270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en-US" sz="1600">
                <a:latin typeface="Arial" pitchFamily="34" charset="0"/>
              </a:rPr>
              <a:t>&gt;= 6K</a:t>
            </a:r>
            <a:endParaRPr lang="en-US" sz="16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5D5A-B64C-4319-A03C-8F89FF081A8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7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7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77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7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7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7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7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7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7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77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7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7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7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7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7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77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7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7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7589" grpId="0" animBg="1"/>
      <p:bldP spid="577590" grpId="0" animBg="1"/>
      <p:bldP spid="577592" grpId="0" animBg="1"/>
      <p:bldP spid="57759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AB6028-9F05-2549-DD0C-9522E1B520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F1FBCF-B7BE-B2D9-703B-2C63C4138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831" y="152400"/>
            <a:ext cx="7936607" cy="6359627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998CE-77FF-9132-702D-6C3C824E2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ADDDBB-D78D-8D64-AA68-4DB3821E3A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C0EE7F-F58E-CACE-C382-9BEE07163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1026" name="Picture 2" descr="Random Forest Algorithm">
            <a:extLst>
              <a:ext uri="{FF2B5EF4-FFF2-40B4-BE49-F238E27FC236}">
                <a16:creationId xmlns:a16="http://schemas.microsoft.com/office/drawing/2014/main" id="{520D95CB-1D48-5048-456A-2E062AAF8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362" y="761601"/>
            <a:ext cx="7655324" cy="517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017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504" name="Rectangle 16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772400" cy="1143000"/>
          </a:xfrm>
        </p:spPr>
        <p:txBody>
          <a:bodyPr/>
          <a:lstStyle/>
          <a:p>
            <a:r>
              <a:rPr lang="en-US" dirty="0"/>
              <a:t>Simple Decision Tree</a:t>
            </a:r>
          </a:p>
        </p:txBody>
      </p:sp>
      <p:graphicFrame>
        <p:nvGraphicFramePr>
          <p:cNvPr id="575503" name="Group 15"/>
          <p:cNvGraphicFramePr>
            <a:graphicFrameLocks noGrp="1"/>
          </p:cNvGraphicFramePr>
          <p:nvPr>
            <p:ph idx="1"/>
          </p:nvPr>
        </p:nvGraphicFramePr>
        <p:xfrm>
          <a:off x="1981200" y="2209800"/>
          <a:ext cx="2971800" cy="2819400"/>
        </p:xfrm>
        <a:graphic>
          <a:graphicData uri="http://schemas.openxmlformats.org/drawingml/2006/table">
            <a:tbl>
              <a:tblPr/>
              <a:tblGrid>
                <a:gridCol w="1485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09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fa-I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fa-I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fa-I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fa-I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75506" name="Text Box 18"/>
          <p:cNvSpPr txBox="1">
            <a:spLocks noChangeArrowheads="1"/>
          </p:cNvSpPr>
          <p:nvPr/>
        </p:nvSpPr>
        <p:spPr bwMode="auto">
          <a:xfrm>
            <a:off x="2868613" y="5554663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Income</a:t>
            </a:r>
          </a:p>
        </p:txBody>
      </p:sp>
      <p:sp>
        <p:nvSpPr>
          <p:cNvPr id="575507" name="Text Box 19"/>
          <p:cNvSpPr txBox="1">
            <a:spLocks noChangeArrowheads="1"/>
          </p:cNvSpPr>
          <p:nvPr/>
        </p:nvSpPr>
        <p:spPr bwMode="auto">
          <a:xfrm>
            <a:off x="884238" y="3421063"/>
            <a:ext cx="669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Age</a:t>
            </a:r>
          </a:p>
        </p:txBody>
      </p:sp>
      <p:sp>
        <p:nvSpPr>
          <p:cNvPr id="575508" name="Text Box 20"/>
          <p:cNvSpPr txBox="1">
            <a:spLocks noChangeArrowheads="1"/>
          </p:cNvSpPr>
          <p:nvPr/>
        </p:nvSpPr>
        <p:spPr bwMode="auto">
          <a:xfrm>
            <a:off x="1600200" y="5029200"/>
            <a:ext cx="69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2000</a:t>
            </a:r>
          </a:p>
        </p:txBody>
      </p:sp>
      <p:sp>
        <p:nvSpPr>
          <p:cNvPr id="575509" name="Text Box 21"/>
          <p:cNvSpPr txBox="1">
            <a:spLocks noChangeArrowheads="1"/>
          </p:cNvSpPr>
          <p:nvPr/>
        </p:nvSpPr>
        <p:spPr bwMode="auto">
          <a:xfrm>
            <a:off x="3117850" y="5029200"/>
            <a:ext cx="69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6000</a:t>
            </a:r>
          </a:p>
        </p:txBody>
      </p:sp>
      <p:sp>
        <p:nvSpPr>
          <p:cNvPr id="575510" name="Text Box 22"/>
          <p:cNvSpPr txBox="1">
            <a:spLocks noChangeArrowheads="1"/>
          </p:cNvSpPr>
          <p:nvPr/>
        </p:nvSpPr>
        <p:spPr bwMode="auto">
          <a:xfrm>
            <a:off x="4419600" y="5029200"/>
            <a:ext cx="819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10000</a:t>
            </a:r>
          </a:p>
        </p:txBody>
      </p:sp>
      <p:sp>
        <p:nvSpPr>
          <p:cNvPr id="575511" name="Text Box 23"/>
          <p:cNvSpPr txBox="1">
            <a:spLocks noChangeArrowheads="1"/>
          </p:cNvSpPr>
          <p:nvPr/>
        </p:nvSpPr>
        <p:spPr bwMode="auto">
          <a:xfrm>
            <a:off x="1543050" y="4708525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20</a:t>
            </a:r>
          </a:p>
        </p:txBody>
      </p:sp>
      <p:sp>
        <p:nvSpPr>
          <p:cNvPr id="575512" name="Text Box 24"/>
          <p:cNvSpPr txBox="1">
            <a:spLocks noChangeArrowheads="1"/>
          </p:cNvSpPr>
          <p:nvPr/>
        </p:nvSpPr>
        <p:spPr bwMode="auto">
          <a:xfrm>
            <a:off x="1524000" y="3429000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50</a:t>
            </a:r>
          </a:p>
        </p:txBody>
      </p:sp>
      <p:sp>
        <p:nvSpPr>
          <p:cNvPr id="575513" name="Text Box 25"/>
          <p:cNvSpPr txBox="1">
            <a:spLocks noChangeArrowheads="1"/>
          </p:cNvSpPr>
          <p:nvPr/>
        </p:nvSpPr>
        <p:spPr bwMode="auto">
          <a:xfrm>
            <a:off x="1524000" y="2057400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80</a:t>
            </a:r>
          </a:p>
        </p:txBody>
      </p:sp>
      <p:sp>
        <p:nvSpPr>
          <p:cNvPr id="575514" name="Oval 26"/>
          <p:cNvSpPr>
            <a:spLocks noChangeArrowheads="1"/>
          </p:cNvSpPr>
          <p:nvPr/>
        </p:nvSpPr>
        <p:spPr bwMode="auto">
          <a:xfrm>
            <a:off x="3810000" y="25146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16" name="Oval 28"/>
          <p:cNvSpPr>
            <a:spLocks noChangeArrowheads="1"/>
          </p:cNvSpPr>
          <p:nvPr/>
        </p:nvSpPr>
        <p:spPr bwMode="auto">
          <a:xfrm>
            <a:off x="4191000" y="24384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17" name="Oval 29"/>
          <p:cNvSpPr>
            <a:spLocks noChangeArrowheads="1"/>
          </p:cNvSpPr>
          <p:nvPr/>
        </p:nvSpPr>
        <p:spPr bwMode="auto">
          <a:xfrm>
            <a:off x="4343400" y="24384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18" name="Oval 30"/>
          <p:cNvSpPr>
            <a:spLocks noChangeArrowheads="1"/>
          </p:cNvSpPr>
          <p:nvPr/>
        </p:nvSpPr>
        <p:spPr bwMode="auto">
          <a:xfrm>
            <a:off x="4648200" y="34290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19" name="Oval 31"/>
          <p:cNvSpPr>
            <a:spLocks noChangeArrowheads="1"/>
          </p:cNvSpPr>
          <p:nvPr/>
        </p:nvSpPr>
        <p:spPr bwMode="auto">
          <a:xfrm>
            <a:off x="4038600" y="3124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20" name="Oval 32"/>
          <p:cNvSpPr>
            <a:spLocks noChangeArrowheads="1"/>
          </p:cNvSpPr>
          <p:nvPr/>
        </p:nvSpPr>
        <p:spPr bwMode="auto">
          <a:xfrm>
            <a:off x="4572000" y="28956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21" name="Oval 33"/>
          <p:cNvSpPr>
            <a:spLocks noChangeArrowheads="1"/>
          </p:cNvSpPr>
          <p:nvPr/>
        </p:nvSpPr>
        <p:spPr bwMode="auto">
          <a:xfrm>
            <a:off x="3733800" y="28194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22" name="Oval 34"/>
          <p:cNvSpPr>
            <a:spLocks noChangeArrowheads="1"/>
          </p:cNvSpPr>
          <p:nvPr/>
        </p:nvSpPr>
        <p:spPr bwMode="auto">
          <a:xfrm>
            <a:off x="3810000" y="34290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23" name="Oval 35"/>
          <p:cNvSpPr>
            <a:spLocks noChangeArrowheads="1"/>
          </p:cNvSpPr>
          <p:nvPr/>
        </p:nvSpPr>
        <p:spPr bwMode="auto">
          <a:xfrm>
            <a:off x="4267200" y="28194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24" name="Oval 36"/>
          <p:cNvSpPr>
            <a:spLocks noChangeArrowheads="1"/>
          </p:cNvSpPr>
          <p:nvPr/>
        </p:nvSpPr>
        <p:spPr bwMode="auto">
          <a:xfrm>
            <a:off x="4419600" y="3352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25" name="Oval 37"/>
          <p:cNvSpPr>
            <a:spLocks noChangeArrowheads="1"/>
          </p:cNvSpPr>
          <p:nvPr/>
        </p:nvSpPr>
        <p:spPr bwMode="auto">
          <a:xfrm>
            <a:off x="3581400" y="3352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26" name="Oval 38"/>
          <p:cNvSpPr>
            <a:spLocks noChangeArrowheads="1"/>
          </p:cNvSpPr>
          <p:nvPr/>
        </p:nvSpPr>
        <p:spPr bwMode="auto">
          <a:xfrm>
            <a:off x="4495800" y="2743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27" name="Oval 39"/>
          <p:cNvSpPr>
            <a:spLocks noChangeArrowheads="1"/>
          </p:cNvSpPr>
          <p:nvPr/>
        </p:nvSpPr>
        <p:spPr bwMode="auto">
          <a:xfrm>
            <a:off x="3810000" y="32004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28" name="Oval 40"/>
          <p:cNvSpPr>
            <a:spLocks noChangeArrowheads="1"/>
          </p:cNvSpPr>
          <p:nvPr/>
        </p:nvSpPr>
        <p:spPr bwMode="auto">
          <a:xfrm>
            <a:off x="4114800" y="2590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29" name="Oval 41"/>
          <p:cNvSpPr>
            <a:spLocks noChangeArrowheads="1"/>
          </p:cNvSpPr>
          <p:nvPr/>
        </p:nvSpPr>
        <p:spPr bwMode="auto">
          <a:xfrm>
            <a:off x="4572000" y="25908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30" name="Oval 42"/>
          <p:cNvSpPr>
            <a:spLocks noChangeArrowheads="1"/>
          </p:cNvSpPr>
          <p:nvPr/>
        </p:nvSpPr>
        <p:spPr bwMode="auto">
          <a:xfrm>
            <a:off x="4495800" y="2743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31" name="Oval 43"/>
          <p:cNvSpPr>
            <a:spLocks noChangeArrowheads="1"/>
          </p:cNvSpPr>
          <p:nvPr/>
        </p:nvSpPr>
        <p:spPr bwMode="auto">
          <a:xfrm>
            <a:off x="4800600" y="30480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32" name="Oval 44"/>
          <p:cNvSpPr>
            <a:spLocks noChangeArrowheads="1"/>
          </p:cNvSpPr>
          <p:nvPr/>
        </p:nvSpPr>
        <p:spPr bwMode="auto">
          <a:xfrm>
            <a:off x="3657600" y="27432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39" name="Oval 51"/>
          <p:cNvSpPr>
            <a:spLocks noChangeArrowheads="1"/>
          </p:cNvSpPr>
          <p:nvPr/>
        </p:nvSpPr>
        <p:spPr bwMode="auto">
          <a:xfrm>
            <a:off x="2286000" y="4191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40" name="Oval 52"/>
          <p:cNvSpPr>
            <a:spLocks noChangeArrowheads="1"/>
          </p:cNvSpPr>
          <p:nvPr/>
        </p:nvSpPr>
        <p:spPr bwMode="auto">
          <a:xfrm>
            <a:off x="2209800" y="2819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41" name="Oval 53"/>
          <p:cNvSpPr>
            <a:spLocks noChangeArrowheads="1"/>
          </p:cNvSpPr>
          <p:nvPr/>
        </p:nvSpPr>
        <p:spPr bwMode="auto">
          <a:xfrm>
            <a:off x="3124200" y="4343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42" name="Oval 54"/>
          <p:cNvSpPr>
            <a:spLocks noChangeArrowheads="1"/>
          </p:cNvSpPr>
          <p:nvPr/>
        </p:nvSpPr>
        <p:spPr bwMode="auto">
          <a:xfrm>
            <a:off x="4419600" y="4038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43" name="Oval 55"/>
          <p:cNvSpPr>
            <a:spLocks noChangeArrowheads="1"/>
          </p:cNvSpPr>
          <p:nvPr/>
        </p:nvSpPr>
        <p:spPr bwMode="auto">
          <a:xfrm>
            <a:off x="2819400" y="3124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46" name="Oval 58"/>
          <p:cNvSpPr>
            <a:spLocks noChangeArrowheads="1"/>
          </p:cNvSpPr>
          <p:nvPr/>
        </p:nvSpPr>
        <p:spPr bwMode="auto">
          <a:xfrm>
            <a:off x="3581400" y="30480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47" name="Oval 59"/>
          <p:cNvSpPr>
            <a:spLocks noChangeArrowheads="1"/>
          </p:cNvSpPr>
          <p:nvPr/>
        </p:nvSpPr>
        <p:spPr bwMode="auto">
          <a:xfrm>
            <a:off x="3124200" y="4876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48" name="Oval 60"/>
          <p:cNvSpPr>
            <a:spLocks noChangeArrowheads="1"/>
          </p:cNvSpPr>
          <p:nvPr/>
        </p:nvSpPr>
        <p:spPr bwMode="auto">
          <a:xfrm>
            <a:off x="4495800" y="446405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49" name="Oval 61"/>
          <p:cNvSpPr>
            <a:spLocks noChangeArrowheads="1"/>
          </p:cNvSpPr>
          <p:nvPr/>
        </p:nvSpPr>
        <p:spPr bwMode="auto">
          <a:xfrm>
            <a:off x="3276600" y="3276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50" name="Oval 62"/>
          <p:cNvSpPr>
            <a:spLocks noChangeArrowheads="1"/>
          </p:cNvSpPr>
          <p:nvPr/>
        </p:nvSpPr>
        <p:spPr bwMode="auto">
          <a:xfrm>
            <a:off x="3733800" y="4114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51" name="Oval 63"/>
          <p:cNvSpPr>
            <a:spLocks noChangeArrowheads="1"/>
          </p:cNvSpPr>
          <p:nvPr/>
        </p:nvSpPr>
        <p:spPr bwMode="auto">
          <a:xfrm>
            <a:off x="3276600" y="4114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52" name="Oval 64"/>
          <p:cNvSpPr>
            <a:spLocks noChangeArrowheads="1"/>
          </p:cNvSpPr>
          <p:nvPr/>
        </p:nvSpPr>
        <p:spPr bwMode="auto">
          <a:xfrm>
            <a:off x="2209800" y="4724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53" name="Oval 65"/>
          <p:cNvSpPr>
            <a:spLocks noChangeArrowheads="1"/>
          </p:cNvSpPr>
          <p:nvPr/>
        </p:nvSpPr>
        <p:spPr bwMode="auto">
          <a:xfrm>
            <a:off x="4267200" y="4495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54" name="Line 66"/>
          <p:cNvSpPr>
            <a:spLocks noChangeShapeType="1"/>
          </p:cNvSpPr>
          <p:nvPr/>
        </p:nvSpPr>
        <p:spPr bwMode="auto">
          <a:xfrm flipH="1">
            <a:off x="6867525" y="3581400"/>
            <a:ext cx="403225" cy="5286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55" name="Line 67"/>
          <p:cNvSpPr>
            <a:spLocks noChangeShapeType="1"/>
          </p:cNvSpPr>
          <p:nvPr/>
        </p:nvSpPr>
        <p:spPr bwMode="auto">
          <a:xfrm>
            <a:off x="8078788" y="3581400"/>
            <a:ext cx="484187" cy="5286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56" name="Line 68"/>
          <p:cNvSpPr>
            <a:spLocks noChangeShapeType="1"/>
          </p:cNvSpPr>
          <p:nvPr/>
        </p:nvSpPr>
        <p:spPr bwMode="auto">
          <a:xfrm>
            <a:off x="7029450" y="2854325"/>
            <a:ext cx="565150" cy="4635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57" name="Line 69"/>
          <p:cNvSpPr>
            <a:spLocks noChangeShapeType="1"/>
          </p:cNvSpPr>
          <p:nvPr/>
        </p:nvSpPr>
        <p:spPr bwMode="auto">
          <a:xfrm flipH="1">
            <a:off x="5656263" y="2854325"/>
            <a:ext cx="565150" cy="4635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58" name="Text Box 70"/>
          <p:cNvSpPr txBox="1">
            <a:spLocks noChangeArrowheads="1"/>
          </p:cNvSpPr>
          <p:nvPr/>
        </p:nvSpPr>
        <p:spPr bwMode="auto">
          <a:xfrm>
            <a:off x="6173788" y="2590800"/>
            <a:ext cx="936625" cy="349250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en-US" sz="1600" b="1">
                <a:solidFill>
                  <a:srgbClr val="2D1993"/>
                </a:solidFill>
                <a:latin typeface="Arial" pitchFamily="34" charset="0"/>
              </a:rPr>
              <a:t>Income</a:t>
            </a:r>
            <a:endParaRPr lang="en-US" sz="16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575559" name="Text Box 71"/>
          <p:cNvSpPr txBox="1">
            <a:spLocks noChangeArrowheads="1"/>
          </p:cNvSpPr>
          <p:nvPr/>
        </p:nvSpPr>
        <p:spPr bwMode="auto">
          <a:xfrm>
            <a:off x="7189788" y="3317875"/>
            <a:ext cx="935037" cy="349250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en-US" sz="1600" b="1">
                <a:solidFill>
                  <a:srgbClr val="2D1993"/>
                </a:solidFill>
                <a:latin typeface="Arial" pitchFamily="34" charset="0"/>
              </a:rPr>
              <a:t>Age</a:t>
            </a:r>
            <a:endParaRPr lang="en-US" sz="16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575561" name="AutoShape 73"/>
          <p:cNvSpPr>
            <a:spLocks noChangeArrowheads="1"/>
          </p:cNvSpPr>
          <p:nvPr/>
        </p:nvSpPr>
        <p:spPr bwMode="auto">
          <a:xfrm>
            <a:off x="5334000" y="3332163"/>
            <a:ext cx="685800" cy="347662"/>
          </a:xfrm>
          <a:prstGeom prst="roundRect">
            <a:avLst>
              <a:gd name="adj" fmla="val 16667"/>
            </a:avLst>
          </a:prstGeom>
          <a:solidFill>
            <a:srgbClr val="33CCFF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62" name="Text Box 74"/>
          <p:cNvSpPr txBox="1">
            <a:spLocks noChangeArrowheads="1"/>
          </p:cNvSpPr>
          <p:nvPr/>
        </p:nvSpPr>
        <p:spPr bwMode="auto">
          <a:xfrm>
            <a:off x="5429250" y="3317875"/>
            <a:ext cx="4889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en-US" sz="1600" b="1">
                <a:solidFill>
                  <a:srgbClr val="800000"/>
                </a:solidFill>
                <a:latin typeface="Arial" pitchFamily="34" charset="0"/>
              </a:rPr>
              <a:t>NO</a:t>
            </a:r>
            <a:endParaRPr lang="en-US" sz="1600">
              <a:solidFill>
                <a:srgbClr val="00FFFF"/>
              </a:solidFill>
              <a:latin typeface="Arial" pitchFamily="34" charset="0"/>
            </a:endParaRPr>
          </a:p>
        </p:txBody>
      </p:sp>
      <p:sp>
        <p:nvSpPr>
          <p:cNvPr id="575563" name="AutoShape 75"/>
          <p:cNvSpPr>
            <a:spLocks noChangeArrowheads="1"/>
          </p:cNvSpPr>
          <p:nvPr/>
        </p:nvSpPr>
        <p:spPr bwMode="auto">
          <a:xfrm>
            <a:off x="6553200" y="4038600"/>
            <a:ext cx="685800" cy="381000"/>
          </a:xfrm>
          <a:prstGeom prst="roundRect">
            <a:avLst>
              <a:gd name="adj" fmla="val 16667"/>
            </a:avLst>
          </a:prstGeom>
          <a:solidFill>
            <a:srgbClr val="33CCFF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64" name="Text Box 76"/>
          <p:cNvSpPr txBox="1">
            <a:spLocks noChangeArrowheads="1"/>
          </p:cNvSpPr>
          <p:nvPr/>
        </p:nvSpPr>
        <p:spPr bwMode="auto">
          <a:xfrm>
            <a:off x="6629400" y="4060825"/>
            <a:ext cx="4889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en-US" sz="1600" b="1">
                <a:solidFill>
                  <a:srgbClr val="800000"/>
                </a:solidFill>
                <a:latin typeface="Arial" pitchFamily="34" charset="0"/>
              </a:rPr>
              <a:t>NO</a:t>
            </a:r>
            <a:endParaRPr lang="en-US" sz="16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575565" name="Text Box 77"/>
          <p:cNvSpPr txBox="1">
            <a:spLocks noChangeArrowheads="1"/>
          </p:cNvSpPr>
          <p:nvPr/>
        </p:nvSpPr>
        <p:spPr bwMode="auto">
          <a:xfrm>
            <a:off x="5410200" y="2819400"/>
            <a:ext cx="5175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en-US" sz="1600">
                <a:latin typeface="Arial" pitchFamily="34" charset="0"/>
              </a:rPr>
              <a:t>&lt;6k</a:t>
            </a:r>
            <a:endParaRPr lang="en-US" sz="16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575566" name="Text Box 78"/>
          <p:cNvSpPr txBox="1">
            <a:spLocks noChangeArrowheads="1"/>
          </p:cNvSpPr>
          <p:nvPr/>
        </p:nvSpPr>
        <p:spPr bwMode="auto">
          <a:xfrm>
            <a:off x="7288213" y="2854325"/>
            <a:ext cx="63658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en-US" sz="1600">
                <a:latin typeface="Arial" pitchFamily="34" charset="0"/>
              </a:rPr>
              <a:t>&gt;=6k</a:t>
            </a:r>
            <a:endParaRPr lang="en-US" sz="16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575567" name="Text Box 79"/>
          <p:cNvSpPr txBox="1">
            <a:spLocks noChangeArrowheads="1"/>
          </p:cNvSpPr>
          <p:nvPr/>
        </p:nvSpPr>
        <p:spPr bwMode="auto">
          <a:xfrm>
            <a:off x="7554913" y="3648075"/>
            <a:ext cx="1841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endParaRPr lang="fa-IR" sz="16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575569" name="Text Box 81"/>
          <p:cNvSpPr txBox="1">
            <a:spLocks noChangeArrowheads="1"/>
          </p:cNvSpPr>
          <p:nvPr/>
        </p:nvSpPr>
        <p:spPr bwMode="auto">
          <a:xfrm>
            <a:off x="6477000" y="3657600"/>
            <a:ext cx="5286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en-US" sz="1600">
                <a:latin typeface="Arial" pitchFamily="34" charset="0"/>
              </a:rPr>
              <a:t>&lt;50</a:t>
            </a:r>
            <a:endParaRPr lang="en-US" sz="16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575570" name="Text Box 82"/>
          <p:cNvSpPr txBox="1">
            <a:spLocks noChangeArrowheads="1"/>
          </p:cNvSpPr>
          <p:nvPr/>
        </p:nvSpPr>
        <p:spPr bwMode="auto">
          <a:xfrm>
            <a:off x="8191500" y="3581400"/>
            <a:ext cx="6477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en-US" sz="1600">
                <a:latin typeface="Arial" pitchFamily="34" charset="0"/>
              </a:rPr>
              <a:t>&gt;=50</a:t>
            </a:r>
            <a:endParaRPr lang="en-US" sz="16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575572" name="AutoShape 84"/>
          <p:cNvSpPr>
            <a:spLocks noChangeArrowheads="1"/>
          </p:cNvSpPr>
          <p:nvPr/>
        </p:nvSpPr>
        <p:spPr bwMode="auto">
          <a:xfrm>
            <a:off x="8153400" y="4038600"/>
            <a:ext cx="685800" cy="381000"/>
          </a:xfrm>
          <a:prstGeom prst="roundRect">
            <a:avLst>
              <a:gd name="adj" fmla="val 16667"/>
            </a:avLst>
          </a:prstGeom>
          <a:solidFill>
            <a:srgbClr val="33CCFF"/>
          </a:soli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575573" name="Text Box 85"/>
          <p:cNvSpPr txBox="1">
            <a:spLocks noChangeArrowheads="1"/>
          </p:cNvSpPr>
          <p:nvPr/>
        </p:nvSpPr>
        <p:spPr bwMode="auto">
          <a:xfrm>
            <a:off x="8204200" y="4060825"/>
            <a:ext cx="54451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en-US" sz="1600" b="1">
                <a:solidFill>
                  <a:srgbClr val="800000"/>
                </a:solidFill>
                <a:latin typeface="Arial" pitchFamily="34" charset="0"/>
              </a:rPr>
              <a:t>Yes</a:t>
            </a:r>
            <a:endParaRPr lang="en-US" sz="16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60" name="Slide Number Placeholder 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55D5A-B64C-4319-A03C-8F89FF081A8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</p:spPr>
        <p:txBody>
          <a:bodyPr/>
          <a:lstStyle/>
          <a:p>
            <a:pPr algn="ctr"/>
            <a:r>
              <a:rPr lang="en-US" dirty="0">
                <a:latin typeface="Tahoma" pitchFamily="34" charset="0"/>
              </a:rPr>
              <a:t>Decision Tree</a:t>
            </a:r>
          </a:p>
        </p:txBody>
      </p:sp>
      <p:graphicFrame>
        <p:nvGraphicFramePr>
          <p:cNvPr id="188589" name="Group 173"/>
          <p:cNvGraphicFramePr>
            <a:graphicFrameLocks noGrp="1"/>
          </p:cNvGraphicFramePr>
          <p:nvPr>
            <p:ph sz="quarter" idx="2"/>
          </p:nvPr>
        </p:nvGraphicFramePr>
        <p:xfrm>
          <a:off x="1066800" y="1466850"/>
          <a:ext cx="3094038" cy="4114800"/>
        </p:xfrm>
        <a:graphic>
          <a:graphicData uri="http://schemas.openxmlformats.org/drawingml/2006/table">
            <a:tbl>
              <a:tblPr/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7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66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77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Outlook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Temp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Humidity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Windy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sunny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FALSE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sunny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TRUE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overcast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FALSE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rainy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mild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FALSE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rainy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normal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FALSE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rainy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Normal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TRUE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overcast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Normal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TRUE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sunny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mild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FALSE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sunny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Normal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FALSE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rainy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mild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Normal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FALSE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sunny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mild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normal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TRUE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overcast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mild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TRUE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overcast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Normal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FALSE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rainy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mild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TRUE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graphicFrame>
        <p:nvGraphicFramePr>
          <p:cNvPr id="188587" name="Group 171"/>
          <p:cNvGraphicFramePr>
            <a:graphicFrameLocks noGrp="1"/>
          </p:cNvGraphicFramePr>
          <p:nvPr>
            <p:ph sz="quarter" idx="3"/>
          </p:nvPr>
        </p:nvGraphicFramePr>
        <p:xfrm>
          <a:off x="4267200" y="1466850"/>
          <a:ext cx="609600" cy="41148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pitchFamily="34" charset="0"/>
                        </a:rPr>
                        <a:t>Play?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pitchFamily="34" charset="0"/>
                        </a:rPr>
                        <a:t>Yes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pitchFamily="34" charset="0"/>
                        </a:rPr>
                        <a:t>Yes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pitchFamily="34" charset="0"/>
                        </a:rPr>
                        <a:t>Yes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pitchFamily="34" charset="0"/>
                        </a:rPr>
                        <a:t>Yes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pitchFamily="34" charset="0"/>
                        </a:rPr>
                        <a:t>Yes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pitchFamily="34" charset="0"/>
                        </a:rPr>
                        <a:t>Yes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pitchFamily="34" charset="0"/>
                        </a:rPr>
                        <a:t>Yes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pitchFamily="34" charset="0"/>
                        </a:rPr>
                        <a:t>Yes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/>
                          <a:latin typeface="Arial" pitchFamily="34" charset="0"/>
                        </a:rPr>
                        <a:t>Yes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188590" name="Picture 174" descr="decisionTr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152650"/>
            <a:ext cx="4114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FE199-2D09-4ACC-8E5B-99F05F5E150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8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8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88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228600"/>
            <a:ext cx="7772400" cy="1143000"/>
          </a:xfrm>
        </p:spPr>
        <p:txBody>
          <a:bodyPr/>
          <a:lstStyle/>
          <a:p>
            <a:r>
              <a:rPr lang="en-US" sz="3600" dirty="0">
                <a:latin typeface="Tahoma" pitchFamily="34" charset="0"/>
              </a:rPr>
              <a:t>Decision-Tree Classification Methods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676400"/>
            <a:ext cx="7772400" cy="4419600"/>
          </a:xfrm>
        </p:spPr>
        <p:txBody>
          <a:bodyPr/>
          <a:lstStyle/>
          <a:p>
            <a:pPr marL="533400" indent="-533400"/>
            <a:r>
              <a:rPr lang="en-US" sz="2400"/>
              <a:t>The basic top-down decision tree generation approach usually consists of two phases:</a:t>
            </a:r>
          </a:p>
          <a:p>
            <a:pPr marL="914400" lvl="1" indent="-457200">
              <a:buFontTx/>
              <a:buAutoNum type="arabicPeriod"/>
            </a:pPr>
            <a:endParaRPr lang="en-US" sz="1000" b="1"/>
          </a:p>
          <a:p>
            <a:pPr marL="914400" lvl="1" indent="-457200">
              <a:buFontTx/>
              <a:buAutoNum type="arabicPeriod"/>
            </a:pPr>
            <a:r>
              <a:rPr lang="en-US" sz="2000" b="1">
                <a:solidFill>
                  <a:srgbClr val="FF0000"/>
                </a:solidFill>
              </a:rPr>
              <a:t>Tree construction</a:t>
            </a:r>
          </a:p>
          <a:p>
            <a:pPr marL="1295400" lvl="2" indent="-381000"/>
            <a:r>
              <a:rPr lang="en-US" sz="2000"/>
              <a:t>At the start, all the training examples are at the root.</a:t>
            </a:r>
          </a:p>
          <a:p>
            <a:pPr marL="1295400" lvl="2" indent="-381000"/>
            <a:r>
              <a:rPr lang="en-US" sz="2000"/>
              <a:t>Partition examples are recursively based on selected attributes.</a:t>
            </a:r>
          </a:p>
          <a:p>
            <a:pPr marL="914400" lvl="1" indent="-457200">
              <a:buFontTx/>
              <a:buAutoNum type="arabicPeriod"/>
            </a:pPr>
            <a:endParaRPr lang="en-US" sz="800" b="1"/>
          </a:p>
          <a:p>
            <a:pPr marL="914400" lvl="1" indent="-457200">
              <a:buFontTx/>
              <a:buAutoNum type="arabicPeriod"/>
            </a:pPr>
            <a:r>
              <a:rPr lang="en-US" sz="2000" b="1">
                <a:solidFill>
                  <a:srgbClr val="FF0000"/>
                </a:solidFill>
              </a:rPr>
              <a:t>Tree pruning</a:t>
            </a:r>
          </a:p>
          <a:p>
            <a:pPr marL="1295400" lvl="2" indent="-381000"/>
            <a:r>
              <a:rPr lang="en-US" sz="2000"/>
              <a:t>Aiming at removing tree branches that may reflect noise in the training data and lead to errors when classifying test data </a:t>
            </a:r>
            <a:r>
              <a:rPr lang="en-US" sz="2000">
                <a:sym typeface="Wingdings" pitchFamily="2" charset="2"/>
              </a:rPr>
              <a:t> </a:t>
            </a:r>
            <a:r>
              <a:rPr lang="en-US" sz="2000"/>
              <a:t>improve classification accuracy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Specify Test Condition?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Depends on attribute types</a:t>
            </a:r>
          </a:p>
          <a:p>
            <a:pPr lvl="1"/>
            <a:r>
              <a:rPr lang="en-US" sz="2400" dirty="0"/>
              <a:t>Nominal</a:t>
            </a:r>
          </a:p>
          <a:p>
            <a:pPr lvl="1"/>
            <a:r>
              <a:rPr lang="en-US" sz="2400" dirty="0"/>
              <a:t>Ordinal</a:t>
            </a:r>
          </a:p>
          <a:p>
            <a:pPr lvl="1"/>
            <a:r>
              <a:rPr lang="en-US" sz="2400" dirty="0"/>
              <a:t>Continuous</a:t>
            </a:r>
          </a:p>
          <a:p>
            <a:pPr lvl="1"/>
            <a:endParaRPr lang="en-US" sz="2400" dirty="0"/>
          </a:p>
          <a:p>
            <a:r>
              <a:rPr lang="en-US" sz="2400" dirty="0"/>
              <a:t>Depends on number of ways to split</a:t>
            </a:r>
          </a:p>
          <a:p>
            <a:pPr lvl="1"/>
            <a:r>
              <a:rPr lang="en-US" sz="2400" dirty="0"/>
              <a:t>2-way split</a:t>
            </a:r>
          </a:p>
          <a:p>
            <a:pPr lvl="1"/>
            <a:r>
              <a:rPr lang="en-US" sz="2400" dirty="0"/>
              <a:t>Multi-way split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8001000" cy="533400"/>
          </a:xfrm>
        </p:spPr>
        <p:txBody>
          <a:bodyPr/>
          <a:lstStyle/>
          <a:p>
            <a:r>
              <a:rPr lang="en-US" sz="3600" dirty="0"/>
              <a:t>Splitting Based on Nominal Attributes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371600"/>
            <a:ext cx="7848600" cy="3581400"/>
          </a:xfrm>
        </p:spPr>
        <p:txBody>
          <a:bodyPr/>
          <a:lstStyle/>
          <a:p>
            <a:r>
              <a:rPr lang="en-US" sz="2400">
                <a:solidFill>
                  <a:srgbClr val="FF0000"/>
                </a:solidFill>
              </a:rPr>
              <a:t>Multi-way split:</a:t>
            </a:r>
            <a:r>
              <a:rPr lang="en-US" sz="2400"/>
              <a:t> Use as many partitions as distinct values. </a:t>
            </a:r>
          </a:p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endParaRPr lang="en-US" sz="2400">
              <a:solidFill>
                <a:srgbClr val="FF0000"/>
              </a:solidFill>
            </a:endParaRPr>
          </a:p>
          <a:p>
            <a:r>
              <a:rPr lang="en-US" sz="2400">
                <a:solidFill>
                  <a:srgbClr val="FF0000"/>
                </a:solidFill>
              </a:rPr>
              <a:t>Binary split:</a:t>
            </a:r>
            <a:r>
              <a:rPr lang="en-US" sz="2400"/>
              <a:t>  Divides values into two subsets. </a:t>
            </a:r>
            <a:br>
              <a:rPr lang="en-US" sz="2400"/>
            </a:br>
            <a:r>
              <a:rPr lang="en-US" sz="2400"/>
              <a:t>Need to find optimal partitioning.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092450" y="2406650"/>
            <a:ext cx="2546350" cy="946150"/>
            <a:chOff x="1824" y="1680"/>
            <a:chExt cx="1604" cy="596"/>
          </a:xfrm>
        </p:grpSpPr>
        <p:sp>
          <p:nvSpPr>
            <p:cNvPr id="208901" name="Oval 5"/>
            <p:cNvSpPr>
              <a:spLocks noChangeArrowheads="1"/>
            </p:cNvSpPr>
            <p:nvPr/>
          </p:nvSpPr>
          <p:spPr bwMode="auto">
            <a:xfrm>
              <a:off x="2352" y="1680"/>
              <a:ext cx="576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en-US" sz="1800"/>
                <a:t>CarType</a:t>
              </a:r>
              <a:endParaRPr lang="en-US" sz="2400"/>
            </a:p>
          </p:txBody>
        </p:sp>
        <p:sp>
          <p:nvSpPr>
            <p:cNvPr id="208902" name="Line 6"/>
            <p:cNvSpPr>
              <a:spLocks noChangeShapeType="1"/>
            </p:cNvSpPr>
            <p:nvPr/>
          </p:nvSpPr>
          <p:spPr bwMode="auto">
            <a:xfrm flipH="1">
              <a:off x="2064" y="1968"/>
              <a:ext cx="57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8903" name="Line 7"/>
            <p:cNvSpPr>
              <a:spLocks noChangeShapeType="1"/>
            </p:cNvSpPr>
            <p:nvPr/>
          </p:nvSpPr>
          <p:spPr bwMode="auto">
            <a:xfrm>
              <a:off x="2640" y="196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8904" name="Line 8"/>
            <p:cNvSpPr>
              <a:spLocks noChangeShapeType="1"/>
            </p:cNvSpPr>
            <p:nvPr/>
          </p:nvSpPr>
          <p:spPr bwMode="auto">
            <a:xfrm>
              <a:off x="2640" y="1968"/>
              <a:ext cx="57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8905" name="Text Box 9"/>
            <p:cNvSpPr txBox="1">
              <a:spLocks noChangeArrowheads="1"/>
            </p:cNvSpPr>
            <p:nvPr/>
          </p:nvSpPr>
          <p:spPr bwMode="auto">
            <a:xfrm>
              <a:off x="1824" y="1872"/>
              <a:ext cx="49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600">
                  <a:latin typeface="Arial" pitchFamily="34" charset="0"/>
                </a:rPr>
                <a:t>Family</a:t>
              </a:r>
            </a:p>
          </p:txBody>
        </p:sp>
        <p:sp>
          <p:nvSpPr>
            <p:cNvPr id="208906" name="Text Box 10"/>
            <p:cNvSpPr txBox="1">
              <a:spLocks noChangeArrowheads="1"/>
            </p:cNvSpPr>
            <p:nvPr/>
          </p:nvSpPr>
          <p:spPr bwMode="auto">
            <a:xfrm>
              <a:off x="2208" y="2064"/>
              <a:ext cx="48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600">
                  <a:latin typeface="Arial" pitchFamily="34" charset="0"/>
                </a:rPr>
                <a:t>Sports</a:t>
              </a:r>
            </a:p>
          </p:txBody>
        </p:sp>
        <p:sp>
          <p:nvSpPr>
            <p:cNvPr id="208907" name="Text Box 11"/>
            <p:cNvSpPr txBox="1">
              <a:spLocks noChangeArrowheads="1"/>
            </p:cNvSpPr>
            <p:nvPr/>
          </p:nvSpPr>
          <p:spPr bwMode="auto">
            <a:xfrm>
              <a:off x="2928" y="1872"/>
              <a:ext cx="50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600">
                  <a:latin typeface="Arial" pitchFamily="34" charset="0"/>
                </a:rPr>
                <a:t>Luxury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5705475" y="5029200"/>
            <a:ext cx="2752725" cy="914400"/>
            <a:chOff x="3552" y="3216"/>
            <a:chExt cx="1734" cy="576"/>
          </a:xfrm>
        </p:grpSpPr>
        <p:sp>
          <p:nvSpPr>
            <p:cNvPr id="208909" name="Oval 13"/>
            <p:cNvSpPr>
              <a:spLocks noChangeArrowheads="1"/>
            </p:cNvSpPr>
            <p:nvPr/>
          </p:nvSpPr>
          <p:spPr bwMode="auto">
            <a:xfrm>
              <a:off x="4186" y="3216"/>
              <a:ext cx="576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en-US" sz="1800"/>
                <a:t>CarType</a:t>
              </a:r>
              <a:endParaRPr lang="en-US" sz="2400"/>
            </a:p>
          </p:txBody>
        </p:sp>
        <p:sp>
          <p:nvSpPr>
            <p:cNvPr id="208910" name="Line 14"/>
            <p:cNvSpPr>
              <a:spLocks noChangeShapeType="1"/>
            </p:cNvSpPr>
            <p:nvPr/>
          </p:nvSpPr>
          <p:spPr bwMode="auto">
            <a:xfrm flipH="1">
              <a:off x="3946" y="3504"/>
              <a:ext cx="52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8911" name="Line 15"/>
            <p:cNvSpPr>
              <a:spLocks noChangeShapeType="1"/>
            </p:cNvSpPr>
            <p:nvPr/>
          </p:nvSpPr>
          <p:spPr bwMode="auto">
            <a:xfrm>
              <a:off x="4474" y="3504"/>
              <a:ext cx="48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8912" name="Text Box 16"/>
            <p:cNvSpPr txBox="1">
              <a:spLocks noChangeArrowheads="1"/>
            </p:cNvSpPr>
            <p:nvPr/>
          </p:nvSpPr>
          <p:spPr bwMode="auto">
            <a:xfrm>
              <a:off x="3552" y="3360"/>
              <a:ext cx="607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600">
                  <a:latin typeface="Arial" pitchFamily="34" charset="0"/>
                </a:rPr>
                <a:t>{Family, </a:t>
              </a:r>
              <a:br>
                <a:rPr lang="en-US" sz="1600">
                  <a:latin typeface="Arial" pitchFamily="34" charset="0"/>
                </a:rPr>
              </a:br>
              <a:r>
                <a:rPr lang="en-US" sz="1600">
                  <a:latin typeface="Arial" pitchFamily="34" charset="0"/>
                </a:rPr>
                <a:t>Luxury}</a:t>
              </a:r>
            </a:p>
          </p:txBody>
        </p:sp>
        <p:sp>
          <p:nvSpPr>
            <p:cNvPr id="208913" name="Text Box 17"/>
            <p:cNvSpPr txBox="1">
              <a:spLocks noChangeArrowheads="1"/>
            </p:cNvSpPr>
            <p:nvPr/>
          </p:nvSpPr>
          <p:spPr bwMode="auto">
            <a:xfrm>
              <a:off x="4714" y="3456"/>
              <a:ext cx="57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600">
                  <a:latin typeface="Arial" pitchFamily="34" charset="0"/>
                </a:rPr>
                <a:t>{Sports}</a:t>
              </a: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1514475" y="5029200"/>
            <a:ext cx="2905125" cy="914400"/>
            <a:chOff x="768" y="3216"/>
            <a:chExt cx="1830" cy="576"/>
          </a:xfrm>
        </p:grpSpPr>
        <p:sp>
          <p:nvSpPr>
            <p:cNvPr id="208915" name="Oval 19"/>
            <p:cNvSpPr>
              <a:spLocks noChangeArrowheads="1"/>
            </p:cNvSpPr>
            <p:nvPr/>
          </p:nvSpPr>
          <p:spPr bwMode="auto">
            <a:xfrm>
              <a:off x="1494" y="3216"/>
              <a:ext cx="576" cy="2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r>
                <a:rPr lang="en-US" sz="1800"/>
                <a:t>CarType</a:t>
              </a:r>
              <a:endParaRPr lang="en-US" sz="2400"/>
            </a:p>
          </p:txBody>
        </p:sp>
        <p:sp>
          <p:nvSpPr>
            <p:cNvPr id="208916" name="Line 20"/>
            <p:cNvSpPr>
              <a:spLocks noChangeShapeType="1"/>
            </p:cNvSpPr>
            <p:nvPr/>
          </p:nvSpPr>
          <p:spPr bwMode="auto">
            <a:xfrm flipH="1">
              <a:off x="1254" y="3504"/>
              <a:ext cx="52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8917" name="Line 21"/>
            <p:cNvSpPr>
              <a:spLocks noChangeShapeType="1"/>
            </p:cNvSpPr>
            <p:nvPr/>
          </p:nvSpPr>
          <p:spPr bwMode="auto">
            <a:xfrm>
              <a:off x="1782" y="3504"/>
              <a:ext cx="48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08918" name="Text Box 22"/>
            <p:cNvSpPr txBox="1">
              <a:spLocks noChangeArrowheads="1"/>
            </p:cNvSpPr>
            <p:nvPr/>
          </p:nvSpPr>
          <p:spPr bwMode="auto">
            <a:xfrm>
              <a:off x="768" y="3360"/>
              <a:ext cx="594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eaLnBrk="0" hangingPunct="0"/>
              <a:r>
                <a:rPr lang="en-US" sz="1600">
                  <a:latin typeface="Arial" pitchFamily="34" charset="0"/>
                </a:rPr>
                <a:t>{Sports, Luxury}</a:t>
              </a:r>
            </a:p>
          </p:txBody>
        </p:sp>
        <p:sp>
          <p:nvSpPr>
            <p:cNvPr id="208919" name="Text Box 23"/>
            <p:cNvSpPr txBox="1">
              <a:spLocks noChangeArrowheads="1"/>
            </p:cNvSpPr>
            <p:nvPr/>
          </p:nvSpPr>
          <p:spPr bwMode="auto">
            <a:xfrm>
              <a:off x="2020" y="3456"/>
              <a:ext cx="57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600">
                  <a:latin typeface="Arial" pitchFamily="34" charset="0"/>
                </a:rPr>
                <a:t>{Family}</a:t>
              </a:r>
            </a:p>
          </p:txBody>
        </p:sp>
      </p:grpSp>
      <p:sp>
        <p:nvSpPr>
          <p:cNvPr id="208920" name="Text Box 24"/>
          <p:cNvSpPr txBox="1">
            <a:spLocks noChangeArrowheads="1"/>
          </p:cNvSpPr>
          <p:nvPr/>
        </p:nvSpPr>
        <p:spPr bwMode="auto">
          <a:xfrm>
            <a:off x="4802188" y="5257800"/>
            <a:ext cx="608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2400"/>
              <a:t>OR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9168-79BE-4BF3-B769-00DFB4E2FCF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ad`s Tie">
  <a:themeElements>
    <a:clrScheme name="Dad`s Tie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Dad`s Ti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ad`s Tie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d`s Tie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1085</TotalTime>
  <Words>2007</Words>
  <Application>Microsoft Office PowerPoint</Application>
  <PresentationFormat>On-screen Show (4:3)</PresentationFormat>
  <Paragraphs>670</Paragraphs>
  <Slides>41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41</vt:i4>
      </vt:variant>
    </vt:vector>
  </HeadingPairs>
  <TitlesOfParts>
    <vt:vector size="56" baseType="lpstr">
      <vt:lpstr>Arial</vt:lpstr>
      <vt:lpstr>Arial Narrow</vt:lpstr>
      <vt:lpstr>B Nazanin</vt:lpstr>
      <vt:lpstr>Calibri</vt:lpstr>
      <vt:lpstr>Maiandra GD</vt:lpstr>
      <vt:lpstr>Monotype Sorts</vt:lpstr>
      <vt:lpstr>Symbol</vt:lpstr>
      <vt:lpstr>Tahoma</vt:lpstr>
      <vt:lpstr>Times New Roman</vt:lpstr>
      <vt:lpstr>Wingdings</vt:lpstr>
      <vt:lpstr>Dad`s Tie</vt:lpstr>
      <vt:lpstr>Visio</vt:lpstr>
      <vt:lpstr>Bitmap Image</vt:lpstr>
      <vt:lpstr>Worksheet</vt:lpstr>
      <vt:lpstr>Equation</vt:lpstr>
      <vt:lpstr>Decision Tree &amp; Random Forest</vt:lpstr>
      <vt:lpstr>Decision Tree</vt:lpstr>
      <vt:lpstr>What is a Decision Tree?</vt:lpstr>
      <vt:lpstr>Simple Decision Tree</vt:lpstr>
      <vt:lpstr>Simple Decision Tree</vt:lpstr>
      <vt:lpstr>Decision Tree</vt:lpstr>
      <vt:lpstr>Decision-Tree Classification Methods</vt:lpstr>
      <vt:lpstr>How to Specify Test Condition?</vt:lpstr>
      <vt:lpstr>Splitting Based on Nominal Attributes</vt:lpstr>
      <vt:lpstr>Splitting Based on Ordinal Attributes</vt:lpstr>
      <vt:lpstr>Splitting Based on Continuous Attributes</vt:lpstr>
      <vt:lpstr>Splitting Based on Continuous Attributes</vt:lpstr>
      <vt:lpstr>Tree Induction</vt:lpstr>
      <vt:lpstr>How to determine the Best Split</vt:lpstr>
      <vt:lpstr>How to determine the Best Split</vt:lpstr>
      <vt:lpstr>Measures of Node Impurity</vt:lpstr>
      <vt:lpstr>Algorithm for Decision Tree Induction</vt:lpstr>
      <vt:lpstr>Classification Algorithms</vt:lpstr>
      <vt:lpstr>PowerPoint Presentation</vt:lpstr>
      <vt:lpstr>Information Gain</vt:lpstr>
      <vt:lpstr>PowerPoint Presentation</vt:lpstr>
      <vt:lpstr>PowerPoint Presentation</vt:lpstr>
      <vt:lpstr>     Will I play tennis today? </vt:lpstr>
      <vt:lpstr>     Will I play tennis today? </vt:lpstr>
      <vt:lpstr>ID3</vt:lpstr>
      <vt:lpstr>ID3</vt:lpstr>
      <vt:lpstr>ID3</vt:lpstr>
      <vt:lpstr>ID3</vt:lpstr>
      <vt:lpstr>ID3</vt:lpstr>
      <vt:lpstr>C4.5</vt:lpstr>
      <vt:lpstr>CART</vt:lpstr>
      <vt:lpstr>CART</vt:lpstr>
      <vt:lpstr>Comparing Attribute Selection Measures</vt:lpstr>
      <vt:lpstr>Underfitting and Overfitting</vt:lpstr>
      <vt:lpstr>Overfitting due to Noise </vt:lpstr>
      <vt:lpstr>Underfitting due to Insufficient Examples</vt:lpstr>
      <vt:lpstr>Two approaches to avoid Overfitting </vt:lpstr>
      <vt:lpstr>PowerPoint Presentation</vt:lpstr>
      <vt:lpstr>Random Forest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fafa</dc:creator>
  <cp:lastModifiedBy>Esmat</cp:lastModifiedBy>
  <cp:revision>97</cp:revision>
  <dcterms:created xsi:type="dcterms:W3CDTF">2010-12-31T08:07:38Z</dcterms:created>
  <dcterms:modified xsi:type="dcterms:W3CDTF">2024-11-01T20:49:51Z</dcterms:modified>
</cp:coreProperties>
</file>