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7" r:id="rId2"/>
    <p:sldId id="285" r:id="rId3"/>
    <p:sldId id="297" r:id="rId4"/>
    <p:sldId id="271" r:id="rId5"/>
    <p:sldId id="298" r:id="rId6"/>
    <p:sldId id="272" r:id="rId7"/>
    <p:sldId id="273" r:id="rId8"/>
    <p:sldId id="314" r:id="rId9"/>
    <p:sldId id="327" r:id="rId10"/>
    <p:sldId id="328" r:id="rId11"/>
    <p:sldId id="291" r:id="rId12"/>
    <p:sldId id="290" r:id="rId13"/>
    <p:sldId id="277" r:id="rId14"/>
    <p:sldId id="286" r:id="rId15"/>
    <p:sldId id="287" r:id="rId16"/>
    <p:sldId id="305" r:id="rId17"/>
    <p:sldId id="333" r:id="rId18"/>
    <p:sldId id="315" r:id="rId19"/>
    <p:sldId id="316" r:id="rId20"/>
    <p:sldId id="317" r:id="rId21"/>
    <p:sldId id="331" r:id="rId22"/>
    <p:sldId id="332" r:id="rId23"/>
    <p:sldId id="267" r:id="rId24"/>
    <p:sldId id="258" r:id="rId25"/>
    <p:sldId id="268" r:id="rId26"/>
    <p:sldId id="259" r:id="rId27"/>
    <p:sldId id="274" r:id="rId28"/>
    <p:sldId id="299" r:id="rId29"/>
    <p:sldId id="260" r:id="rId30"/>
    <p:sldId id="288" r:id="rId31"/>
    <p:sldId id="289" r:id="rId32"/>
    <p:sldId id="275" r:id="rId33"/>
    <p:sldId id="276" r:id="rId34"/>
    <p:sldId id="278" r:id="rId35"/>
    <p:sldId id="279" r:id="rId36"/>
    <p:sldId id="280" r:id="rId37"/>
    <p:sldId id="329"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9" d="100"/>
          <a:sy n="69" d="100"/>
        </p:scale>
        <p:origin x="69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330E23-AA25-4C9E-B72F-25F86E82F3C8}" type="datetimeFigureOut">
              <a:rPr lang="en-US" smtClean="0"/>
              <a:t>12/14/2024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2F72EA-1C4F-4604-B815-5369FE3F6153}" type="slidenum">
              <a:rPr lang="en-US" smtClean="0"/>
              <a:t>‹#›</a:t>
            </a:fld>
            <a:endParaRPr lang="en-US"/>
          </a:p>
        </p:txBody>
      </p:sp>
    </p:spTree>
    <p:extLst>
      <p:ext uri="{BB962C8B-B14F-4D97-AF65-F5344CB8AC3E}">
        <p14:creationId xmlns:p14="http://schemas.microsoft.com/office/powerpoint/2010/main" val="3394975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622623-18B0-4D29-AFDA-1E98C1399253}" type="slidenum">
              <a:rPr lang="en-US" smtClean="0"/>
              <a:t>23</a:t>
            </a:fld>
            <a:endParaRPr lang="en-US"/>
          </a:p>
        </p:txBody>
      </p:sp>
    </p:spTree>
    <p:extLst>
      <p:ext uri="{BB962C8B-B14F-4D97-AF65-F5344CB8AC3E}">
        <p14:creationId xmlns:p14="http://schemas.microsoft.com/office/powerpoint/2010/main" val="591372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F56C2F-6FB3-4404-83F0-20CC1C34A734}" type="slidenum">
              <a:rPr lang="en-US" smtClean="0"/>
              <a:t>31</a:t>
            </a:fld>
            <a:endParaRPr lang="en-US"/>
          </a:p>
        </p:txBody>
      </p:sp>
    </p:spTree>
    <p:extLst>
      <p:ext uri="{BB962C8B-B14F-4D97-AF65-F5344CB8AC3E}">
        <p14:creationId xmlns:p14="http://schemas.microsoft.com/office/powerpoint/2010/main" val="3714219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F0178-5564-86E8-2BE0-51BB1DDD201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D2BE32-2CA9-1F93-A327-545DA5FB24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28C4EDF-87CE-C8C4-F039-38E2BA7BFB56}"/>
              </a:ext>
            </a:extLst>
          </p:cNvPr>
          <p:cNvSpPr>
            <a:spLocks noGrp="1"/>
          </p:cNvSpPr>
          <p:nvPr>
            <p:ph type="dt" sz="half" idx="10"/>
          </p:nvPr>
        </p:nvSpPr>
        <p:spPr/>
        <p:txBody>
          <a:bodyPr/>
          <a:lstStyle/>
          <a:p>
            <a:fld id="{3D217EC3-D81F-41CD-90E8-A908CD491672}" type="datetimeFigureOut">
              <a:rPr lang="en-US" smtClean="0"/>
              <a:t>12/14/2024</a:t>
            </a:fld>
            <a:endParaRPr lang="en-US"/>
          </a:p>
        </p:txBody>
      </p:sp>
      <p:sp>
        <p:nvSpPr>
          <p:cNvPr id="5" name="Footer Placeholder 4">
            <a:extLst>
              <a:ext uri="{FF2B5EF4-FFF2-40B4-BE49-F238E27FC236}">
                <a16:creationId xmlns:a16="http://schemas.microsoft.com/office/drawing/2014/main" id="{D4298EDA-1619-9186-527C-399344B2A0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C29AC0-7253-9CA8-3CA2-3CDD30554DE7}"/>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216546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FF064-6385-9025-801E-03B5550E019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83C973F-9B9F-CCDA-27B3-F716AC0B09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C6C158-422A-048A-F124-CDBF77D2D6AB}"/>
              </a:ext>
            </a:extLst>
          </p:cNvPr>
          <p:cNvSpPr>
            <a:spLocks noGrp="1"/>
          </p:cNvSpPr>
          <p:nvPr>
            <p:ph type="dt" sz="half" idx="10"/>
          </p:nvPr>
        </p:nvSpPr>
        <p:spPr/>
        <p:txBody>
          <a:bodyPr/>
          <a:lstStyle/>
          <a:p>
            <a:fld id="{3D217EC3-D81F-41CD-90E8-A908CD491672}" type="datetimeFigureOut">
              <a:rPr lang="en-US" smtClean="0"/>
              <a:t>12/14/2024</a:t>
            </a:fld>
            <a:endParaRPr lang="en-US"/>
          </a:p>
        </p:txBody>
      </p:sp>
      <p:sp>
        <p:nvSpPr>
          <p:cNvPr id="5" name="Footer Placeholder 4">
            <a:extLst>
              <a:ext uri="{FF2B5EF4-FFF2-40B4-BE49-F238E27FC236}">
                <a16:creationId xmlns:a16="http://schemas.microsoft.com/office/drawing/2014/main" id="{5D99CCEE-80BF-3508-A3DC-C5D457DF75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2A6C6E-11EE-A451-CD7E-C2E981A1D5E7}"/>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222793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9846F0-1E89-B77D-5F56-8BCF3DFD75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507C5B8-923D-3B26-3E9E-107AEDE1108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91578D-ECEA-F651-E9D2-D194AE115418}"/>
              </a:ext>
            </a:extLst>
          </p:cNvPr>
          <p:cNvSpPr>
            <a:spLocks noGrp="1"/>
          </p:cNvSpPr>
          <p:nvPr>
            <p:ph type="dt" sz="half" idx="10"/>
          </p:nvPr>
        </p:nvSpPr>
        <p:spPr/>
        <p:txBody>
          <a:bodyPr/>
          <a:lstStyle/>
          <a:p>
            <a:fld id="{3D217EC3-D81F-41CD-90E8-A908CD491672}" type="datetimeFigureOut">
              <a:rPr lang="en-US" smtClean="0"/>
              <a:t>12/14/2024</a:t>
            </a:fld>
            <a:endParaRPr lang="en-US"/>
          </a:p>
        </p:txBody>
      </p:sp>
      <p:sp>
        <p:nvSpPr>
          <p:cNvPr id="5" name="Footer Placeholder 4">
            <a:extLst>
              <a:ext uri="{FF2B5EF4-FFF2-40B4-BE49-F238E27FC236}">
                <a16:creationId xmlns:a16="http://schemas.microsoft.com/office/drawing/2014/main" id="{4FAE8022-82E7-2130-3258-D3B7B362B8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ADFD32-A781-9B1B-2F57-AB819B586865}"/>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433542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8C3D5-66D1-92F7-F006-0BB4C07087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6D6465-D095-5063-AC36-596FAB2CB7F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0F3A10-BDA6-0BA5-0DB6-6782F6DEACDB}"/>
              </a:ext>
            </a:extLst>
          </p:cNvPr>
          <p:cNvSpPr>
            <a:spLocks noGrp="1"/>
          </p:cNvSpPr>
          <p:nvPr>
            <p:ph type="dt" sz="half" idx="10"/>
          </p:nvPr>
        </p:nvSpPr>
        <p:spPr/>
        <p:txBody>
          <a:bodyPr/>
          <a:lstStyle/>
          <a:p>
            <a:fld id="{3D217EC3-D81F-41CD-90E8-A908CD491672}" type="datetimeFigureOut">
              <a:rPr lang="en-US" smtClean="0"/>
              <a:t>12/14/2024</a:t>
            </a:fld>
            <a:endParaRPr lang="en-US"/>
          </a:p>
        </p:txBody>
      </p:sp>
      <p:sp>
        <p:nvSpPr>
          <p:cNvPr id="5" name="Footer Placeholder 4">
            <a:extLst>
              <a:ext uri="{FF2B5EF4-FFF2-40B4-BE49-F238E27FC236}">
                <a16:creationId xmlns:a16="http://schemas.microsoft.com/office/drawing/2014/main" id="{F4FC7FD0-1D9E-C566-8618-7AC40E98E1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FADDB5-16C7-D95E-E575-823FDE2DCC10}"/>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717956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E9B24-7981-8AC8-EBF3-8366B60E1A2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1224DE-24B7-29AC-1F62-F803702836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D97C0E-AD5A-3A2D-CC5E-BA1356FFE664}"/>
              </a:ext>
            </a:extLst>
          </p:cNvPr>
          <p:cNvSpPr>
            <a:spLocks noGrp="1"/>
          </p:cNvSpPr>
          <p:nvPr>
            <p:ph type="dt" sz="half" idx="10"/>
          </p:nvPr>
        </p:nvSpPr>
        <p:spPr/>
        <p:txBody>
          <a:bodyPr/>
          <a:lstStyle/>
          <a:p>
            <a:fld id="{3D217EC3-D81F-41CD-90E8-A908CD491672}" type="datetimeFigureOut">
              <a:rPr lang="en-US" smtClean="0"/>
              <a:t>12/14/2024</a:t>
            </a:fld>
            <a:endParaRPr lang="en-US"/>
          </a:p>
        </p:txBody>
      </p:sp>
      <p:sp>
        <p:nvSpPr>
          <p:cNvPr id="5" name="Footer Placeholder 4">
            <a:extLst>
              <a:ext uri="{FF2B5EF4-FFF2-40B4-BE49-F238E27FC236}">
                <a16:creationId xmlns:a16="http://schemas.microsoft.com/office/drawing/2014/main" id="{72E354C7-09B4-6134-6F59-98C9EE5B15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A2E1FE-FA77-3A4A-8E26-50FEAFD19E6C}"/>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497819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1F522-C48E-A95B-42F2-905DAE56AC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F14D35-90D9-DAC2-D95E-B07D3E1476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51A2CC-2BDF-87D8-7C28-A8114ED65A9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73077F4-B8F8-F473-0639-A29EE6777437}"/>
              </a:ext>
            </a:extLst>
          </p:cNvPr>
          <p:cNvSpPr>
            <a:spLocks noGrp="1"/>
          </p:cNvSpPr>
          <p:nvPr>
            <p:ph type="dt" sz="half" idx="10"/>
          </p:nvPr>
        </p:nvSpPr>
        <p:spPr/>
        <p:txBody>
          <a:bodyPr/>
          <a:lstStyle/>
          <a:p>
            <a:fld id="{3D217EC3-D81F-41CD-90E8-A908CD491672}" type="datetimeFigureOut">
              <a:rPr lang="en-US" smtClean="0"/>
              <a:t>12/14/2024</a:t>
            </a:fld>
            <a:endParaRPr lang="en-US"/>
          </a:p>
        </p:txBody>
      </p:sp>
      <p:sp>
        <p:nvSpPr>
          <p:cNvPr id="6" name="Footer Placeholder 5">
            <a:extLst>
              <a:ext uri="{FF2B5EF4-FFF2-40B4-BE49-F238E27FC236}">
                <a16:creationId xmlns:a16="http://schemas.microsoft.com/office/drawing/2014/main" id="{8CE2BA4A-9E37-B3A9-C6B8-42F1A46F88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37D512-574D-C1C9-2DCA-7E3CCDF89019}"/>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2168238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1926C-0DF3-EC64-61BE-D2653BB3F66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ED675ED-1104-D166-FF58-EA8C31C29E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0AC514-42AD-661F-FAC1-28827B8CD7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D8F13DE-9438-548A-BD23-553A4760AB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27B32B-EAB3-514C-12CC-7167922D96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3E842C1-FC20-DB37-F35B-1A214033E877}"/>
              </a:ext>
            </a:extLst>
          </p:cNvPr>
          <p:cNvSpPr>
            <a:spLocks noGrp="1"/>
          </p:cNvSpPr>
          <p:nvPr>
            <p:ph type="dt" sz="half" idx="10"/>
          </p:nvPr>
        </p:nvSpPr>
        <p:spPr/>
        <p:txBody>
          <a:bodyPr/>
          <a:lstStyle/>
          <a:p>
            <a:fld id="{3D217EC3-D81F-41CD-90E8-A908CD491672}" type="datetimeFigureOut">
              <a:rPr lang="en-US" smtClean="0"/>
              <a:t>12/14/2024</a:t>
            </a:fld>
            <a:endParaRPr lang="en-US"/>
          </a:p>
        </p:txBody>
      </p:sp>
      <p:sp>
        <p:nvSpPr>
          <p:cNvPr id="8" name="Footer Placeholder 7">
            <a:extLst>
              <a:ext uri="{FF2B5EF4-FFF2-40B4-BE49-F238E27FC236}">
                <a16:creationId xmlns:a16="http://schemas.microsoft.com/office/drawing/2014/main" id="{01F229E4-392F-BC9A-A556-B1682988193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55D32C8-3634-C64F-28EE-B9A0EC720921}"/>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2546892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FF4B7-8C6A-BEBB-9101-CC610520748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9243B47-C2DF-87CE-5E48-D2D16178BD0F}"/>
              </a:ext>
            </a:extLst>
          </p:cNvPr>
          <p:cNvSpPr>
            <a:spLocks noGrp="1"/>
          </p:cNvSpPr>
          <p:nvPr>
            <p:ph type="dt" sz="half" idx="10"/>
          </p:nvPr>
        </p:nvSpPr>
        <p:spPr/>
        <p:txBody>
          <a:bodyPr/>
          <a:lstStyle/>
          <a:p>
            <a:fld id="{3D217EC3-D81F-41CD-90E8-A908CD491672}" type="datetimeFigureOut">
              <a:rPr lang="en-US" smtClean="0"/>
              <a:t>12/14/2024</a:t>
            </a:fld>
            <a:endParaRPr lang="en-US"/>
          </a:p>
        </p:txBody>
      </p:sp>
      <p:sp>
        <p:nvSpPr>
          <p:cNvPr id="4" name="Footer Placeholder 3">
            <a:extLst>
              <a:ext uri="{FF2B5EF4-FFF2-40B4-BE49-F238E27FC236}">
                <a16:creationId xmlns:a16="http://schemas.microsoft.com/office/drawing/2014/main" id="{0504352F-5A4C-DAEA-378F-6254D0E0577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A9BCD9A-EA15-088E-4910-CFB0C6DDEFCC}"/>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38638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36AFE-F147-9A57-F110-8033011C03DD}"/>
              </a:ext>
            </a:extLst>
          </p:cNvPr>
          <p:cNvSpPr>
            <a:spLocks noGrp="1"/>
          </p:cNvSpPr>
          <p:nvPr>
            <p:ph type="dt" sz="half" idx="10"/>
          </p:nvPr>
        </p:nvSpPr>
        <p:spPr/>
        <p:txBody>
          <a:bodyPr/>
          <a:lstStyle/>
          <a:p>
            <a:fld id="{3D217EC3-D81F-41CD-90E8-A908CD491672}" type="datetimeFigureOut">
              <a:rPr lang="en-US" smtClean="0"/>
              <a:t>12/14/2024</a:t>
            </a:fld>
            <a:endParaRPr lang="en-US"/>
          </a:p>
        </p:txBody>
      </p:sp>
      <p:sp>
        <p:nvSpPr>
          <p:cNvPr id="3" name="Footer Placeholder 2">
            <a:extLst>
              <a:ext uri="{FF2B5EF4-FFF2-40B4-BE49-F238E27FC236}">
                <a16:creationId xmlns:a16="http://schemas.microsoft.com/office/drawing/2014/main" id="{C0EC7F1F-07BB-C93F-9F2E-062B02E9BD1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9DF059-0E25-7505-7ADD-B5DDB59885F9}"/>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107282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ABE96-7F23-3F77-C45C-BD8A85E168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DD15997-A152-CF40-546D-FDD8F4A7E6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F827891-8A46-2235-0166-64790212D5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3393F6-3D1C-3178-1DD2-F278D36F418E}"/>
              </a:ext>
            </a:extLst>
          </p:cNvPr>
          <p:cNvSpPr>
            <a:spLocks noGrp="1"/>
          </p:cNvSpPr>
          <p:nvPr>
            <p:ph type="dt" sz="half" idx="10"/>
          </p:nvPr>
        </p:nvSpPr>
        <p:spPr/>
        <p:txBody>
          <a:bodyPr/>
          <a:lstStyle/>
          <a:p>
            <a:fld id="{3D217EC3-D81F-41CD-90E8-A908CD491672}" type="datetimeFigureOut">
              <a:rPr lang="en-US" smtClean="0"/>
              <a:t>12/14/2024</a:t>
            </a:fld>
            <a:endParaRPr lang="en-US"/>
          </a:p>
        </p:txBody>
      </p:sp>
      <p:sp>
        <p:nvSpPr>
          <p:cNvPr id="6" name="Footer Placeholder 5">
            <a:extLst>
              <a:ext uri="{FF2B5EF4-FFF2-40B4-BE49-F238E27FC236}">
                <a16:creationId xmlns:a16="http://schemas.microsoft.com/office/drawing/2014/main" id="{754E4928-C628-9F22-2013-63F4C42EDD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EEF944-D3D0-6E8B-B806-6A2E844D9A74}"/>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02234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000D4-6649-A710-3B58-61332F54AA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6B569A5-9474-7114-CE57-EACBB30729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719339-7132-6C08-AC3D-AE3E24B262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474633-EE90-8C20-5E11-7860B45BAA52}"/>
              </a:ext>
            </a:extLst>
          </p:cNvPr>
          <p:cNvSpPr>
            <a:spLocks noGrp="1"/>
          </p:cNvSpPr>
          <p:nvPr>
            <p:ph type="dt" sz="half" idx="10"/>
          </p:nvPr>
        </p:nvSpPr>
        <p:spPr/>
        <p:txBody>
          <a:bodyPr/>
          <a:lstStyle/>
          <a:p>
            <a:fld id="{3D217EC3-D81F-41CD-90E8-A908CD491672}" type="datetimeFigureOut">
              <a:rPr lang="en-US" smtClean="0"/>
              <a:t>12/14/2024</a:t>
            </a:fld>
            <a:endParaRPr lang="en-US"/>
          </a:p>
        </p:txBody>
      </p:sp>
      <p:sp>
        <p:nvSpPr>
          <p:cNvPr id="6" name="Footer Placeholder 5">
            <a:extLst>
              <a:ext uri="{FF2B5EF4-FFF2-40B4-BE49-F238E27FC236}">
                <a16:creationId xmlns:a16="http://schemas.microsoft.com/office/drawing/2014/main" id="{0940140E-CF40-E0A7-5FC7-837E279D87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FAAE3A-7A5D-B3A9-A4B5-CF917A4C3904}"/>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4001341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D9B3AA-2A34-0C5E-50FC-F37EC34F85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C13427E-C26C-D8E8-F1D4-98F7F771BB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99D1B7-69B8-402A-3A2B-9DD282D969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217EC3-D81F-41CD-90E8-A908CD491672}" type="datetimeFigureOut">
              <a:rPr lang="en-US" smtClean="0"/>
              <a:t>12/14/2024</a:t>
            </a:fld>
            <a:endParaRPr lang="en-US"/>
          </a:p>
        </p:txBody>
      </p:sp>
      <p:sp>
        <p:nvSpPr>
          <p:cNvPr id="5" name="Footer Placeholder 4">
            <a:extLst>
              <a:ext uri="{FF2B5EF4-FFF2-40B4-BE49-F238E27FC236}">
                <a16:creationId xmlns:a16="http://schemas.microsoft.com/office/drawing/2014/main" id="{2E8A4194-C4E1-97EC-0785-7BD998042D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CDBFC0A-3ECF-9AD5-67D0-5CF214E931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FFEC17-EF0A-4600-B764-036172999B16}" type="slidenum">
              <a:rPr lang="en-US" smtClean="0"/>
              <a:t>‹#›</a:t>
            </a:fld>
            <a:endParaRPr lang="en-US"/>
          </a:p>
        </p:txBody>
      </p:sp>
    </p:spTree>
    <p:extLst>
      <p:ext uri="{BB962C8B-B14F-4D97-AF65-F5344CB8AC3E}">
        <p14:creationId xmlns:p14="http://schemas.microsoft.com/office/powerpoint/2010/main" val="1618338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s://www.google.com/url?sa=t&amp;rct=j&amp;q=&amp;esrc=s&amp;source=web&amp;cd=1&amp;cad=rja&amp;uact=8&amp;ved=2ahUKEwicjoKytqXmAhVFrxoKHQ3TAq0QFjAAegQIEBAC&amp;url=https://aws.amazon.com/&amp;usg=AOvVaw10TqNx6EBJNugFGyuTZwOa"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cloud.google.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colab.research.google.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ocs.anaconda.com/anaconda/"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378226" y="1305719"/>
            <a:ext cx="9144000" cy="3124200"/>
          </a:xfrm>
        </p:spPr>
        <p:txBody>
          <a:bodyPr>
            <a:noAutofit/>
          </a:bodyPr>
          <a:lstStyle/>
          <a:p>
            <a:pPr rtl="1">
              <a:lnSpc>
                <a:spcPct val="200000"/>
              </a:lnSpc>
            </a:pPr>
            <a:r>
              <a:rPr lang="ar-SA" sz="2800" b="0" i="0" dirty="0">
                <a:solidFill>
                  <a:srgbClr val="3300FF"/>
                </a:solidFill>
                <a:effectLst/>
                <a:latin typeface="tahoma" panose="020B0604030504040204" pitchFamily="34" charset="0"/>
                <a:cs typeface="B Nazanin" panose="00000400000000000000" pitchFamily="2" charset="-78"/>
              </a:rPr>
              <a:t>بـــه نــام خــدايـي كـه جـان آفــريـد</a:t>
            </a:r>
            <a:br>
              <a:rPr lang="ar-SA" sz="2800" b="0" i="0" dirty="0">
                <a:solidFill>
                  <a:srgbClr val="000000"/>
                </a:solidFill>
                <a:effectLst/>
                <a:latin typeface="tahoma" panose="020B0604030504040204" pitchFamily="34" charset="0"/>
                <a:cs typeface="B Nazanin" panose="00000400000000000000" pitchFamily="2" charset="-78"/>
              </a:rPr>
            </a:br>
            <a:r>
              <a:rPr lang="ar-SA" sz="2800" b="0" i="0" dirty="0">
                <a:solidFill>
                  <a:srgbClr val="000000"/>
                </a:solidFill>
                <a:effectLst/>
                <a:cs typeface="B Nazanin" panose="00000400000000000000" pitchFamily="2" charset="-78"/>
              </a:rPr>
              <a:t>                      </a:t>
            </a:r>
            <a:r>
              <a:rPr lang="fa-IR" sz="2800" b="0" i="0" dirty="0">
                <a:solidFill>
                  <a:srgbClr val="000000"/>
                </a:solidFill>
                <a:effectLst/>
                <a:cs typeface="B Nazanin" panose="00000400000000000000" pitchFamily="2" charset="-78"/>
              </a:rPr>
              <a:t>                              </a:t>
            </a:r>
            <a:r>
              <a:rPr lang="ar-SA" sz="2800" b="0" i="0" dirty="0">
                <a:solidFill>
                  <a:srgbClr val="000000"/>
                </a:solidFill>
                <a:effectLst/>
                <a:cs typeface="B Nazanin" panose="00000400000000000000" pitchFamily="2" charset="-78"/>
              </a:rPr>
              <a:t> </a:t>
            </a:r>
            <a:r>
              <a:rPr lang="ar-SA" sz="2800" b="0" i="0" dirty="0">
                <a:solidFill>
                  <a:srgbClr val="3300FF"/>
                </a:solidFill>
                <a:effectLst/>
                <a:cs typeface="B Nazanin" panose="00000400000000000000" pitchFamily="2" charset="-78"/>
              </a:rPr>
              <a:t>زمـيـن و زمــان و مــكان آفـــريــد</a:t>
            </a:r>
            <a:br>
              <a:rPr lang="fa-IR" sz="2800" b="0" i="0" dirty="0">
                <a:solidFill>
                  <a:srgbClr val="3300FF"/>
                </a:solidFill>
                <a:effectLst/>
                <a:cs typeface="B Nazanin" panose="00000400000000000000" pitchFamily="2" charset="-78"/>
              </a:rPr>
            </a:br>
            <a:r>
              <a:rPr lang="ar-SA" sz="2800" b="0" i="0" dirty="0">
                <a:solidFill>
                  <a:srgbClr val="3300FF"/>
                </a:solidFill>
                <a:effectLst/>
                <a:latin typeface="tahoma" panose="020B0604030504040204" pitchFamily="34" charset="0"/>
                <a:cs typeface="B Nazanin" panose="00000400000000000000" pitchFamily="2" charset="-78"/>
              </a:rPr>
              <a:t>خــداونــد دانــا ، خــداونــد هــوش</a:t>
            </a:r>
            <a:br>
              <a:rPr lang="ar-SA" sz="2800" b="0" i="0" dirty="0">
                <a:solidFill>
                  <a:srgbClr val="3300FF"/>
                </a:solidFill>
                <a:effectLst/>
                <a:latin typeface="tahoma" panose="020B0604030504040204" pitchFamily="34" charset="0"/>
                <a:cs typeface="B Nazanin" panose="00000400000000000000" pitchFamily="2" charset="-78"/>
              </a:rPr>
            </a:br>
            <a:r>
              <a:rPr lang="ar-SA" sz="2800" b="0" i="0" dirty="0">
                <a:solidFill>
                  <a:srgbClr val="3300FF"/>
                </a:solidFill>
                <a:effectLst/>
                <a:cs typeface="B Nazanin" panose="00000400000000000000" pitchFamily="2" charset="-78"/>
              </a:rPr>
              <a:t>                  </a:t>
            </a:r>
            <a:r>
              <a:rPr lang="fa-IR" sz="2800" b="0" i="0" dirty="0">
                <a:solidFill>
                  <a:srgbClr val="3300FF"/>
                </a:solidFill>
                <a:effectLst/>
                <a:cs typeface="B Nazanin" panose="00000400000000000000" pitchFamily="2" charset="-78"/>
              </a:rPr>
              <a:t>                        </a:t>
            </a:r>
            <a:r>
              <a:rPr lang="ar-SA" sz="2800" b="0" i="0" dirty="0">
                <a:solidFill>
                  <a:srgbClr val="3300FF"/>
                </a:solidFill>
                <a:effectLst/>
                <a:cs typeface="B Nazanin" panose="00000400000000000000" pitchFamily="2" charset="-78"/>
              </a:rPr>
              <a:t>         خـــداونـد روزي ده عـــيــب پـوش </a:t>
            </a:r>
            <a:endParaRPr lang="en-US" sz="2800" dirty="0">
              <a:cs typeface="B Nazanin" panose="00000400000000000000"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D9DE26C-486A-CFBF-0CCD-71DB487E1C33}"/>
              </a:ext>
            </a:extLst>
          </p:cNvPr>
          <p:cNvPicPr>
            <a:picLocks noChangeAspect="1"/>
          </p:cNvPicPr>
          <p:nvPr/>
        </p:nvPicPr>
        <p:blipFill>
          <a:blip r:embed="rId2">
            <a:extLst>
              <a:ext uri="{28A0092B-C50C-407E-A947-70E740481C1C}">
                <a14:useLocalDpi xmlns:a14="http://schemas.microsoft.com/office/drawing/2010/main" val="0"/>
              </a:ext>
            </a:extLst>
          </a:blip>
          <a:srcRect b="5486"/>
          <a:stretch/>
        </p:blipFill>
        <p:spPr>
          <a:xfrm>
            <a:off x="0" y="1674"/>
            <a:ext cx="12192000" cy="6856326"/>
          </a:xfrm>
          <a:prstGeom prst="rect">
            <a:avLst/>
          </a:prstGeom>
        </p:spPr>
      </p:pic>
    </p:spTree>
    <p:extLst>
      <p:ext uri="{BB962C8B-B14F-4D97-AF65-F5344CB8AC3E}">
        <p14:creationId xmlns:p14="http://schemas.microsoft.com/office/powerpoint/2010/main" val="606053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Cloud Computing Services</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53229BE9-862C-49A5-9F6E-82F7A2EC27B4}" type="slidenum">
              <a:rPr lang="en-US" smtClean="0"/>
              <a:t>11</a:t>
            </a:fld>
            <a:endParaRPr lang="en-US"/>
          </a:p>
        </p:txBody>
      </p:sp>
    </p:spTree>
    <p:extLst>
      <p:ext uri="{BB962C8B-B14F-4D97-AF65-F5344CB8AC3E}">
        <p14:creationId xmlns:p14="http://schemas.microsoft.com/office/powerpoint/2010/main" val="431150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AWS</a:t>
            </a:r>
          </a:p>
        </p:txBody>
      </p:sp>
      <p:sp>
        <p:nvSpPr>
          <p:cNvPr id="3" name="Content Placeholder 2"/>
          <p:cNvSpPr>
            <a:spLocks noGrp="1"/>
          </p:cNvSpPr>
          <p:nvPr>
            <p:ph idx="1"/>
          </p:nvPr>
        </p:nvSpPr>
        <p:spPr/>
        <p:txBody>
          <a:bodyPr/>
          <a:lstStyle/>
          <a:p>
            <a:endParaRPr lang="en-US" dirty="0"/>
          </a:p>
          <a:p>
            <a:r>
              <a:rPr lang="en-US" b="1" dirty="0"/>
              <a:t>Amazon Web Services (AWS) - Cloud Computing Services</a:t>
            </a:r>
          </a:p>
          <a:p>
            <a:r>
              <a:rPr lang="en-US" dirty="0"/>
              <a:t> </a:t>
            </a:r>
            <a:r>
              <a:rPr lang="en-US" i="1" dirty="0"/>
              <a:t>https://aws.amazon.com</a:t>
            </a:r>
            <a:endParaRPr lang="en-US" dirty="0">
              <a:hlinkClick r:id="rId2"/>
            </a:endParaRPr>
          </a:p>
          <a:p>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12</a:t>
            </a:fld>
            <a:endParaRPr lang="en-US"/>
          </a:p>
        </p:txBody>
      </p:sp>
    </p:spTree>
    <p:extLst>
      <p:ext uri="{BB962C8B-B14F-4D97-AF65-F5344CB8AC3E}">
        <p14:creationId xmlns:p14="http://schemas.microsoft.com/office/powerpoint/2010/main" val="648089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Google cloud</a:t>
            </a:r>
          </a:p>
        </p:txBody>
      </p:sp>
      <p:sp>
        <p:nvSpPr>
          <p:cNvPr id="3" name="Content Placeholder 2"/>
          <p:cNvSpPr>
            <a:spLocks noGrp="1"/>
          </p:cNvSpPr>
          <p:nvPr>
            <p:ph idx="1"/>
          </p:nvPr>
        </p:nvSpPr>
        <p:spPr/>
        <p:txBody>
          <a:bodyPr/>
          <a:lstStyle/>
          <a:p>
            <a:r>
              <a:rPr lang="en-US" dirty="0">
                <a:hlinkClick r:id="rId2"/>
              </a:rPr>
              <a:t>https://cloud.google.com/</a:t>
            </a:r>
            <a:endParaRPr lang="en-US" dirty="0"/>
          </a:p>
          <a:p>
            <a:r>
              <a:rPr lang="en-US" dirty="0"/>
              <a:t>Google Cloud Platform is a tool provided by Google which one can use to build large scale solutions. </a:t>
            </a:r>
          </a:p>
          <a:p>
            <a:r>
              <a:rPr lang="en-US" dirty="0"/>
              <a:t>You can use </a:t>
            </a:r>
            <a:r>
              <a:rPr lang="en-US" dirty="0" err="1"/>
              <a:t>google</a:t>
            </a:r>
            <a:r>
              <a:rPr lang="en-US" dirty="0"/>
              <a:t> GPUs. </a:t>
            </a:r>
          </a:p>
          <a:p>
            <a:r>
              <a:rPr lang="en-US" dirty="0"/>
              <a:t>It create a </a:t>
            </a:r>
            <a:r>
              <a:rPr lang="en-US" dirty="0" err="1"/>
              <a:t>Jupyter</a:t>
            </a:r>
            <a:r>
              <a:rPr lang="en-US" dirty="0"/>
              <a:t> Notebook GUI that can be used to view quick results.</a:t>
            </a:r>
          </a:p>
          <a:p>
            <a:r>
              <a:rPr lang="en-US" dirty="0"/>
              <a:t>Sign in / create a project / Launch Compute Engine</a:t>
            </a:r>
          </a:p>
        </p:txBody>
      </p:sp>
      <p:sp>
        <p:nvSpPr>
          <p:cNvPr id="4" name="Slide Number Placeholder 3"/>
          <p:cNvSpPr>
            <a:spLocks noGrp="1"/>
          </p:cNvSpPr>
          <p:nvPr>
            <p:ph type="sldNum" sz="quarter" idx="12"/>
          </p:nvPr>
        </p:nvSpPr>
        <p:spPr/>
        <p:txBody>
          <a:bodyPr/>
          <a:lstStyle/>
          <a:p>
            <a:fld id="{53229BE9-862C-49A5-9F6E-82F7A2EC27B4}" type="slidenum">
              <a:rPr lang="en-US" smtClean="0"/>
              <a:t>13</a:t>
            </a:fld>
            <a:endParaRPr lang="en-US"/>
          </a:p>
        </p:txBody>
      </p:sp>
    </p:spTree>
    <p:extLst>
      <p:ext uri="{BB962C8B-B14F-4D97-AF65-F5344CB8AC3E}">
        <p14:creationId xmlns:p14="http://schemas.microsoft.com/office/powerpoint/2010/main" val="1220031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Google </a:t>
            </a:r>
            <a:r>
              <a:rPr lang="en-US" dirty="0" err="1"/>
              <a:t>Colab</a:t>
            </a:r>
            <a:endParaRPr lang="en-US" dirty="0"/>
          </a:p>
        </p:txBody>
      </p:sp>
      <p:sp>
        <p:nvSpPr>
          <p:cNvPr id="3" name="Content Placeholder 2"/>
          <p:cNvSpPr>
            <a:spLocks noGrp="1"/>
          </p:cNvSpPr>
          <p:nvPr>
            <p:ph idx="1"/>
          </p:nvPr>
        </p:nvSpPr>
        <p:spPr/>
        <p:txBody>
          <a:bodyPr>
            <a:normAutofit fontScale="92500" lnSpcReduction="10000"/>
          </a:bodyPr>
          <a:lstStyle/>
          <a:p>
            <a:r>
              <a:rPr lang="en-US" dirty="0"/>
              <a:t>Google </a:t>
            </a:r>
            <a:r>
              <a:rPr lang="en-US" dirty="0" err="1"/>
              <a:t>Colab</a:t>
            </a:r>
            <a:r>
              <a:rPr lang="en-US" dirty="0"/>
              <a:t> is a free cloud service, for machine-learning education and research. </a:t>
            </a:r>
          </a:p>
          <a:p>
            <a:r>
              <a:rPr lang="en-US"/>
              <a:t>It </a:t>
            </a:r>
            <a:r>
              <a:rPr lang="en-US" dirty="0"/>
              <a:t>is an online </a:t>
            </a:r>
            <a:r>
              <a:rPr lang="en-US" dirty="0" err="1"/>
              <a:t>Jupyter</a:t>
            </a:r>
            <a:r>
              <a:rPr lang="en-US" dirty="0"/>
              <a:t> Notebook. The code executes on servers of Google.</a:t>
            </a:r>
          </a:p>
          <a:p>
            <a:r>
              <a:rPr lang="en-US" dirty="0"/>
              <a:t>It provides a runtime fully configured for deep learning and free-of-charge access to a robust GPU.</a:t>
            </a:r>
          </a:p>
          <a:p>
            <a:r>
              <a:rPr lang="en-US" dirty="0">
                <a:hlinkClick r:id="rId2"/>
              </a:rPr>
              <a:t>https://colab.research.google.com</a:t>
            </a:r>
            <a:endParaRPr lang="en-US" dirty="0"/>
          </a:p>
          <a:p>
            <a:r>
              <a:rPr lang="en-US" dirty="0"/>
              <a:t>All major Python libraries, like </a:t>
            </a:r>
            <a:r>
              <a:rPr lang="en-US" dirty="0" err="1"/>
              <a:t>TensorFlow</a:t>
            </a:r>
            <a:r>
              <a:rPr lang="en-US" dirty="0"/>
              <a:t>, Scikit-learn, Matplotlib, etc. are pre-installed</a:t>
            </a:r>
          </a:p>
          <a:p>
            <a:r>
              <a:rPr lang="en-US" dirty="0"/>
              <a:t>use your Google Drive to store your dataset (in “upload only once” mode) and save checkpoints to resume your long training run, whenever the </a:t>
            </a:r>
            <a:r>
              <a:rPr lang="en-US" dirty="0" err="1"/>
              <a:t>Colab</a:t>
            </a:r>
            <a:r>
              <a:rPr lang="en-US" dirty="0"/>
              <a:t> instance gets disconnected.</a:t>
            </a:r>
          </a:p>
        </p:txBody>
      </p:sp>
      <p:sp>
        <p:nvSpPr>
          <p:cNvPr id="4" name="Slide Number Placeholder 3"/>
          <p:cNvSpPr>
            <a:spLocks noGrp="1"/>
          </p:cNvSpPr>
          <p:nvPr>
            <p:ph type="sldNum" sz="quarter" idx="12"/>
          </p:nvPr>
        </p:nvSpPr>
        <p:spPr/>
        <p:txBody>
          <a:bodyPr/>
          <a:lstStyle/>
          <a:p>
            <a:fld id="{53229BE9-862C-49A5-9F6E-82F7A2EC27B4}" type="slidenum">
              <a:rPr lang="en-US" smtClean="0"/>
              <a:t>14</a:t>
            </a:fld>
            <a:endParaRPr lang="en-US"/>
          </a:p>
        </p:txBody>
      </p:sp>
    </p:spTree>
    <p:extLst>
      <p:ext uri="{BB962C8B-B14F-4D97-AF65-F5344CB8AC3E}">
        <p14:creationId xmlns:p14="http://schemas.microsoft.com/office/powerpoint/2010/main" val="3663535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53229BE9-862C-49A5-9F6E-82F7A2EC27B4}" type="slidenum">
              <a:rPr lang="en-US" smtClean="0"/>
              <a:t>15</a:t>
            </a:fld>
            <a:endParaRPr lang="en-US"/>
          </a:p>
        </p:txBody>
      </p:sp>
      <p:pic>
        <p:nvPicPr>
          <p:cNvPr id="5" name="Picture 4"/>
          <p:cNvPicPr>
            <a:picLocks noChangeAspect="1"/>
          </p:cNvPicPr>
          <p:nvPr/>
        </p:nvPicPr>
        <p:blipFill>
          <a:blip r:embed="rId2"/>
          <a:stretch>
            <a:fillRect/>
          </a:stretch>
        </p:blipFill>
        <p:spPr>
          <a:xfrm>
            <a:off x="931409" y="1279751"/>
            <a:ext cx="5038725" cy="4429125"/>
          </a:xfrm>
          <a:prstGeom prst="rect">
            <a:avLst/>
          </a:prstGeom>
        </p:spPr>
      </p:pic>
      <p:pic>
        <p:nvPicPr>
          <p:cNvPr id="6" name="Picture 5"/>
          <p:cNvPicPr>
            <a:picLocks noChangeAspect="1"/>
          </p:cNvPicPr>
          <p:nvPr/>
        </p:nvPicPr>
        <p:blipFill>
          <a:blip r:embed="rId3"/>
          <a:stretch>
            <a:fillRect/>
          </a:stretch>
        </p:blipFill>
        <p:spPr>
          <a:xfrm>
            <a:off x="6362019" y="1905340"/>
            <a:ext cx="4867275" cy="3362325"/>
          </a:xfrm>
          <a:prstGeom prst="rect">
            <a:avLst/>
          </a:prstGeom>
        </p:spPr>
      </p:pic>
    </p:spTree>
    <p:extLst>
      <p:ext uri="{BB962C8B-B14F-4D97-AF65-F5344CB8AC3E}">
        <p14:creationId xmlns:p14="http://schemas.microsoft.com/office/powerpoint/2010/main" val="12912203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a:cs typeface="B Nazanin" panose="00000400000000000000" pitchFamily="2" charset="-78"/>
              </a:rPr>
              <a:t>برای ورود به اين محيط از رمز عبور جیمیل استفاده کنید. </a:t>
            </a:r>
          </a:p>
          <a:p>
            <a:pPr algn="r" rtl="1"/>
            <a:r>
              <a:rPr lang="fa-IR" dirty="0">
                <a:cs typeface="B Nazanin" panose="00000400000000000000" pitchFamily="2" charset="-78"/>
              </a:rPr>
              <a:t>در اين محيط می توانيد در محيط ژوپيتر به صورت انلاين برنامه نویسی کنید. برنامه ها در گوگل درايو ذخيره می شوند.</a:t>
            </a:r>
          </a:p>
          <a:p>
            <a:pPr algn="r" rtl="1"/>
            <a:r>
              <a:rPr lang="fa-IR" dirty="0">
                <a:cs typeface="B Nazanin" panose="00000400000000000000" pitchFamily="2" charset="-78"/>
              </a:rPr>
              <a:t>برای استفاده از دیتای ذخيره شده در گوگل درايو خود، لازم است دستورات زیر را در ابتدای برنامه بنویسید:</a:t>
            </a:r>
          </a:p>
          <a:p>
            <a:r>
              <a:rPr lang="en-US" dirty="0"/>
              <a:t>from </a:t>
            </a:r>
            <a:r>
              <a:rPr lang="en-US" dirty="0" err="1"/>
              <a:t>google.colab</a:t>
            </a:r>
            <a:r>
              <a:rPr lang="en-US" dirty="0"/>
              <a:t> import drive</a:t>
            </a:r>
          </a:p>
          <a:p>
            <a:r>
              <a:rPr lang="en-US" dirty="0" err="1"/>
              <a:t>drive.mount</a:t>
            </a:r>
            <a:r>
              <a:rPr lang="en-US" dirty="0"/>
              <a:t>('/content/drive')</a:t>
            </a:r>
          </a:p>
          <a:p>
            <a:pPr algn="r" rtl="1"/>
            <a:endParaRPr lang="fa-IR" dirty="0"/>
          </a:p>
          <a:p>
            <a:pPr algn="r" rtl="1"/>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16</a:t>
            </a:fld>
            <a:endParaRPr lang="en-US"/>
          </a:p>
        </p:txBody>
      </p:sp>
    </p:spTree>
    <p:extLst>
      <p:ext uri="{BB962C8B-B14F-4D97-AF65-F5344CB8AC3E}">
        <p14:creationId xmlns:p14="http://schemas.microsoft.com/office/powerpoint/2010/main" val="3082443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77B86-87C2-9E3F-F65D-A190C2E68FA0}"/>
              </a:ext>
            </a:extLst>
          </p:cNvPr>
          <p:cNvSpPr>
            <a:spLocks noGrp="1"/>
          </p:cNvSpPr>
          <p:nvPr>
            <p:ph type="ctrTitle"/>
          </p:nvPr>
        </p:nvSpPr>
        <p:spPr>
          <a:xfrm>
            <a:off x="1524000" y="1122363"/>
            <a:ext cx="9144000" cy="969673"/>
          </a:xfrm>
        </p:spPr>
        <p:txBody>
          <a:bodyPr/>
          <a:lstStyle/>
          <a:p>
            <a:r>
              <a:rPr lang="en-US" dirty="0"/>
              <a:t>Kaggle</a:t>
            </a:r>
          </a:p>
        </p:txBody>
      </p:sp>
      <p:sp>
        <p:nvSpPr>
          <p:cNvPr id="3" name="Subtitle 2">
            <a:extLst>
              <a:ext uri="{FF2B5EF4-FFF2-40B4-BE49-F238E27FC236}">
                <a16:creationId xmlns:a16="http://schemas.microsoft.com/office/drawing/2014/main" id="{A0751415-66B1-01E3-F71B-00149EE3B8DE}"/>
              </a:ext>
            </a:extLst>
          </p:cNvPr>
          <p:cNvSpPr>
            <a:spLocks noGrp="1"/>
          </p:cNvSpPr>
          <p:nvPr>
            <p:ph type="subTitle" idx="1"/>
          </p:nvPr>
        </p:nvSpPr>
        <p:spPr>
          <a:xfrm>
            <a:off x="318655" y="2937165"/>
            <a:ext cx="11873345" cy="2673926"/>
          </a:xfrm>
        </p:spPr>
        <p:txBody>
          <a:bodyPr>
            <a:noAutofit/>
          </a:bodyPr>
          <a:lstStyle/>
          <a:p>
            <a:r>
              <a:rPr lang="en-US" b="0" i="0" dirty="0">
                <a:solidFill>
                  <a:srgbClr val="474747"/>
                </a:solidFill>
                <a:effectLst/>
                <a:latin typeface="Times New Roman" panose="02020603050405020304" pitchFamily="18" charset="0"/>
                <a:cs typeface="Times New Roman" panose="02020603050405020304" pitchFamily="18" charset="0"/>
              </a:rPr>
              <a:t>A </a:t>
            </a:r>
            <a:r>
              <a:rPr lang="en-US" b="0" i="0" dirty="0">
                <a:solidFill>
                  <a:srgbClr val="040C28"/>
                </a:solidFill>
                <a:effectLst/>
                <a:latin typeface="Times New Roman" panose="02020603050405020304" pitchFamily="18" charset="0"/>
                <a:cs typeface="Times New Roman" panose="02020603050405020304" pitchFamily="18" charset="0"/>
              </a:rPr>
              <a:t>data science and artificial intelligence online platform.</a:t>
            </a:r>
          </a:p>
          <a:p>
            <a:r>
              <a:rPr lang="en-US" b="0" i="0" dirty="0">
                <a:effectLst/>
                <a:latin typeface="Times New Roman" panose="02020603050405020304" pitchFamily="18" charset="0"/>
                <a:cs typeface="Times New Roman" panose="02020603050405020304" pitchFamily="18" charset="0"/>
              </a:rPr>
              <a:t>Google; (2017–present)</a:t>
            </a:r>
            <a:endParaRPr lang="en-US" dirty="0">
              <a:latin typeface="Times New Roman" panose="02020603050405020304" pitchFamily="18" charset="0"/>
              <a:cs typeface="Times New Roman" panose="02020603050405020304" pitchFamily="18" charset="0"/>
            </a:endParaRPr>
          </a:p>
          <a:p>
            <a:r>
              <a:rPr lang="en-US" b="0" i="0" dirty="0">
                <a:effectLst/>
                <a:latin typeface="Times New Roman" panose="02020603050405020304" pitchFamily="18" charset="0"/>
                <a:cs typeface="Times New Roman" panose="02020603050405020304" pitchFamily="18" charset="0"/>
              </a:rPr>
              <a:t>A data science competition platform </a:t>
            </a:r>
            <a:r>
              <a:rPr lang="en-US" b="0" i="0" dirty="0">
                <a:solidFill>
                  <a:srgbClr val="040C28"/>
                </a:solidFill>
                <a:effectLst/>
                <a:latin typeface="Times New Roman" panose="02020603050405020304" pitchFamily="18" charset="0"/>
                <a:cs typeface="Times New Roman" panose="02020603050405020304" pitchFamily="18" charset="0"/>
              </a:rPr>
              <a:t>with monetary prizes.</a:t>
            </a:r>
          </a:p>
          <a:p>
            <a:r>
              <a:rPr lang="en-US" b="0" i="0" dirty="0">
                <a:effectLst/>
                <a:latin typeface="Times New Roman" panose="02020603050405020304" pitchFamily="18" charset="0"/>
                <a:cs typeface="Times New Roman" panose="02020603050405020304" pitchFamily="18" charset="0"/>
              </a:rPr>
              <a:t>With powerful tools and resources to help you achieve your data science goals.</a:t>
            </a:r>
          </a:p>
          <a:p>
            <a:r>
              <a:rPr lang="en-US" dirty="0">
                <a:latin typeface="Times New Roman" panose="02020603050405020304" pitchFamily="18" charset="0"/>
                <a:cs typeface="Times New Roman" panose="02020603050405020304" pitchFamily="18" charset="0"/>
              </a:rPr>
              <a:t>Users can also share their datasets and examine the datasets shared by others.</a:t>
            </a:r>
          </a:p>
          <a:p>
            <a:endParaRPr lang="en-US"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5E797F3-FA89-1541-8C8F-E25684598FAD}"/>
              </a:ext>
            </a:extLst>
          </p:cNvPr>
          <p:cNvSpPr>
            <a:spLocks noGrp="1"/>
          </p:cNvSpPr>
          <p:nvPr>
            <p:ph type="sldNum" sz="quarter" idx="12"/>
          </p:nvPr>
        </p:nvSpPr>
        <p:spPr/>
        <p:txBody>
          <a:bodyPr/>
          <a:lstStyle/>
          <a:p>
            <a:fld id="{1AFFEC17-EF0A-4600-B764-036172999B16}" type="slidenum">
              <a:rPr lang="en-US" smtClean="0"/>
              <a:t>17</a:t>
            </a:fld>
            <a:endParaRPr lang="en-US"/>
          </a:p>
        </p:txBody>
      </p:sp>
    </p:spTree>
    <p:extLst>
      <p:ext uri="{BB962C8B-B14F-4D97-AF65-F5344CB8AC3E}">
        <p14:creationId xmlns:p14="http://schemas.microsoft.com/office/powerpoint/2010/main" val="15827543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D89F7CF-1C3A-A41B-E70E-5F0325C3928A}"/>
              </a:ext>
            </a:extLst>
          </p:cNvPr>
          <p:cNvPicPr>
            <a:picLocks noChangeAspect="1"/>
          </p:cNvPicPr>
          <p:nvPr/>
        </p:nvPicPr>
        <p:blipFill>
          <a:blip r:embed="rId2">
            <a:extLst>
              <a:ext uri="{28A0092B-C50C-407E-A947-70E740481C1C}">
                <a14:useLocalDpi xmlns:a14="http://schemas.microsoft.com/office/drawing/2010/main" val="0"/>
              </a:ext>
            </a:extLst>
          </a:blip>
          <a:srcRect t="5776" b="5292"/>
          <a:stretch/>
        </p:blipFill>
        <p:spPr>
          <a:xfrm>
            <a:off x="0" y="0"/>
            <a:ext cx="12192000" cy="6858000"/>
          </a:xfrm>
          <a:prstGeom prst="rect">
            <a:avLst/>
          </a:prstGeom>
        </p:spPr>
      </p:pic>
    </p:spTree>
    <p:extLst>
      <p:ext uri="{BB962C8B-B14F-4D97-AF65-F5344CB8AC3E}">
        <p14:creationId xmlns:p14="http://schemas.microsoft.com/office/powerpoint/2010/main" val="36682367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8E7EE2-7A7D-0524-88E7-55D2508226F5}"/>
              </a:ext>
            </a:extLst>
          </p:cNvPr>
          <p:cNvPicPr>
            <a:picLocks noChangeAspect="1"/>
          </p:cNvPicPr>
          <p:nvPr/>
        </p:nvPicPr>
        <p:blipFill>
          <a:blip r:embed="rId2">
            <a:extLst>
              <a:ext uri="{28A0092B-C50C-407E-A947-70E740481C1C}">
                <a14:useLocalDpi xmlns:a14="http://schemas.microsoft.com/office/drawing/2010/main" val="0"/>
              </a:ext>
            </a:extLst>
          </a:blip>
          <a:srcRect t="5195" b="5873"/>
          <a:stretch/>
        </p:blipFill>
        <p:spPr>
          <a:xfrm>
            <a:off x="0" y="0"/>
            <a:ext cx="12192000" cy="6858000"/>
          </a:xfrm>
          <a:prstGeom prst="rect">
            <a:avLst/>
          </a:prstGeom>
        </p:spPr>
      </p:pic>
    </p:spTree>
    <p:extLst>
      <p:ext uri="{BB962C8B-B14F-4D97-AF65-F5344CB8AC3E}">
        <p14:creationId xmlns:p14="http://schemas.microsoft.com/office/powerpoint/2010/main" val="3271393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209800" y="2835274"/>
            <a:ext cx="7772400" cy="841375"/>
          </a:xfrm>
        </p:spPr>
        <p:txBody>
          <a:bodyPr>
            <a:normAutofit/>
          </a:bodyPr>
          <a:lstStyle/>
          <a:p>
            <a:r>
              <a:rPr lang="en-US" sz="4800" dirty="0"/>
              <a:t>Python coding</a:t>
            </a:r>
          </a:p>
        </p:txBody>
      </p:sp>
      <p:sp>
        <p:nvSpPr>
          <p:cNvPr id="3075" name="Rectangle 3"/>
          <p:cNvSpPr>
            <a:spLocks noGrp="1" noChangeArrowheads="1"/>
          </p:cNvSpPr>
          <p:nvPr>
            <p:ph type="subTitle" idx="1"/>
          </p:nvPr>
        </p:nvSpPr>
        <p:spPr/>
        <p:txBody>
          <a:bodyPr/>
          <a:lstStyle/>
          <a:p>
            <a:pPr eaLnBrk="1" hangingPunct="1">
              <a:buFont typeface="Arial" charset="0"/>
              <a:buNone/>
              <a:defRPr/>
            </a:pPr>
            <a:endParaRPr lang="fa-IR" sz="2800" dirty="0">
              <a:cs typeface="B Nazanin" pitchFamily="2" charset="-78"/>
            </a:endParaRPr>
          </a:p>
          <a:p>
            <a:pPr eaLnBrk="1" hangingPunct="1">
              <a:buFont typeface="Arial" charset="0"/>
              <a:buNone/>
              <a:defRPr/>
            </a:pPr>
            <a:r>
              <a:rPr lang="en-US" sz="2800" dirty="0">
                <a:cs typeface="B Nazanin" pitchFamily="2" charset="-78"/>
              </a:rPr>
              <a:t>E. </a:t>
            </a:r>
            <a:r>
              <a:rPr lang="en-US" sz="2800" dirty="0" err="1">
                <a:cs typeface="B Nazanin" pitchFamily="2" charset="-78"/>
              </a:rPr>
              <a:t>Rashedi</a:t>
            </a:r>
            <a:endParaRPr lang="en-US" sz="2800" dirty="0">
              <a:cs typeface="B Nazanin" pitchFamily="2" charset="-78"/>
            </a:endParaRPr>
          </a:p>
          <a:p>
            <a:pPr eaLnBrk="1" hangingPunct="1">
              <a:buFont typeface="Arial" charset="0"/>
              <a:buNone/>
              <a:defRPr/>
            </a:pPr>
            <a:r>
              <a:rPr lang="en-US" sz="2800" dirty="0">
                <a:cs typeface="B Nazanin" pitchFamily="2" charset="-78"/>
              </a:rPr>
              <a:t>KGUT, Kerman, Iran</a:t>
            </a:r>
          </a:p>
        </p:txBody>
      </p:sp>
      <p:sp>
        <p:nvSpPr>
          <p:cNvPr id="2" name="Title 1">
            <a:extLst>
              <a:ext uri="{FF2B5EF4-FFF2-40B4-BE49-F238E27FC236}">
                <a16:creationId xmlns:a16="http://schemas.microsoft.com/office/drawing/2014/main" id="{EE5E6CE8-3650-31C7-AC34-29E3BB2D76B4}"/>
              </a:ext>
            </a:extLst>
          </p:cNvPr>
          <p:cNvSpPr txBox="1">
            <a:spLocks/>
          </p:cNvSpPr>
          <p:nvPr/>
        </p:nvSpPr>
        <p:spPr>
          <a:xfrm>
            <a:off x="1378226" y="1011409"/>
            <a:ext cx="9144000" cy="117758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ANN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CE99C0D-8262-DFFC-9D6C-CECFB42EC1B0}"/>
              </a:ext>
            </a:extLst>
          </p:cNvPr>
          <p:cNvPicPr>
            <a:picLocks noChangeAspect="1"/>
          </p:cNvPicPr>
          <p:nvPr/>
        </p:nvPicPr>
        <p:blipFill>
          <a:blip r:embed="rId2">
            <a:extLst>
              <a:ext uri="{28A0092B-C50C-407E-A947-70E740481C1C}">
                <a14:useLocalDpi xmlns:a14="http://schemas.microsoft.com/office/drawing/2010/main" val="0"/>
              </a:ext>
            </a:extLst>
          </a:blip>
          <a:srcRect t="5557" b="5316"/>
          <a:stretch/>
        </p:blipFill>
        <p:spPr>
          <a:xfrm>
            <a:off x="0" y="0"/>
            <a:ext cx="12192000" cy="6858000"/>
          </a:xfrm>
          <a:prstGeom prst="rect">
            <a:avLst/>
          </a:prstGeom>
        </p:spPr>
      </p:pic>
    </p:spTree>
    <p:extLst>
      <p:ext uri="{BB962C8B-B14F-4D97-AF65-F5344CB8AC3E}">
        <p14:creationId xmlns:p14="http://schemas.microsoft.com/office/powerpoint/2010/main" val="556555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5B9A36-642C-2B7F-6BF2-3374599F920E}"/>
              </a:ext>
            </a:extLst>
          </p:cNvPr>
          <p:cNvPicPr>
            <a:picLocks noChangeAspect="1"/>
          </p:cNvPicPr>
          <p:nvPr/>
        </p:nvPicPr>
        <p:blipFill>
          <a:blip r:embed="rId2">
            <a:extLst>
              <a:ext uri="{28A0092B-C50C-407E-A947-70E740481C1C}">
                <a14:useLocalDpi xmlns:a14="http://schemas.microsoft.com/office/drawing/2010/main" val="0"/>
              </a:ext>
            </a:extLst>
          </a:blip>
          <a:srcRect t="5969" b="5099"/>
          <a:stretch/>
        </p:blipFill>
        <p:spPr>
          <a:xfrm>
            <a:off x="0" y="0"/>
            <a:ext cx="12192000" cy="6858000"/>
          </a:xfrm>
          <a:prstGeom prst="rect">
            <a:avLst/>
          </a:prstGeom>
        </p:spPr>
      </p:pic>
    </p:spTree>
    <p:extLst>
      <p:ext uri="{BB962C8B-B14F-4D97-AF65-F5344CB8AC3E}">
        <p14:creationId xmlns:p14="http://schemas.microsoft.com/office/powerpoint/2010/main" val="5846184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644639-1D33-1063-85DA-12038CCFBC0A}"/>
              </a:ext>
            </a:extLst>
          </p:cNvPr>
          <p:cNvPicPr>
            <a:picLocks noChangeAspect="1"/>
          </p:cNvPicPr>
          <p:nvPr/>
        </p:nvPicPr>
        <p:blipFill>
          <a:blip r:embed="rId2">
            <a:extLst>
              <a:ext uri="{28A0092B-C50C-407E-A947-70E740481C1C}">
                <a14:useLocalDpi xmlns:a14="http://schemas.microsoft.com/office/drawing/2010/main" val="0"/>
              </a:ext>
            </a:extLst>
          </a:blip>
          <a:srcRect t="5582" b="5679"/>
          <a:stretch/>
        </p:blipFill>
        <p:spPr>
          <a:xfrm>
            <a:off x="0" y="0"/>
            <a:ext cx="12192000" cy="6858000"/>
          </a:xfrm>
          <a:prstGeom prst="rect">
            <a:avLst/>
          </a:prstGeom>
        </p:spPr>
      </p:pic>
      <p:cxnSp>
        <p:nvCxnSpPr>
          <p:cNvPr id="5" name="Straight Arrow Connector 4">
            <a:extLst>
              <a:ext uri="{FF2B5EF4-FFF2-40B4-BE49-F238E27FC236}">
                <a16:creationId xmlns:a16="http://schemas.microsoft.com/office/drawing/2014/main" id="{82223EE3-213D-9A74-9168-E54EB498CEAB}"/>
              </a:ext>
            </a:extLst>
          </p:cNvPr>
          <p:cNvCxnSpPr>
            <a:cxnSpLocks/>
          </p:cNvCxnSpPr>
          <p:nvPr/>
        </p:nvCxnSpPr>
        <p:spPr>
          <a:xfrm>
            <a:off x="8759687" y="4081670"/>
            <a:ext cx="2888974" cy="503582"/>
          </a:xfrm>
          <a:prstGeom prst="straightConnector1">
            <a:avLst/>
          </a:prstGeom>
          <a:ln w="76200">
            <a:tailEnd type="triangle"/>
          </a:ln>
        </p:spPr>
        <p:style>
          <a:lnRef idx="3">
            <a:schemeClr val="dk1"/>
          </a:lnRef>
          <a:fillRef idx="0">
            <a:schemeClr val="dk1"/>
          </a:fillRef>
          <a:effectRef idx="2">
            <a:schemeClr val="dk1"/>
          </a:effectRef>
          <a:fontRef idx="minor">
            <a:schemeClr val="tx1"/>
          </a:fontRef>
        </p:style>
      </p:cxnSp>
      <p:sp>
        <p:nvSpPr>
          <p:cNvPr id="8" name="Rectangle 7">
            <a:extLst>
              <a:ext uri="{FF2B5EF4-FFF2-40B4-BE49-F238E27FC236}">
                <a16:creationId xmlns:a16="http://schemas.microsoft.com/office/drawing/2014/main" id="{BAA8130D-C041-F6F3-03F0-378B6DC3E371}"/>
              </a:ext>
            </a:extLst>
          </p:cNvPr>
          <p:cNvSpPr/>
          <p:nvPr/>
        </p:nvSpPr>
        <p:spPr>
          <a:xfrm>
            <a:off x="3326296" y="3829877"/>
            <a:ext cx="2888974" cy="344557"/>
          </a:xfrm>
          <a:prstGeom prst="rect">
            <a:avLst/>
          </a:prstGeom>
          <a:noFill/>
          <a:ln w="5715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1" anchor="ctr"/>
          <a:lstStyle/>
          <a:p>
            <a:pPr algn="ctr"/>
            <a:endParaRPr lang="fa-IR"/>
          </a:p>
        </p:txBody>
      </p:sp>
    </p:spTree>
    <p:extLst>
      <p:ext uri="{BB962C8B-B14F-4D97-AF65-F5344CB8AC3E}">
        <p14:creationId xmlns:p14="http://schemas.microsoft.com/office/powerpoint/2010/main" val="4015191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TensorFlow</a:t>
            </a:r>
          </a:p>
        </p:txBody>
      </p:sp>
      <p:sp>
        <p:nvSpPr>
          <p:cNvPr id="3" name="Content Placeholder 2"/>
          <p:cNvSpPr>
            <a:spLocks noGrp="1"/>
          </p:cNvSpPr>
          <p:nvPr>
            <p:ph idx="1"/>
          </p:nvPr>
        </p:nvSpPr>
        <p:spPr/>
        <p:txBody>
          <a:bodyPr>
            <a:normAutofit/>
          </a:bodyPr>
          <a:lstStyle/>
          <a:p>
            <a:r>
              <a:rPr lang="en-US" dirty="0" err="1"/>
              <a:t>TensorFlow</a:t>
            </a:r>
            <a:r>
              <a:rPr lang="en-US" dirty="0"/>
              <a:t> is an open-source software library </a:t>
            </a:r>
          </a:p>
          <a:p>
            <a:r>
              <a:rPr lang="en-US" dirty="0"/>
              <a:t>for dataflow programming and it is a symbolic math library. </a:t>
            </a:r>
          </a:p>
          <a:p>
            <a:r>
              <a:rPr lang="en-US" dirty="0"/>
              <a:t>It is developed by Google Brain team and used for both research and production at Google.</a:t>
            </a:r>
          </a:p>
          <a:p>
            <a:r>
              <a:rPr lang="en-US" dirty="0" err="1"/>
              <a:t>TensorFlow</a:t>
            </a:r>
            <a:r>
              <a:rPr lang="en-US" dirty="0"/>
              <a:t> is a basic low-level programming tool. It is developed in such a way that we can have total control over the design of the neural network. </a:t>
            </a:r>
          </a:p>
          <a:p>
            <a:r>
              <a:rPr lang="en-US" dirty="0"/>
              <a:t>On the other hand, </a:t>
            </a:r>
            <a:r>
              <a:rPr lang="en-US" dirty="0" err="1"/>
              <a:t>Keras</a:t>
            </a:r>
            <a:r>
              <a:rPr lang="en-US" dirty="0"/>
              <a:t> is a high-level programming application. Its primary goal is to implement a fast and robust solution.</a:t>
            </a:r>
          </a:p>
        </p:txBody>
      </p:sp>
      <p:sp>
        <p:nvSpPr>
          <p:cNvPr id="4" name="Slide Number Placeholder 3"/>
          <p:cNvSpPr>
            <a:spLocks noGrp="1"/>
          </p:cNvSpPr>
          <p:nvPr>
            <p:ph type="sldNum" sz="quarter" idx="12"/>
          </p:nvPr>
        </p:nvSpPr>
        <p:spPr/>
        <p:txBody>
          <a:bodyPr/>
          <a:lstStyle/>
          <a:p>
            <a:fld id="{41E9E147-219E-49FF-B427-375D45214813}" type="slidenum">
              <a:rPr lang="en-US" smtClean="0"/>
              <a:t>23</a:t>
            </a:fld>
            <a:endParaRPr lang="en-US"/>
          </a:p>
        </p:txBody>
      </p:sp>
    </p:spTree>
    <p:extLst>
      <p:ext uri="{BB962C8B-B14F-4D97-AF65-F5344CB8AC3E}">
        <p14:creationId xmlns:p14="http://schemas.microsoft.com/office/powerpoint/2010/main" val="748200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t>Keras</a:t>
            </a:r>
            <a:endParaRPr lang="en-US" dirty="0"/>
          </a:p>
        </p:txBody>
      </p:sp>
      <p:sp>
        <p:nvSpPr>
          <p:cNvPr id="3" name="Subtitle 2"/>
          <p:cNvSpPr>
            <a:spLocks noGrp="1"/>
          </p:cNvSpPr>
          <p:nvPr>
            <p:ph type="subTitle" idx="1"/>
          </p:nvPr>
        </p:nvSpPr>
        <p:spPr/>
        <p:txBody>
          <a:bodyPr>
            <a:normAutofit fontScale="92500" lnSpcReduction="10000"/>
          </a:bodyPr>
          <a:lstStyle/>
          <a:p>
            <a:r>
              <a:rPr lang="en-US" b="1" dirty="0"/>
              <a:t>The Python Deep Learning library </a:t>
            </a:r>
          </a:p>
          <a:p>
            <a:endParaRPr lang="en-US" b="1" dirty="0"/>
          </a:p>
          <a:p>
            <a:r>
              <a:rPr lang="en-US" dirty="0"/>
              <a:t>Site:  Keras.io</a:t>
            </a:r>
          </a:p>
          <a:p>
            <a:r>
              <a:rPr lang="en-US" i="1" dirty="0"/>
              <a:t>Book: Deep Learning with Python, </a:t>
            </a:r>
            <a:r>
              <a:rPr lang="en-US" dirty="0"/>
              <a:t>FRANÇOIS CHOLLET</a:t>
            </a:r>
            <a:endParaRPr lang="en-US" b="1" dirty="0"/>
          </a:p>
        </p:txBody>
      </p:sp>
      <p:sp>
        <p:nvSpPr>
          <p:cNvPr id="4" name="Slide Number Placeholder 3"/>
          <p:cNvSpPr>
            <a:spLocks noGrp="1"/>
          </p:cNvSpPr>
          <p:nvPr>
            <p:ph type="sldNum" sz="quarter" idx="12"/>
          </p:nvPr>
        </p:nvSpPr>
        <p:spPr/>
        <p:txBody>
          <a:bodyPr/>
          <a:lstStyle/>
          <a:p>
            <a:fld id="{53229BE9-862C-49A5-9F6E-82F7A2EC27B4}" type="slidenum">
              <a:rPr lang="en-US" smtClean="0"/>
              <a:t>24</a:t>
            </a:fld>
            <a:endParaRPr lang="en-US"/>
          </a:p>
        </p:txBody>
      </p:sp>
    </p:spTree>
    <p:extLst>
      <p:ext uri="{BB962C8B-B14F-4D97-AF65-F5344CB8AC3E}">
        <p14:creationId xmlns:p14="http://schemas.microsoft.com/office/powerpoint/2010/main" val="17449109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Keras</a:t>
            </a:r>
            <a:endParaRPr lang="en-US" dirty="0"/>
          </a:p>
        </p:txBody>
      </p:sp>
      <p:sp>
        <p:nvSpPr>
          <p:cNvPr id="3" name="Content Placeholder 2"/>
          <p:cNvSpPr>
            <a:spLocks noGrp="1"/>
          </p:cNvSpPr>
          <p:nvPr>
            <p:ph idx="1"/>
          </p:nvPr>
        </p:nvSpPr>
        <p:spPr/>
        <p:txBody>
          <a:bodyPr/>
          <a:lstStyle/>
          <a:p>
            <a:r>
              <a:rPr lang="en-US" dirty="0" err="1"/>
              <a:t>Keras</a:t>
            </a:r>
            <a:r>
              <a:rPr lang="en-US" dirty="0"/>
              <a:t> is a framework for building deep neural networks with Python. It is designed to build a deep neural network with a few lines of code to avoid complexity. </a:t>
            </a:r>
          </a:p>
          <a:p>
            <a:r>
              <a:rPr lang="en-US" dirty="0"/>
              <a:t>Google and Facebook also utilize </a:t>
            </a:r>
            <a:r>
              <a:rPr lang="en-US" dirty="0" err="1"/>
              <a:t>Keras</a:t>
            </a:r>
            <a:r>
              <a:rPr lang="en-US" dirty="0"/>
              <a:t> to build some state-of-the-art deep learning systems.</a:t>
            </a:r>
          </a:p>
          <a:p>
            <a:r>
              <a:rPr lang="en-US" b="0" i="0" dirty="0">
                <a:effectLst/>
                <a:latin typeface="Google Sans"/>
              </a:rPr>
              <a:t>TensorFlow 2.0 was released in 2019, with tight integration of </a:t>
            </a:r>
            <a:r>
              <a:rPr lang="en-US" b="0" i="0" dirty="0" err="1">
                <a:effectLst/>
                <a:latin typeface="Google Sans"/>
              </a:rPr>
              <a:t>Keras</a:t>
            </a:r>
            <a:r>
              <a:rPr lang="en-US" dirty="0">
                <a:latin typeface="Google Sans"/>
              </a:rPr>
              <a:t>.</a:t>
            </a:r>
            <a:endParaRPr lang="en-US" dirty="0"/>
          </a:p>
        </p:txBody>
      </p:sp>
      <p:sp>
        <p:nvSpPr>
          <p:cNvPr id="4" name="Slide Number Placeholder 3"/>
          <p:cNvSpPr>
            <a:spLocks noGrp="1"/>
          </p:cNvSpPr>
          <p:nvPr>
            <p:ph type="sldNum" sz="quarter" idx="12"/>
          </p:nvPr>
        </p:nvSpPr>
        <p:spPr/>
        <p:txBody>
          <a:bodyPr/>
          <a:lstStyle/>
          <a:p>
            <a:fld id="{41E9E147-219E-49FF-B427-375D45214813}" type="slidenum">
              <a:rPr lang="en-US" smtClean="0"/>
              <a:t>25</a:t>
            </a:fld>
            <a:endParaRPr lang="en-US"/>
          </a:p>
        </p:txBody>
      </p:sp>
    </p:spTree>
    <p:extLst>
      <p:ext uri="{BB962C8B-B14F-4D97-AF65-F5344CB8AC3E}">
        <p14:creationId xmlns:p14="http://schemas.microsoft.com/office/powerpoint/2010/main" val="970265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Keras</a:t>
            </a:r>
            <a:endParaRPr lang="en-US" dirty="0"/>
          </a:p>
        </p:txBody>
      </p:sp>
      <p:sp>
        <p:nvSpPr>
          <p:cNvPr id="3" name="Content Placeholder 2"/>
          <p:cNvSpPr>
            <a:spLocks noGrp="1"/>
          </p:cNvSpPr>
          <p:nvPr>
            <p:ph idx="1"/>
          </p:nvPr>
        </p:nvSpPr>
        <p:spPr/>
        <p:txBody>
          <a:bodyPr>
            <a:normAutofit lnSpcReduction="10000"/>
          </a:bodyPr>
          <a:lstStyle/>
          <a:p>
            <a:r>
              <a:rPr lang="en-US" b="1" dirty="0" err="1"/>
              <a:t>Keras</a:t>
            </a:r>
            <a:r>
              <a:rPr lang="en-US" dirty="0"/>
              <a:t> is an open-source neural-network library written in Python. </a:t>
            </a:r>
            <a:endParaRPr lang="fa-IR" dirty="0"/>
          </a:p>
          <a:p>
            <a:r>
              <a:rPr lang="en-US" dirty="0"/>
              <a:t>provide simple </a:t>
            </a:r>
            <a:r>
              <a:rPr lang="en-US" dirty="0" err="1"/>
              <a:t>api</a:t>
            </a:r>
            <a:r>
              <a:rPr lang="en-US" dirty="0"/>
              <a:t> (Application programming interface) </a:t>
            </a:r>
          </a:p>
          <a:p>
            <a:r>
              <a:rPr lang="en-US" dirty="0"/>
              <a:t>It is capable of running on top of TensorFlow, Microsoft Cognitive Toolkit, Theano, or PlaidML. </a:t>
            </a:r>
          </a:p>
          <a:p>
            <a:r>
              <a:rPr lang="en-US" dirty="0"/>
              <a:t>Designed to enable fast experimentation with deep neural networks, it focuses on being user-friendly, modular, and extensible. </a:t>
            </a:r>
          </a:p>
          <a:p>
            <a:r>
              <a:rPr lang="en-US" dirty="0"/>
              <a:t>It was developed as part of the research effort of project ONEIROS (Open-ended </a:t>
            </a:r>
            <a:r>
              <a:rPr lang="en-US" dirty="0" err="1"/>
              <a:t>Neuro</a:t>
            </a:r>
            <a:r>
              <a:rPr lang="en-US" dirty="0"/>
              <a:t>-Electronic Intelligent Robot Operating System).</a:t>
            </a:r>
          </a:p>
          <a:p>
            <a:r>
              <a:rPr lang="en-US" dirty="0"/>
              <a:t>Its primary author and maintainer is François </a:t>
            </a:r>
            <a:r>
              <a:rPr lang="en-US" dirty="0" err="1"/>
              <a:t>Chollet</a:t>
            </a:r>
            <a:r>
              <a:rPr lang="en-US" dirty="0"/>
              <a:t>, a Google engineer. </a:t>
            </a:r>
          </a:p>
        </p:txBody>
      </p:sp>
      <p:sp>
        <p:nvSpPr>
          <p:cNvPr id="4" name="Slide Number Placeholder 3"/>
          <p:cNvSpPr>
            <a:spLocks noGrp="1"/>
          </p:cNvSpPr>
          <p:nvPr>
            <p:ph type="sldNum" sz="quarter" idx="12"/>
          </p:nvPr>
        </p:nvSpPr>
        <p:spPr/>
        <p:txBody>
          <a:bodyPr/>
          <a:lstStyle/>
          <a:p>
            <a:fld id="{53229BE9-862C-49A5-9F6E-82F7A2EC27B4}" type="slidenum">
              <a:rPr lang="en-US" smtClean="0"/>
              <a:t>26</a:t>
            </a:fld>
            <a:endParaRPr lang="en-US"/>
          </a:p>
        </p:txBody>
      </p:sp>
    </p:spTree>
    <p:extLst>
      <p:ext uri="{BB962C8B-B14F-4D97-AF65-F5344CB8AC3E}">
        <p14:creationId xmlns:p14="http://schemas.microsoft.com/office/powerpoint/2010/main" val="11983953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Installation </a:t>
            </a:r>
            <a:r>
              <a:rPr lang="en-US" sz="2000" b="1" dirty="0"/>
              <a:t>(3)</a:t>
            </a:r>
            <a:endParaRPr lang="en-US" sz="2000" dirty="0"/>
          </a:p>
        </p:txBody>
      </p:sp>
      <p:sp>
        <p:nvSpPr>
          <p:cNvPr id="3" name="Content Placeholder 2"/>
          <p:cNvSpPr>
            <a:spLocks noGrp="1"/>
          </p:cNvSpPr>
          <p:nvPr>
            <p:ph idx="1"/>
          </p:nvPr>
        </p:nvSpPr>
        <p:spPr/>
        <p:txBody>
          <a:bodyPr>
            <a:normAutofit fontScale="85000" lnSpcReduction="20000"/>
          </a:bodyPr>
          <a:lstStyle/>
          <a:p>
            <a:pPr lvl="0"/>
            <a:r>
              <a:rPr lang="en-US" dirty="0" err="1">
                <a:latin typeface="Arial Unicode MS" panose="020B0604020202020204" pitchFamily="34" charset="-128"/>
              </a:rPr>
              <a:t>conda</a:t>
            </a:r>
            <a:r>
              <a:rPr lang="en-US" dirty="0">
                <a:latin typeface="Arial Unicode MS" panose="020B0604020202020204" pitchFamily="34" charset="-128"/>
              </a:rPr>
              <a:t> install -c anaconda </a:t>
            </a:r>
            <a:r>
              <a:rPr lang="en-US" dirty="0" err="1">
                <a:latin typeface="Arial Unicode MS" panose="020B0604020202020204" pitchFamily="34" charset="-128"/>
              </a:rPr>
              <a:t>mingw</a:t>
            </a:r>
            <a:endParaRPr lang="en-US" dirty="0">
              <a:latin typeface="Arial Unicode MS" panose="020B0604020202020204" pitchFamily="34" charset="-128"/>
            </a:endParaRPr>
          </a:p>
          <a:p>
            <a:pPr lvl="0"/>
            <a:r>
              <a:rPr lang="en-US" dirty="0" err="1">
                <a:latin typeface="Arial Unicode MS" panose="020B0604020202020204" pitchFamily="34" charset="-128"/>
              </a:rPr>
              <a:t>conda</a:t>
            </a:r>
            <a:r>
              <a:rPr lang="en-US" dirty="0">
                <a:latin typeface="Arial Unicode MS" panose="020B0604020202020204" pitchFamily="34" charset="-128"/>
              </a:rPr>
              <a:t> update -y </a:t>
            </a:r>
            <a:r>
              <a:rPr lang="en-US" dirty="0" err="1">
                <a:latin typeface="Arial Unicode MS" panose="020B0604020202020204" pitchFamily="34" charset="-128"/>
              </a:rPr>
              <a:t>conda</a:t>
            </a:r>
            <a:endParaRPr lang="en-US" dirty="0">
              <a:latin typeface="Arial Unicode MS" panose="020B0604020202020204" pitchFamily="34" charset="-128"/>
            </a:endParaRPr>
          </a:p>
          <a:p>
            <a:pPr lvl="0"/>
            <a:r>
              <a:rPr lang="en-US" dirty="0" err="1">
                <a:latin typeface="Arial Unicode MS" panose="020B0604020202020204" pitchFamily="34" charset="-128"/>
              </a:rPr>
              <a:t>conda</a:t>
            </a:r>
            <a:r>
              <a:rPr lang="en-US" dirty="0">
                <a:latin typeface="Arial Unicode MS" panose="020B0604020202020204" pitchFamily="34" charset="-128"/>
              </a:rPr>
              <a:t> update -y --all</a:t>
            </a:r>
          </a:p>
          <a:p>
            <a:pPr lvl="0"/>
            <a:r>
              <a:rPr lang="en-US" dirty="0" err="1">
                <a:latin typeface="Arial Unicode MS" panose="020B0604020202020204" pitchFamily="34" charset="-128"/>
              </a:rPr>
              <a:t>conda</a:t>
            </a:r>
            <a:r>
              <a:rPr lang="en-US" dirty="0">
                <a:latin typeface="Arial Unicode MS" panose="020B0604020202020204" pitchFamily="34" charset="-128"/>
              </a:rPr>
              <a:t> update -y </a:t>
            </a:r>
            <a:r>
              <a:rPr lang="en-US" dirty="0" err="1">
                <a:latin typeface="Arial Unicode MS" panose="020B0604020202020204" pitchFamily="34" charset="-128"/>
              </a:rPr>
              <a:t>numpy</a:t>
            </a:r>
            <a:endParaRPr lang="en-US" dirty="0">
              <a:latin typeface="Arial Unicode MS" panose="020B0604020202020204" pitchFamily="34" charset="-128"/>
            </a:endParaRPr>
          </a:p>
          <a:p>
            <a:pPr lvl="0"/>
            <a:r>
              <a:rPr lang="en-US" dirty="0" err="1">
                <a:latin typeface="Arial Unicode MS" panose="020B0604020202020204" pitchFamily="34" charset="-128"/>
              </a:rPr>
              <a:t>conda</a:t>
            </a:r>
            <a:r>
              <a:rPr lang="en-US" dirty="0">
                <a:latin typeface="Arial Unicode MS" panose="020B0604020202020204" pitchFamily="34" charset="-128"/>
              </a:rPr>
              <a:t> update -y </a:t>
            </a:r>
            <a:r>
              <a:rPr lang="en-US" dirty="0" err="1">
                <a:latin typeface="Arial Unicode MS" panose="020B0604020202020204" pitchFamily="34" charset="-128"/>
              </a:rPr>
              <a:t>scipy</a:t>
            </a:r>
            <a:endParaRPr lang="en-US" dirty="0">
              <a:latin typeface="Arial Unicode MS" panose="020B0604020202020204" pitchFamily="34" charset="-128"/>
            </a:endParaRPr>
          </a:p>
          <a:p>
            <a:pPr lvl="0"/>
            <a:r>
              <a:rPr lang="en-US" dirty="0" err="1">
                <a:latin typeface="Arial Unicode MS" panose="020B0604020202020204" pitchFamily="34" charset="-128"/>
              </a:rPr>
              <a:t>conda</a:t>
            </a:r>
            <a:r>
              <a:rPr lang="en-US" dirty="0">
                <a:latin typeface="Arial Unicode MS" panose="020B0604020202020204" pitchFamily="34" charset="-128"/>
              </a:rPr>
              <a:t> update -y </a:t>
            </a:r>
            <a:r>
              <a:rPr lang="en-US" dirty="0" err="1">
                <a:latin typeface="Arial Unicode MS" panose="020B0604020202020204" pitchFamily="34" charset="-128"/>
              </a:rPr>
              <a:t>scikit</a:t>
            </a:r>
            <a:r>
              <a:rPr lang="en-US" dirty="0">
                <a:latin typeface="Arial Unicode MS" panose="020B0604020202020204" pitchFamily="34" charset="-128"/>
              </a:rPr>
              <a:t>-learn</a:t>
            </a:r>
          </a:p>
          <a:p>
            <a:pPr lvl="0"/>
            <a:r>
              <a:rPr lang="en-US" dirty="0" err="1">
                <a:latin typeface="Arial Unicode MS" panose="020B0604020202020204" pitchFamily="34" charset="-128"/>
              </a:rPr>
              <a:t>conda</a:t>
            </a:r>
            <a:r>
              <a:rPr lang="en-US" dirty="0">
                <a:latin typeface="Arial Unicode MS" panose="020B0604020202020204" pitchFamily="34" charset="-128"/>
              </a:rPr>
              <a:t> update -y </a:t>
            </a:r>
            <a:r>
              <a:rPr lang="en-US" dirty="0" err="1">
                <a:latin typeface="Arial Unicode MS" panose="020B0604020202020204" pitchFamily="34" charset="-128"/>
              </a:rPr>
              <a:t>scikit</a:t>
            </a:r>
            <a:r>
              <a:rPr lang="en-US" dirty="0">
                <a:latin typeface="Arial Unicode MS" panose="020B0604020202020204" pitchFamily="34" charset="-128"/>
              </a:rPr>
              <a:t>-image</a:t>
            </a:r>
          </a:p>
          <a:p>
            <a:pPr lvl="0"/>
            <a:r>
              <a:rPr lang="en-US" dirty="0" err="1">
                <a:latin typeface="Arial Unicode MS" panose="020B0604020202020204" pitchFamily="34" charset="-128"/>
              </a:rPr>
              <a:t>conda</a:t>
            </a:r>
            <a:r>
              <a:rPr lang="en-US" dirty="0">
                <a:latin typeface="Arial Unicode MS" panose="020B0604020202020204" pitchFamily="34" charset="-128"/>
              </a:rPr>
              <a:t> update -y </a:t>
            </a:r>
            <a:r>
              <a:rPr lang="en-US" dirty="0" err="1">
                <a:latin typeface="Arial Unicode MS" panose="020B0604020202020204" pitchFamily="34" charset="-128"/>
              </a:rPr>
              <a:t>matplotlib</a:t>
            </a:r>
            <a:endParaRPr lang="en-US" dirty="0">
              <a:latin typeface="Arial Unicode MS" panose="020B0604020202020204" pitchFamily="34" charset="-128"/>
            </a:endParaRPr>
          </a:p>
          <a:p>
            <a:pPr lvl="0"/>
            <a:r>
              <a:rPr lang="en-US" dirty="0">
                <a:latin typeface="Arial Unicode MS" panose="020B0604020202020204" pitchFamily="34" charset="-128"/>
              </a:rPr>
              <a:t>pip install  </a:t>
            </a:r>
            <a:r>
              <a:rPr lang="en-US" dirty="0" err="1">
                <a:latin typeface="Arial Unicode MS" panose="020B0604020202020204" pitchFamily="34" charset="-128"/>
              </a:rPr>
              <a:t>theano</a:t>
            </a:r>
            <a:endParaRPr lang="en-US" dirty="0">
              <a:latin typeface="Arial Unicode MS" panose="020B0604020202020204" pitchFamily="34" charset="-128"/>
            </a:endParaRPr>
          </a:p>
          <a:p>
            <a:pPr lvl="0"/>
            <a:r>
              <a:rPr lang="en-US" dirty="0">
                <a:latin typeface="Arial Unicode MS" panose="020B0604020202020204" pitchFamily="34" charset="-128"/>
              </a:rPr>
              <a:t>pip install -c </a:t>
            </a:r>
            <a:r>
              <a:rPr lang="en-US" dirty="0" err="1">
                <a:latin typeface="Arial Unicode MS" panose="020B0604020202020204" pitchFamily="34" charset="-128"/>
              </a:rPr>
              <a:t>conda</a:t>
            </a:r>
            <a:r>
              <a:rPr lang="en-US" dirty="0">
                <a:latin typeface="Arial Unicode MS" panose="020B0604020202020204" pitchFamily="34" charset="-128"/>
              </a:rPr>
              <a:t>-forge </a:t>
            </a:r>
            <a:r>
              <a:rPr lang="en-US" dirty="0" err="1">
                <a:latin typeface="Arial Unicode MS" panose="020B0604020202020204" pitchFamily="34" charset="-128"/>
              </a:rPr>
              <a:t>tensorflow</a:t>
            </a:r>
            <a:endParaRPr lang="en-US" dirty="0">
              <a:latin typeface="Arial Unicode MS" panose="020B0604020202020204" pitchFamily="34" charset="-128"/>
            </a:endParaRPr>
          </a:p>
          <a:p>
            <a:pPr lvl="0"/>
            <a:r>
              <a:rPr lang="en-US" dirty="0">
                <a:latin typeface="Arial Unicode MS" panose="020B0604020202020204" pitchFamily="34" charset="-128"/>
              </a:rPr>
              <a:t>pip install </a:t>
            </a:r>
            <a:r>
              <a:rPr lang="en-US" dirty="0" err="1">
                <a:latin typeface="Arial Unicode MS" panose="020B0604020202020204" pitchFamily="34" charset="-128"/>
              </a:rPr>
              <a:t>opencv</a:t>
            </a:r>
            <a:endParaRPr lang="en-US" dirty="0"/>
          </a:p>
        </p:txBody>
      </p:sp>
      <p:sp>
        <p:nvSpPr>
          <p:cNvPr id="4" name="Rectangle 3"/>
          <p:cNvSpPr/>
          <p:nvPr/>
        </p:nvSpPr>
        <p:spPr>
          <a:xfrm>
            <a:off x="7879645" y="1612968"/>
            <a:ext cx="4002522" cy="923330"/>
          </a:xfrm>
          <a:prstGeom prst="rect">
            <a:avLst/>
          </a:prstGeom>
        </p:spPr>
        <p:txBody>
          <a:bodyPr wrap="square">
            <a:spAutoFit/>
          </a:bodyPr>
          <a:lstStyle/>
          <a:p>
            <a:pPr marL="285750" indent="-285750" algn="r" rtl="1">
              <a:buFont typeface="Arial" panose="020B0604020202020204" pitchFamily="34" charset="0"/>
              <a:buChar char="•"/>
            </a:pPr>
            <a:r>
              <a:rPr lang="en-US" dirty="0">
                <a:latin typeface="Arial" panose="020B0604020202020204" pitchFamily="34" charset="0"/>
                <a:cs typeface="B Zar" panose="00000400000000000000" pitchFamily="2" charset="-78"/>
              </a:rPr>
              <a:t>Anaconda prompt</a:t>
            </a:r>
            <a:r>
              <a:rPr lang="fa-IR" dirty="0">
                <a:latin typeface="Arial" panose="020B0604020202020204" pitchFamily="34" charset="0"/>
                <a:cs typeface="B Zar" panose="00000400000000000000" pitchFamily="2" charset="-78"/>
              </a:rPr>
              <a:t> را باز کرده و دستورات زیر را برای اپدیت و نصب بسته ها اجرا کنید.</a:t>
            </a:r>
          </a:p>
          <a:p>
            <a:pPr marL="285750" indent="-285750" algn="r" rtl="1">
              <a:buFont typeface="Arial" panose="020B0604020202020204" pitchFamily="34" charset="0"/>
              <a:buChar char="•"/>
            </a:pPr>
            <a:r>
              <a:rPr lang="fa-IR" dirty="0">
                <a:latin typeface="Arial" panose="020B0604020202020204" pitchFamily="34" charset="0"/>
                <a:cs typeface="B Zar" panose="00000400000000000000" pitchFamily="2" charset="-78"/>
              </a:rPr>
              <a:t>به اینترنت متصل باشید.</a:t>
            </a:r>
            <a:endParaRPr lang="en-US" dirty="0"/>
          </a:p>
        </p:txBody>
      </p:sp>
      <p:sp>
        <p:nvSpPr>
          <p:cNvPr id="5" name="Slide Number Placeholder 4"/>
          <p:cNvSpPr>
            <a:spLocks noGrp="1"/>
          </p:cNvSpPr>
          <p:nvPr>
            <p:ph type="sldNum" sz="quarter" idx="12"/>
          </p:nvPr>
        </p:nvSpPr>
        <p:spPr/>
        <p:txBody>
          <a:bodyPr/>
          <a:lstStyle/>
          <a:p>
            <a:fld id="{53229BE9-862C-49A5-9F6E-82F7A2EC27B4}" type="slidenum">
              <a:rPr lang="en-US" smtClean="0"/>
              <a:t>27</a:t>
            </a:fld>
            <a:endParaRPr lang="en-US"/>
          </a:p>
        </p:txBody>
      </p:sp>
    </p:spTree>
    <p:extLst>
      <p:ext uri="{BB962C8B-B14F-4D97-AF65-F5344CB8AC3E}">
        <p14:creationId xmlns:p14="http://schemas.microsoft.com/office/powerpoint/2010/main" val="3458194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ANN with </a:t>
            </a:r>
            <a:r>
              <a:rPr lang="en-US" dirty="0" err="1"/>
              <a:t>Keras</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53229BE9-862C-49A5-9F6E-82F7A2EC27B4}" type="slidenum">
              <a:rPr lang="en-US" smtClean="0"/>
              <a:t>28</a:t>
            </a:fld>
            <a:endParaRPr lang="en-US"/>
          </a:p>
        </p:txBody>
      </p:sp>
    </p:spTree>
    <p:extLst>
      <p:ext uri="{BB962C8B-B14F-4D97-AF65-F5344CB8AC3E}">
        <p14:creationId xmlns:p14="http://schemas.microsoft.com/office/powerpoint/2010/main" val="29531143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ANN with </a:t>
            </a:r>
            <a:r>
              <a:rPr lang="en-US" dirty="0" err="1"/>
              <a:t>Keras</a:t>
            </a:r>
            <a:endParaRPr lang="en-US" dirty="0"/>
          </a:p>
        </p:txBody>
      </p:sp>
      <p:sp>
        <p:nvSpPr>
          <p:cNvPr id="3" name="Content Placeholder 2"/>
          <p:cNvSpPr>
            <a:spLocks noGrp="1"/>
          </p:cNvSpPr>
          <p:nvPr>
            <p:ph idx="1"/>
          </p:nvPr>
        </p:nvSpPr>
        <p:spPr/>
        <p:txBody>
          <a:bodyPr>
            <a:normAutofit/>
          </a:bodyPr>
          <a:lstStyle/>
          <a:p>
            <a:r>
              <a:rPr lang="en-US" sz="2000" dirty="0">
                <a:latin typeface="Arial Unicode MS" panose="020B0604020202020204" pitchFamily="34" charset="-128"/>
              </a:rPr>
              <a:t>from </a:t>
            </a:r>
            <a:r>
              <a:rPr lang="en-US" sz="2000" dirty="0" err="1"/>
              <a:t>tensorflow.</a:t>
            </a:r>
            <a:r>
              <a:rPr lang="en-US" sz="2000" dirty="0" err="1">
                <a:latin typeface="Arial Unicode MS" panose="020B0604020202020204" pitchFamily="34" charset="-128"/>
              </a:rPr>
              <a:t>keras.models</a:t>
            </a:r>
            <a:r>
              <a:rPr lang="en-US" sz="2000" dirty="0">
                <a:latin typeface="Arial Unicode MS" panose="020B0604020202020204" pitchFamily="34" charset="-128"/>
              </a:rPr>
              <a:t> import Sequential</a:t>
            </a:r>
            <a:r>
              <a:rPr lang="en-US" sz="2000" dirty="0"/>
              <a:t> </a:t>
            </a:r>
            <a:endParaRPr lang="en-US" sz="2000" dirty="0">
              <a:latin typeface="Arial" panose="020B0604020202020204" pitchFamily="34" charset="0"/>
            </a:endParaRPr>
          </a:p>
          <a:p>
            <a:pPr lvl="0"/>
            <a:r>
              <a:rPr lang="en-US" sz="2000" dirty="0"/>
              <a:t>m</a:t>
            </a:r>
            <a:r>
              <a:rPr lang="en-US" sz="2000" dirty="0">
                <a:latin typeface="Arial Unicode MS" panose="020B0604020202020204" pitchFamily="34" charset="-128"/>
              </a:rPr>
              <a:t>odel = Sequential()</a:t>
            </a:r>
            <a:r>
              <a:rPr lang="en-US" sz="2000" dirty="0"/>
              <a:t> </a:t>
            </a:r>
          </a:p>
          <a:p>
            <a:pPr lvl="0"/>
            <a:r>
              <a:rPr lang="en-US" sz="2000" dirty="0">
                <a:latin typeface="Arial Unicode MS" panose="020B0604020202020204" pitchFamily="34" charset="-128"/>
              </a:rPr>
              <a:t>from </a:t>
            </a:r>
            <a:r>
              <a:rPr lang="en-US" sz="2000" dirty="0" err="1"/>
              <a:t>tensorflow.</a:t>
            </a:r>
            <a:r>
              <a:rPr lang="en-US" sz="2000" dirty="0" err="1">
                <a:latin typeface="Arial Unicode MS" panose="020B0604020202020204" pitchFamily="34" charset="-128"/>
              </a:rPr>
              <a:t>keras.layers</a:t>
            </a:r>
            <a:r>
              <a:rPr lang="en-US" sz="2000" dirty="0">
                <a:latin typeface="Arial Unicode MS" panose="020B0604020202020204" pitchFamily="34" charset="-128"/>
              </a:rPr>
              <a:t> import Dense</a:t>
            </a:r>
          </a:p>
          <a:p>
            <a:pPr lvl="0"/>
            <a:r>
              <a:rPr lang="en-US" sz="2000" dirty="0" err="1">
                <a:latin typeface="Arial Unicode MS" panose="020B0604020202020204" pitchFamily="34" charset="-128"/>
              </a:rPr>
              <a:t>model</a:t>
            </a:r>
            <a:r>
              <a:rPr lang="en-US" sz="2000" dirty="0" err="1">
                <a:solidFill>
                  <a:srgbClr val="FF0000"/>
                </a:solidFill>
                <a:latin typeface="Arial Unicode MS" panose="020B0604020202020204" pitchFamily="34" charset="-128"/>
              </a:rPr>
              <a:t>.add</a:t>
            </a:r>
            <a:r>
              <a:rPr lang="en-US" sz="2000" dirty="0">
                <a:latin typeface="Arial Unicode MS" panose="020B0604020202020204" pitchFamily="34" charset="-128"/>
              </a:rPr>
              <a:t>(Dense(units=64, activation='</a:t>
            </a:r>
            <a:r>
              <a:rPr lang="en-US" sz="2000" dirty="0" err="1">
                <a:latin typeface="Arial Unicode MS" panose="020B0604020202020204" pitchFamily="34" charset="-128"/>
              </a:rPr>
              <a:t>relu</a:t>
            </a:r>
            <a:r>
              <a:rPr lang="en-US" sz="2000" dirty="0">
                <a:latin typeface="Arial Unicode MS" panose="020B0604020202020204" pitchFamily="34" charset="-128"/>
              </a:rPr>
              <a:t>', </a:t>
            </a:r>
            <a:r>
              <a:rPr lang="en-US" sz="2000" dirty="0" err="1">
                <a:latin typeface="Arial Unicode MS" panose="020B0604020202020204" pitchFamily="34" charset="-128"/>
              </a:rPr>
              <a:t>input_dim</a:t>
            </a:r>
            <a:r>
              <a:rPr lang="en-US" sz="2000" dirty="0">
                <a:latin typeface="Arial Unicode MS" panose="020B0604020202020204" pitchFamily="34" charset="-128"/>
              </a:rPr>
              <a:t>=100)) </a:t>
            </a:r>
          </a:p>
          <a:p>
            <a:pPr lvl="0"/>
            <a:r>
              <a:rPr lang="en-US" sz="2000" dirty="0" err="1">
                <a:latin typeface="Arial Unicode MS" panose="020B0604020202020204" pitchFamily="34" charset="-128"/>
              </a:rPr>
              <a:t>model</a:t>
            </a:r>
            <a:r>
              <a:rPr lang="en-US" sz="2000" dirty="0" err="1">
                <a:solidFill>
                  <a:srgbClr val="FF0000"/>
                </a:solidFill>
                <a:latin typeface="Arial Unicode MS" panose="020B0604020202020204" pitchFamily="34" charset="-128"/>
              </a:rPr>
              <a:t>.add</a:t>
            </a:r>
            <a:r>
              <a:rPr lang="en-US" sz="2000" dirty="0">
                <a:latin typeface="Arial Unicode MS" panose="020B0604020202020204" pitchFamily="34" charset="-128"/>
              </a:rPr>
              <a:t>(Dense(units=10, activation='</a:t>
            </a:r>
            <a:r>
              <a:rPr lang="en-US" sz="2000" dirty="0" err="1">
                <a:latin typeface="Arial Unicode MS" panose="020B0604020202020204" pitchFamily="34" charset="-128"/>
              </a:rPr>
              <a:t>softmax</a:t>
            </a:r>
            <a:r>
              <a:rPr lang="en-US" sz="2000" dirty="0">
                <a:latin typeface="Arial Unicode MS" panose="020B0604020202020204" pitchFamily="34" charset="-128"/>
              </a:rPr>
              <a:t>'))</a:t>
            </a:r>
            <a:r>
              <a:rPr lang="en-US" sz="2000" dirty="0"/>
              <a:t> </a:t>
            </a:r>
            <a:endParaRPr lang="en-US" sz="2000" dirty="0">
              <a:latin typeface="Arial" panose="020B0604020202020204" pitchFamily="34" charset="0"/>
            </a:endParaRPr>
          </a:p>
          <a:p>
            <a:pPr lvl="0"/>
            <a:r>
              <a:rPr lang="en-US" sz="2000" dirty="0" err="1">
                <a:latin typeface="Arial Unicode MS" panose="020B0604020202020204" pitchFamily="34" charset="-128"/>
              </a:rPr>
              <a:t>model</a:t>
            </a:r>
            <a:r>
              <a:rPr lang="en-US" sz="2000" dirty="0" err="1">
                <a:solidFill>
                  <a:srgbClr val="FF0000"/>
                </a:solidFill>
                <a:latin typeface="Arial Unicode MS" panose="020B0604020202020204" pitchFamily="34" charset="-128"/>
              </a:rPr>
              <a:t>.compile</a:t>
            </a:r>
            <a:r>
              <a:rPr lang="en-US" sz="2000" dirty="0">
                <a:latin typeface="Arial Unicode MS" panose="020B0604020202020204" pitchFamily="34" charset="-128"/>
              </a:rPr>
              <a:t>(loss='</a:t>
            </a:r>
            <a:r>
              <a:rPr lang="en-US" sz="2000" dirty="0" err="1">
                <a:latin typeface="Arial Unicode MS" panose="020B0604020202020204" pitchFamily="34" charset="-128"/>
              </a:rPr>
              <a:t>categorical_crossentropy</a:t>
            </a:r>
            <a:r>
              <a:rPr lang="en-US" sz="2000" dirty="0">
                <a:latin typeface="Arial Unicode MS" panose="020B0604020202020204" pitchFamily="34" charset="-128"/>
              </a:rPr>
              <a:t>', optimizer='</a:t>
            </a:r>
            <a:r>
              <a:rPr lang="en-US" sz="2000" dirty="0" err="1">
                <a:latin typeface="Arial Unicode MS" panose="020B0604020202020204" pitchFamily="34" charset="-128"/>
              </a:rPr>
              <a:t>sgd</a:t>
            </a:r>
            <a:r>
              <a:rPr lang="en-US" sz="2000" dirty="0">
                <a:latin typeface="Arial Unicode MS" panose="020B0604020202020204" pitchFamily="34" charset="-128"/>
              </a:rPr>
              <a:t>', metrics=['accuracy'])</a:t>
            </a:r>
            <a:r>
              <a:rPr lang="en-US" sz="2000" dirty="0"/>
              <a:t> </a:t>
            </a:r>
            <a:endParaRPr lang="en-US" sz="2000" dirty="0">
              <a:latin typeface="Arial" panose="020B0604020202020204" pitchFamily="34" charset="0"/>
            </a:endParaRPr>
          </a:p>
          <a:p>
            <a:pPr lvl="0"/>
            <a:r>
              <a:rPr lang="en-US" sz="2000" dirty="0" err="1">
                <a:latin typeface="Arial Unicode MS" panose="020B0604020202020204" pitchFamily="34" charset="-128"/>
              </a:rPr>
              <a:t>model</a:t>
            </a:r>
            <a:r>
              <a:rPr lang="en-US" sz="2000" dirty="0" err="1">
                <a:solidFill>
                  <a:srgbClr val="FF0000"/>
                </a:solidFill>
                <a:latin typeface="Arial Unicode MS" panose="020B0604020202020204" pitchFamily="34" charset="-128"/>
              </a:rPr>
              <a:t>.fit</a:t>
            </a:r>
            <a:r>
              <a:rPr lang="en-US" sz="2000" dirty="0">
                <a:latin typeface="Arial Unicode MS" panose="020B0604020202020204" pitchFamily="34" charset="-128"/>
              </a:rPr>
              <a:t>(</a:t>
            </a:r>
            <a:r>
              <a:rPr lang="en-US" sz="2000" dirty="0" err="1">
                <a:latin typeface="Arial Unicode MS" panose="020B0604020202020204" pitchFamily="34" charset="-128"/>
              </a:rPr>
              <a:t>x_train</a:t>
            </a:r>
            <a:r>
              <a:rPr lang="en-US" sz="2000" dirty="0">
                <a:latin typeface="Arial Unicode MS" panose="020B0604020202020204" pitchFamily="34" charset="-128"/>
              </a:rPr>
              <a:t>, </a:t>
            </a:r>
            <a:r>
              <a:rPr lang="en-US" sz="2000" dirty="0" err="1">
                <a:latin typeface="Arial Unicode MS" panose="020B0604020202020204" pitchFamily="34" charset="-128"/>
              </a:rPr>
              <a:t>y_train</a:t>
            </a:r>
            <a:r>
              <a:rPr lang="en-US" sz="2000" dirty="0">
                <a:latin typeface="Arial Unicode MS" panose="020B0604020202020204" pitchFamily="34" charset="-128"/>
              </a:rPr>
              <a:t>, epochs=5, </a:t>
            </a:r>
            <a:r>
              <a:rPr lang="en-US" sz="2000" dirty="0" err="1">
                <a:latin typeface="Arial Unicode MS" panose="020B0604020202020204" pitchFamily="34" charset="-128"/>
              </a:rPr>
              <a:t>batch_size</a:t>
            </a:r>
            <a:r>
              <a:rPr lang="en-US" sz="2000" dirty="0">
                <a:latin typeface="Arial Unicode MS" panose="020B0604020202020204" pitchFamily="34" charset="-128"/>
              </a:rPr>
              <a:t>=32)</a:t>
            </a:r>
            <a:r>
              <a:rPr lang="en-US" sz="2000" dirty="0"/>
              <a:t> </a:t>
            </a:r>
          </a:p>
          <a:p>
            <a:pPr lvl="0"/>
            <a:r>
              <a:rPr lang="en-US" sz="2000" dirty="0" err="1">
                <a:latin typeface="Arial Unicode MS" panose="020B0604020202020204" pitchFamily="34" charset="-128"/>
              </a:rPr>
              <a:t>loss_and_metrics</a:t>
            </a:r>
            <a:r>
              <a:rPr lang="en-US" sz="2000" dirty="0">
                <a:latin typeface="Arial Unicode MS" panose="020B0604020202020204" pitchFamily="34" charset="-128"/>
              </a:rPr>
              <a:t> = </a:t>
            </a:r>
            <a:r>
              <a:rPr lang="en-US" sz="2000" dirty="0" err="1">
                <a:latin typeface="Arial Unicode MS" panose="020B0604020202020204" pitchFamily="34" charset="-128"/>
              </a:rPr>
              <a:t>model.</a:t>
            </a:r>
            <a:r>
              <a:rPr lang="en-US" sz="2000" dirty="0" err="1">
                <a:solidFill>
                  <a:srgbClr val="FF0000"/>
                </a:solidFill>
                <a:latin typeface="Arial Unicode MS" panose="020B0604020202020204" pitchFamily="34" charset="-128"/>
              </a:rPr>
              <a:t>evaluate</a:t>
            </a:r>
            <a:r>
              <a:rPr lang="en-US" sz="2000" dirty="0">
                <a:latin typeface="Arial Unicode MS" panose="020B0604020202020204" pitchFamily="34" charset="-128"/>
              </a:rPr>
              <a:t>(</a:t>
            </a:r>
            <a:r>
              <a:rPr lang="en-US" sz="2000" dirty="0" err="1">
                <a:latin typeface="Arial Unicode MS" panose="020B0604020202020204" pitchFamily="34" charset="-128"/>
              </a:rPr>
              <a:t>x_test</a:t>
            </a:r>
            <a:r>
              <a:rPr lang="en-US" sz="2000" dirty="0">
                <a:latin typeface="Arial Unicode MS" panose="020B0604020202020204" pitchFamily="34" charset="-128"/>
              </a:rPr>
              <a:t>, </a:t>
            </a:r>
            <a:r>
              <a:rPr lang="en-US" sz="2000" dirty="0" err="1">
                <a:latin typeface="Arial Unicode MS" panose="020B0604020202020204" pitchFamily="34" charset="-128"/>
              </a:rPr>
              <a:t>y_test</a:t>
            </a:r>
            <a:r>
              <a:rPr lang="en-US" sz="2000" dirty="0">
                <a:latin typeface="Arial Unicode MS" panose="020B0604020202020204" pitchFamily="34" charset="-128"/>
              </a:rPr>
              <a:t>, </a:t>
            </a:r>
            <a:r>
              <a:rPr lang="en-US" sz="2000" dirty="0" err="1">
                <a:latin typeface="Arial Unicode MS" panose="020B0604020202020204" pitchFamily="34" charset="-128"/>
              </a:rPr>
              <a:t>batch_size</a:t>
            </a:r>
            <a:r>
              <a:rPr lang="en-US" sz="2000" dirty="0">
                <a:latin typeface="Arial Unicode MS" panose="020B0604020202020204" pitchFamily="34" charset="-128"/>
              </a:rPr>
              <a:t>=128)</a:t>
            </a:r>
            <a:endParaRPr lang="en-US" sz="2000" dirty="0">
              <a:latin typeface="Arial" panose="020B0604020202020204" pitchFamily="34" charset="0"/>
            </a:endParaRPr>
          </a:p>
          <a:p>
            <a:pPr lvl="0"/>
            <a:r>
              <a:rPr lang="en-US" sz="2000" dirty="0">
                <a:latin typeface="Arial Unicode MS" panose="020B0604020202020204" pitchFamily="34" charset="-128"/>
              </a:rPr>
              <a:t>classes = </a:t>
            </a:r>
            <a:r>
              <a:rPr lang="en-US" sz="2000" dirty="0" err="1">
                <a:latin typeface="Arial Unicode MS" panose="020B0604020202020204" pitchFamily="34" charset="-128"/>
              </a:rPr>
              <a:t>model.</a:t>
            </a:r>
            <a:r>
              <a:rPr lang="en-US" sz="2000" dirty="0" err="1">
                <a:solidFill>
                  <a:srgbClr val="FF0000"/>
                </a:solidFill>
                <a:latin typeface="Arial Unicode MS" panose="020B0604020202020204" pitchFamily="34" charset="-128"/>
              </a:rPr>
              <a:t>predict</a:t>
            </a:r>
            <a:r>
              <a:rPr lang="en-US" sz="2000" dirty="0">
                <a:latin typeface="Arial Unicode MS" panose="020B0604020202020204" pitchFamily="34" charset="-128"/>
              </a:rPr>
              <a:t>(</a:t>
            </a:r>
            <a:r>
              <a:rPr lang="en-US" sz="2000" dirty="0" err="1">
                <a:latin typeface="Arial Unicode MS" panose="020B0604020202020204" pitchFamily="34" charset="-128"/>
              </a:rPr>
              <a:t>x_test</a:t>
            </a:r>
            <a:r>
              <a:rPr lang="en-US" sz="2000" dirty="0">
                <a:latin typeface="Arial Unicode MS" panose="020B0604020202020204" pitchFamily="34" charset="-128"/>
              </a:rPr>
              <a:t>, </a:t>
            </a:r>
            <a:r>
              <a:rPr lang="en-US" sz="2000" dirty="0" err="1">
                <a:latin typeface="Arial Unicode MS" panose="020B0604020202020204" pitchFamily="34" charset="-128"/>
              </a:rPr>
              <a:t>batch_size</a:t>
            </a:r>
            <a:r>
              <a:rPr lang="en-US" sz="2000" dirty="0">
                <a:latin typeface="Arial Unicode MS" panose="020B0604020202020204" pitchFamily="34" charset="-128"/>
              </a:rPr>
              <a:t>=128)</a:t>
            </a:r>
            <a:r>
              <a:rPr lang="en-US" sz="2000" dirty="0"/>
              <a:t> </a:t>
            </a:r>
          </a:p>
          <a:p>
            <a:pPr lvl="0"/>
            <a:r>
              <a:rPr lang="en-US" sz="2000" dirty="0" err="1">
                <a:latin typeface="Arial" panose="020B0604020202020204" pitchFamily="34" charset="0"/>
              </a:rPr>
              <a:t>model.summary</a:t>
            </a:r>
            <a:r>
              <a:rPr lang="en-US" sz="2000" dirty="0">
                <a:latin typeface="Arial" panose="020B0604020202020204" pitchFamily="34" charset="0"/>
              </a:rPr>
              <a:t>()</a:t>
            </a:r>
          </a:p>
          <a:p>
            <a:endParaRPr lang="en-US" sz="2000" dirty="0">
              <a:latin typeface="Arial" panose="020B0604020202020204" pitchFamily="34" charset="0"/>
            </a:endParaRPr>
          </a:p>
          <a:p>
            <a:pPr lvl="0"/>
            <a:endParaRPr lang="en-US" sz="5400" dirty="0">
              <a:latin typeface="Arial" panose="020B0604020202020204" pitchFamily="34" charset="0"/>
            </a:endParaRPr>
          </a:p>
          <a:p>
            <a:endParaRPr lang="en-US" dirty="0"/>
          </a:p>
        </p:txBody>
      </p:sp>
      <p:sp>
        <p:nvSpPr>
          <p:cNvPr id="15" name="Rectangle 12"/>
          <p:cNvSpPr>
            <a:spLocks noChangeArrowheads="1"/>
          </p:cNvSpPr>
          <p:nvPr/>
        </p:nvSpPr>
        <p:spPr bwMode="auto">
          <a:xfrm>
            <a:off x="0" y="105489"/>
            <a:ext cx="253596"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Arial Unicode MS" panose="020B0604020202020204" pitchFamily="34" charset="-128"/>
              </a:rPr>
              <a:t>)</a:t>
            </a:r>
            <a:r>
              <a:rPr kumimoji="0" lang="en-US" sz="900" b="0" i="0" u="none" strike="noStrike" cap="none" normalizeH="0" baseline="0" dirty="0">
                <a:ln>
                  <a:noFill/>
                </a:ln>
                <a:solidFill>
                  <a:schemeClr val="tx1"/>
                </a:solidFill>
                <a:effectLst/>
              </a:rPr>
              <a:t> </a:t>
            </a:r>
            <a:endParaRPr kumimoji="0" lang="en-US" sz="1800" b="0" i="0" u="none" strike="noStrike" cap="none" normalizeH="0" baseline="0" dirty="0">
              <a:ln>
                <a:noFill/>
              </a:ln>
              <a:solidFill>
                <a:schemeClr val="tx1"/>
              </a:solidFill>
              <a:effectLst/>
              <a:latin typeface="Arial" panose="020B0604020202020204" pitchFamily="34" charset="0"/>
            </a:endParaRPr>
          </a:p>
        </p:txBody>
      </p:sp>
      <p:sp>
        <p:nvSpPr>
          <p:cNvPr id="4" name="Slide Number Placeholder 3"/>
          <p:cNvSpPr>
            <a:spLocks noGrp="1"/>
          </p:cNvSpPr>
          <p:nvPr>
            <p:ph type="sldNum" sz="quarter" idx="12"/>
          </p:nvPr>
        </p:nvSpPr>
        <p:spPr/>
        <p:txBody>
          <a:bodyPr/>
          <a:lstStyle/>
          <a:p>
            <a:fld id="{53229BE9-862C-49A5-9F6E-82F7A2EC27B4}" type="slidenum">
              <a:rPr lang="en-US" smtClean="0"/>
              <a:t>29</a:t>
            </a:fld>
            <a:endParaRPr lang="en-US"/>
          </a:p>
        </p:txBody>
      </p:sp>
    </p:spTree>
    <p:extLst>
      <p:ext uri="{BB962C8B-B14F-4D97-AF65-F5344CB8AC3E}">
        <p14:creationId xmlns:p14="http://schemas.microsoft.com/office/powerpoint/2010/main" val="443897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Software installation</a:t>
            </a:r>
          </a:p>
        </p:txBody>
      </p:sp>
      <p:sp>
        <p:nvSpPr>
          <p:cNvPr id="3" name="Subtitle 2"/>
          <p:cNvSpPr>
            <a:spLocks noGrp="1"/>
          </p:cNvSpPr>
          <p:nvPr>
            <p:ph type="subTitle" idx="1"/>
          </p:nvPr>
        </p:nvSpPr>
        <p:spPr/>
        <p:txBody>
          <a:bodyPr>
            <a:normAutofit/>
          </a:bodyPr>
          <a:lstStyle/>
          <a:p>
            <a:endParaRPr lang="en-US" b="1" dirty="0"/>
          </a:p>
        </p:txBody>
      </p:sp>
      <p:sp>
        <p:nvSpPr>
          <p:cNvPr id="4" name="Slide Number Placeholder 3"/>
          <p:cNvSpPr>
            <a:spLocks noGrp="1"/>
          </p:cNvSpPr>
          <p:nvPr>
            <p:ph type="sldNum" sz="quarter" idx="12"/>
          </p:nvPr>
        </p:nvSpPr>
        <p:spPr/>
        <p:txBody>
          <a:bodyPr/>
          <a:lstStyle/>
          <a:p>
            <a:fld id="{53229BE9-862C-49A5-9F6E-82F7A2EC27B4}" type="slidenum">
              <a:rPr lang="en-US" smtClean="0"/>
              <a:t>3</a:t>
            </a:fld>
            <a:endParaRPr lang="en-US"/>
          </a:p>
        </p:txBody>
      </p:sp>
    </p:spTree>
    <p:extLst>
      <p:ext uri="{BB962C8B-B14F-4D97-AF65-F5344CB8AC3E}">
        <p14:creationId xmlns:p14="http://schemas.microsoft.com/office/powerpoint/2010/main" val="25976901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MNIST dataset</a:t>
            </a:r>
          </a:p>
        </p:txBody>
      </p:sp>
      <p:sp>
        <p:nvSpPr>
          <p:cNvPr id="3" name="Content Placeholder 2"/>
          <p:cNvSpPr>
            <a:spLocks noGrp="1"/>
          </p:cNvSpPr>
          <p:nvPr>
            <p:ph idx="1"/>
          </p:nvPr>
        </p:nvSpPr>
        <p:spPr/>
        <p:txBody>
          <a:bodyPr/>
          <a:lstStyle/>
          <a:p>
            <a:r>
              <a:rPr lang="en-US" dirty="0"/>
              <a:t>The MNIST dataset is most commonly used for the study of image classification. </a:t>
            </a:r>
          </a:p>
          <a:p>
            <a:r>
              <a:rPr lang="en-US" dirty="0"/>
              <a:t>The MNIST database contains images of handwritten digits from 0 to 9 by American Census Bureau employees and American high school students. </a:t>
            </a:r>
          </a:p>
          <a:p>
            <a:r>
              <a:rPr lang="en-US" dirty="0"/>
              <a:t>It is divided into 60,000 training images and 10,000 testing images.</a:t>
            </a:r>
          </a:p>
          <a:p>
            <a:r>
              <a:rPr lang="en-US"/>
              <a:t>Keras</a:t>
            </a:r>
            <a:r>
              <a:rPr lang="en-US" dirty="0"/>
              <a:t> allow us to download the MNIST dataset directly using the API.</a:t>
            </a:r>
          </a:p>
        </p:txBody>
      </p:sp>
      <p:sp>
        <p:nvSpPr>
          <p:cNvPr id="4" name="Rectangle 3"/>
          <p:cNvSpPr/>
          <p:nvPr/>
        </p:nvSpPr>
        <p:spPr>
          <a:xfrm>
            <a:off x="838200" y="6176963"/>
            <a:ext cx="8466666" cy="369332"/>
          </a:xfrm>
          <a:prstGeom prst="rect">
            <a:avLst/>
          </a:prstGeom>
        </p:spPr>
        <p:txBody>
          <a:bodyPr wrap="square">
            <a:spAutoFit/>
          </a:bodyPr>
          <a:lstStyle/>
          <a:p>
            <a:r>
              <a:rPr lang="en-US" dirty="0"/>
              <a:t>https://engmrk.com/module-22-implementation-of-cnn-using-keras/</a:t>
            </a:r>
          </a:p>
        </p:txBody>
      </p:sp>
      <p:sp>
        <p:nvSpPr>
          <p:cNvPr id="5" name="Slide Number Placeholder 4"/>
          <p:cNvSpPr>
            <a:spLocks noGrp="1"/>
          </p:cNvSpPr>
          <p:nvPr>
            <p:ph type="sldNum" sz="quarter" idx="12"/>
          </p:nvPr>
        </p:nvSpPr>
        <p:spPr/>
        <p:txBody>
          <a:bodyPr/>
          <a:lstStyle/>
          <a:p>
            <a:fld id="{53229BE9-862C-49A5-9F6E-82F7A2EC27B4}" type="slidenum">
              <a:rPr lang="en-US" smtClean="0"/>
              <a:t>30</a:t>
            </a:fld>
            <a:endParaRPr lang="en-US"/>
          </a:p>
        </p:txBody>
      </p:sp>
    </p:spTree>
    <p:extLst>
      <p:ext uri="{BB962C8B-B14F-4D97-AF65-F5344CB8AC3E}">
        <p14:creationId xmlns:p14="http://schemas.microsoft.com/office/powerpoint/2010/main" val="20367352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46078" y="494581"/>
            <a:ext cx="8411105" cy="5738827"/>
          </a:xfrm>
        </p:spPr>
      </p:pic>
      <p:sp>
        <p:nvSpPr>
          <p:cNvPr id="2" name="Title 1"/>
          <p:cNvSpPr>
            <a:spLocks noGrp="1"/>
          </p:cNvSpPr>
          <p:nvPr>
            <p:ph type="title"/>
          </p:nvPr>
        </p:nvSpPr>
        <p:spPr/>
        <p:txBody>
          <a:bodyPr/>
          <a:lstStyle/>
          <a:p>
            <a:r>
              <a:rPr lang="en-US" dirty="0"/>
              <a:t>MNIST dataset</a:t>
            </a:r>
          </a:p>
        </p:txBody>
      </p:sp>
      <p:sp>
        <p:nvSpPr>
          <p:cNvPr id="3" name="Slide Number Placeholder 2"/>
          <p:cNvSpPr>
            <a:spLocks noGrp="1"/>
          </p:cNvSpPr>
          <p:nvPr>
            <p:ph type="sldNum" sz="quarter" idx="12"/>
          </p:nvPr>
        </p:nvSpPr>
        <p:spPr/>
        <p:txBody>
          <a:bodyPr/>
          <a:lstStyle/>
          <a:p>
            <a:fld id="{53229BE9-862C-49A5-9F6E-82F7A2EC27B4}" type="slidenum">
              <a:rPr lang="en-US" smtClean="0"/>
              <a:t>31</a:t>
            </a:fld>
            <a:endParaRPr lang="en-US"/>
          </a:p>
        </p:txBody>
      </p:sp>
    </p:spTree>
    <p:extLst>
      <p:ext uri="{BB962C8B-B14F-4D97-AF65-F5344CB8AC3E}">
        <p14:creationId xmlns:p14="http://schemas.microsoft.com/office/powerpoint/2010/main" val="20938459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simple ANN with </a:t>
            </a:r>
            <a:r>
              <a:rPr lang="en-US" dirty="0" err="1"/>
              <a:t>Keras</a:t>
            </a:r>
            <a:r>
              <a:rPr lang="en-US" dirty="0"/>
              <a:t>: Example</a:t>
            </a:r>
            <a:br>
              <a:rPr lang="en-US" dirty="0"/>
            </a:br>
            <a:r>
              <a:rPr lang="en-US" sz="2800" dirty="0" err="1"/>
              <a:t>mnist</a:t>
            </a:r>
            <a:r>
              <a:rPr lang="en-US" sz="2800" dirty="0"/>
              <a:t> </a:t>
            </a:r>
            <a:r>
              <a:rPr lang="en-US" sz="1400" dirty="0"/>
              <a:t>(1), </a:t>
            </a:r>
            <a:r>
              <a:rPr lang="en-US" sz="2800" dirty="0"/>
              <a:t>Data loading</a:t>
            </a:r>
          </a:p>
        </p:txBody>
      </p:sp>
      <p:sp>
        <p:nvSpPr>
          <p:cNvPr id="3" name="Content Placeholder 2"/>
          <p:cNvSpPr>
            <a:spLocks noGrp="1"/>
          </p:cNvSpPr>
          <p:nvPr>
            <p:ph idx="1"/>
          </p:nvPr>
        </p:nvSpPr>
        <p:spPr/>
        <p:txBody>
          <a:bodyPr>
            <a:normAutofit fontScale="92500" lnSpcReduction="10000"/>
          </a:bodyPr>
          <a:lstStyle/>
          <a:p>
            <a:r>
              <a:rPr lang="en-US" dirty="0"/>
              <a:t>from </a:t>
            </a:r>
            <a:r>
              <a:rPr lang="en-US" sz="2800" dirty="0" err="1"/>
              <a:t>tensorflow</a:t>
            </a:r>
            <a:r>
              <a:rPr lang="en-US" sz="2800" dirty="0"/>
              <a:t>. </a:t>
            </a:r>
            <a:r>
              <a:rPr lang="en-US" dirty="0" err="1"/>
              <a:t>keras.datasets</a:t>
            </a:r>
            <a:r>
              <a:rPr lang="en-US" dirty="0"/>
              <a:t> import </a:t>
            </a:r>
            <a:r>
              <a:rPr lang="en-US" dirty="0" err="1"/>
              <a:t>mnist</a:t>
            </a:r>
            <a:endParaRPr lang="fa-IR" dirty="0"/>
          </a:p>
          <a:p>
            <a:r>
              <a:rPr lang="en-US" dirty="0"/>
              <a:t>from </a:t>
            </a:r>
            <a:r>
              <a:rPr lang="en-US" sz="2800" dirty="0" err="1"/>
              <a:t>tensorflow</a:t>
            </a:r>
            <a:r>
              <a:rPr lang="en-US" sz="2800" dirty="0"/>
              <a:t>. </a:t>
            </a:r>
            <a:r>
              <a:rPr lang="en-US" dirty="0" err="1"/>
              <a:t>keras.utils</a:t>
            </a:r>
            <a:r>
              <a:rPr lang="en-US" dirty="0"/>
              <a:t> import </a:t>
            </a:r>
            <a:r>
              <a:rPr lang="en-US" dirty="0" err="1"/>
              <a:t>to_categorical</a:t>
            </a:r>
            <a:endParaRPr lang="en-US" dirty="0"/>
          </a:p>
          <a:p>
            <a:r>
              <a:rPr lang="en-US" dirty="0"/>
              <a:t>(</a:t>
            </a:r>
            <a:r>
              <a:rPr lang="en-US" dirty="0" err="1"/>
              <a:t>train_images</a:t>
            </a:r>
            <a:r>
              <a:rPr lang="en-US" dirty="0"/>
              <a:t>, </a:t>
            </a:r>
            <a:r>
              <a:rPr lang="en-US" dirty="0" err="1"/>
              <a:t>train_labels</a:t>
            </a:r>
            <a:r>
              <a:rPr lang="en-US" dirty="0"/>
              <a:t>), (</a:t>
            </a:r>
            <a:r>
              <a:rPr lang="en-US" dirty="0" err="1"/>
              <a:t>test_images</a:t>
            </a:r>
            <a:r>
              <a:rPr lang="en-US" dirty="0"/>
              <a:t>, </a:t>
            </a:r>
            <a:r>
              <a:rPr lang="en-US" dirty="0" err="1"/>
              <a:t>test_labels</a:t>
            </a:r>
            <a:r>
              <a:rPr lang="en-US" dirty="0"/>
              <a:t>) = </a:t>
            </a:r>
            <a:r>
              <a:rPr lang="en-US" dirty="0" err="1"/>
              <a:t>mnist.load_data</a:t>
            </a:r>
            <a:r>
              <a:rPr lang="en-US" dirty="0"/>
              <a:t>()</a:t>
            </a:r>
          </a:p>
          <a:p>
            <a:endParaRPr lang="en-US" dirty="0"/>
          </a:p>
          <a:p>
            <a:endParaRPr lang="en-US" dirty="0"/>
          </a:p>
          <a:p>
            <a:endParaRPr lang="en-US" dirty="0"/>
          </a:p>
          <a:p>
            <a:r>
              <a:rPr lang="en-US" dirty="0"/>
              <a:t>classify grayscale images of handwritten digits (28 × 28 pixels) into their 10 categories (0 through 9). a set of 60,000 training images, plus 10,000 test images, assembled by the National Institute of Standards and Technology (the NIST in MNIST) in the 1980s.</a:t>
            </a:r>
          </a:p>
        </p:txBody>
      </p:sp>
      <p:pic>
        <p:nvPicPr>
          <p:cNvPr id="4" name="Picture 3"/>
          <p:cNvPicPr>
            <a:picLocks noChangeAspect="1"/>
          </p:cNvPicPr>
          <p:nvPr/>
        </p:nvPicPr>
        <p:blipFill>
          <a:blip r:embed="rId2"/>
          <a:stretch>
            <a:fillRect/>
          </a:stretch>
        </p:blipFill>
        <p:spPr>
          <a:xfrm>
            <a:off x="8389236" y="3602894"/>
            <a:ext cx="3229470" cy="796800"/>
          </a:xfrm>
          <a:prstGeom prst="rect">
            <a:avLst/>
          </a:prstGeom>
        </p:spPr>
      </p:pic>
      <p:sp>
        <p:nvSpPr>
          <p:cNvPr id="5" name="Slide Number Placeholder 4"/>
          <p:cNvSpPr>
            <a:spLocks noGrp="1"/>
          </p:cNvSpPr>
          <p:nvPr>
            <p:ph type="sldNum" sz="quarter" idx="12"/>
          </p:nvPr>
        </p:nvSpPr>
        <p:spPr/>
        <p:txBody>
          <a:bodyPr/>
          <a:lstStyle/>
          <a:p>
            <a:fld id="{53229BE9-862C-49A5-9F6E-82F7A2EC27B4}" type="slidenum">
              <a:rPr lang="en-US" smtClean="0"/>
              <a:t>32</a:t>
            </a:fld>
            <a:endParaRPr lang="en-US"/>
          </a:p>
        </p:txBody>
      </p:sp>
    </p:spTree>
    <p:extLst>
      <p:ext uri="{BB962C8B-B14F-4D97-AF65-F5344CB8AC3E}">
        <p14:creationId xmlns:p14="http://schemas.microsoft.com/office/powerpoint/2010/main" val="11792649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simple ANN with </a:t>
            </a:r>
            <a:r>
              <a:rPr lang="en-US" dirty="0" err="1"/>
              <a:t>Keras</a:t>
            </a:r>
            <a:r>
              <a:rPr lang="en-US" dirty="0"/>
              <a:t>: Example</a:t>
            </a:r>
            <a:br>
              <a:rPr lang="en-US" dirty="0"/>
            </a:br>
            <a:r>
              <a:rPr lang="en-US" sz="2800" dirty="0" err="1"/>
              <a:t>mnist</a:t>
            </a:r>
            <a:r>
              <a:rPr lang="en-US" sz="2800" dirty="0"/>
              <a:t> </a:t>
            </a:r>
            <a:r>
              <a:rPr lang="en-US" sz="1400" dirty="0"/>
              <a:t>(2), </a:t>
            </a:r>
            <a:r>
              <a:rPr lang="en-US" sz="2800" dirty="0"/>
              <a:t>Network architecture</a:t>
            </a:r>
            <a:endParaRPr lang="en-US" sz="1400" dirty="0"/>
          </a:p>
        </p:txBody>
      </p:sp>
      <p:sp>
        <p:nvSpPr>
          <p:cNvPr id="3" name="Content Placeholder 2"/>
          <p:cNvSpPr>
            <a:spLocks noGrp="1"/>
          </p:cNvSpPr>
          <p:nvPr>
            <p:ph idx="1"/>
          </p:nvPr>
        </p:nvSpPr>
        <p:spPr/>
        <p:txBody>
          <a:bodyPr>
            <a:normAutofit/>
          </a:bodyPr>
          <a:lstStyle/>
          <a:p>
            <a:r>
              <a:rPr lang="en-US" dirty="0"/>
              <a:t>from </a:t>
            </a:r>
            <a:r>
              <a:rPr lang="en-US" sz="2800" dirty="0" err="1"/>
              <a:t>tensorflow</a:t>
            </a:r>
            <a:r>
              <a:rPr lang="en-US" sz="2800" dirty="0"/>
              <a:t>. </a:t>
            </a:r>
            <a:r>
              <a:rPr lang="en-US" dirty="0" err="1"/>
              <a:t>keras</a:t>
            </a:r>
            <a:r>
              <a:rPr lang="en-US" dirty="0"/>
              <a:t> import models</a:t>
            </a:r>
          </a:p>
          <a:p>
            <a:r>
              <a:rPr lang="en-US" dirty="0"/>
              <a:t>from </a:t>
            </a:r>
            <a:r>
              <a:rPr lang="en-US" sz="2800" dirty="0" err="1"/>
              <a:t>tensorflow</a:t>
            </a:r>
            <a:r>
              <a:rPr lang="en-US" sz="2800" dirty="0"/>
              <a:t>. </a:t>
            </a:r>
            <a:r>
              <a:rPr lang="en-US" dirty="0" err="1"/>
              <a:t>keras</a:t>
            </a:r>
            <a:r>
              <a:rPr lang="en-US" dirty="0"/>
              <a:t> import layers</a:t>
            </a:r>
          </a:p>
          <a:p>
            <a:r>
              <a:rPr lang="en-US" dirty="0"/>
              <a:t>network = </a:t>
            </a:r>
            <a:r>
              <a:rPr lang="en-US" dirty="0" err="1"/>
              <a:t>models.Sequential</a:t>
            </a:r>
            <a:r>
              <a:rPr lang="en-US" dirty="0"/>
              <a:t>()</a:t>
            </a:r>
          </a:p>
          <a:p>
            <a:r>
              <a:rPr lang="en-US" dirty="0" err="1"/>
              <a:t>network.add</a:t>
            </a:r>
            <a:r>
              <a:rPr lang="en-US" dirty="0"/>
              <a:t>(</a:t>
            </a:r>
            <a:r>
              <a:rPr lang="en-US" dirty="0" err="1"/>
              <a:t>layers.Dense</a:t>
            </a:r>
            <a:r>
              <a:rPr lang="en-US" dirty="0"/>
              <a:t>(512, activation='</a:t>
            </a:r>
            <a:r>
              <a:rPr lang="en-US" dirty="0" err="1"/>
              <a:t>relu</a:t>
            </a:r>
            <a:r>
              <a:rPr lang="en-US" dirty="0"/>
              <a:t>', </a:t>
            </a:r>
            <a:r>
              <a:rPr lang="en-US" dirty="0" err="1"/>
              <a:t>input_shape</a:t>
            </a:r>
            <a:r>
              <a:rPr lang="en-US" dirty="0"/>
              <a:t>=(28 * 28,)))</a:t>
            </a:r>
          </a:p>
          <a:p>
            <a:r>
              <a:rPr lang="en-US" dirty="0" err="1"/>
              <a:t>network.add</a:t>
            </a:r>
            <a:r>
              <a:rPr lang="en-US" dirty="0"/>
              <a:t>(</a:t>
            </a:r>
            <a:r>
              <a:rPr lang="en-US" dirty="0" err="1"/>
              <a:t>layers.Dense</a:t>
            </a:r>
            <a:r>
              <a:rPr lang="en-US" dirty="0"/>
              <a:t>(10, activation='</a:t>
            </a:r>
            <a:r>
              <a:rPr lang="en-US" dirty="0" err="1"/>
              <a:t>softmax</a:t>
            </a:r>
            <a:r>
              <a:rPr lang="en-US" dirty="0"/>
              <a:t>'))</a:t>
            </a:r>
          </a:p>
          <a:p>
            <a:endParaRPr lang="en-US" dirty="0"/>
          </a:p>
          <a:p>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33</a:t>
            </a:fld>
            <a:endParaRPr lang="en-US"/>
          </a:p>
        </p:txBody>
      </p:sp>
    </p:spTree>
    <p:extLst>
      <p:ext uri="{BB962C8B-B14F-4D97-AF65-F5344CB8AC3E}">
        <p14:creationId xmlns:p14="http://schemas.microsoft.com/office/powerpoint/2010/main" val="24407787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simple ANN with </a:t>
            </a:r>
            <a:r>
              <a:rPr lang="en-US" dirty="0" err="1"/>
              <a:t>Keras</a:t>
            </a:r>
            <a:r>
              <a:rPr lang="en-US" dirty="0"/>
              <a:t>: Example</a:t>
            </a:r>
            <a:br>
              <a:rPr lang="en-US" dirty="0"/>
            </a:br>
            <a:r>
              <a:rPr lang="en-US" sz="2800" dirty="0" err="1"/>
              <a:t>mnist</a:t>
            </a:r>
            <a:r>
              <a:rPr lang="en-US" sz="2800" dirty="0"/>
              <a:t> </a:t>
            </a:r>
            <a:r>
              <a:rPr lang="en-US" sz="1400" dirty="0"/>
              <a:t>(3), </a:t>
            </a:r>
            <a:r>
              <a:rPr lang="en-US" sz="2800" dirty="0"/>
              <a:t>Compilation</a:t>
            </a:r>
            <a:endParaRPr lang="en-US" dirty="0"/>
          </a:p>
        </p:txBody>
      </p:sp>
      <p:sp>
        <p:nvSpPr>
          <p:cNvPr id="3" name="Content Placeholder 2"/>
          <p:cNvSpPr>
            <a:spLocks noGrp="1"/>
          </p:cNvSpPr>
          <p:nvPr>
            <p:ph idx="1"/>
          </p:nvPr>
        </p:nvSpPr>
        <p:spPr/>
        <p:txBody>
          <a:bodyPr/>
          <a:lstStyle/>
          <a:p>
            <a:r>
              <a:rPr lang="en-US" err="1"/>
              <a:t>network.compile</a:t>
            </a:r>
            <a:r>
              <a:rPr lang="en-US"/>
              <a:t>(optimizer=‘adam',</a:t>
            </a:r>
            <a:endParaRPr lang="en-US" dirty="0"/>
          </a:p>
          <a:p>
            <a:pPr marL="0" indent="0">
              <a:buNone/>
            </a:pPr>
            <a:r>
              <a:rPr lang="en-US" dirty="0"/>
              <a:t>                  loss='</a:t>
            </a:r>
            <a:r>
              <a:rPr lang="en-US" dirty="0" err="1"/>
              <a:t>categorical_crossentropy</a:t>
            </a:r>
            <a:r>
              <a:rPr lang="en-US" dirty="0"/>
              <a:t>',</a:t>
            </a:r>
          </a:p>
          <a:p>
            <a:pPr marL="0" indent="0">
              <a:buNone/>
            </a:pPr>
            <a:r>
              <a:rPr lang="en-US" dirty="0"/>
              <a:t>                   metrics=['accuracy'])</a:t>
            </a:r>
          </a:p>
        </p:txBody>
      </p:sp>
      <p:sp>
        <p:nvSpPr>
          <p:cNvPr id="4" name="Slide Number Placeholder 3"/>
          <p:cNvSpPr>
            <a:spLocks noGrp="1"/>
          </p:cNvSpPr>
          <p:nvPr>
            <p:ph type="sldNum" sz="quarter" idx="12"/>
          </p:nvPr>
        </p:nvSpPr>
        <p:spPr/>
        <p:txBody>
          <a:bodyPr/>
          <a:lstStyle/>
          <a:p>
            <a:fld id="{53229BE9-862C-49A5-9F6E-82F7A2EC27B4}" type="slidenum">
              <a:rPr lang="en-US" smtClean="0"/>
              <a:t>34</a:t>
            </a:fld>
            <a:endParaRPr lang="en-US"/>
          </a:p>
        </p:txBody>
      </p:sp>
    </p:spTree>
    <p:extLst>
      <p:ext uri="{BB962C8B-B14F-4D97-AF65-F5344CB8AC3E}">
        <p14:creationId xmlns:p14="http://schemas.microsoft.com/office/powerpoint/2010/main" val="10972665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 simple ANN with </a:t>
            </a:r>
            <a:r>
              <a:rPr lang="en-US" dirty="0" err="1"/>
              <a:t>Keras</a:t>
            </a:r>
            <a:r>
              <a:rPr lang="en-US" dirty="0"/>
              <a:t>: Example</a:t>
            </a:r>
            <a:br>
              <a:rPr lang="en-US" dirty="0"/>
            </a:br>
            <a:r>
              <a:rPr lang="en-US" sz="2800" dirty="0" err="1"/>
              <a:t>mnist</a:t>
            </a:r>
            <a:r>
              <a:rPr lang="en-US" sz="2800" dirty="0"/>
              <a:t> </a:t>
            </a:r>
            <a:r>
              <a:rPr lang="en-US" sz="1400" dirty="0"/>
              <a:t>(4), </a:t>
            </a:r>
            <a:r>
              <a:rPr lang="en-US" sz="2800" dirty="0"/>
              <a:t>preparing Data</a:t>
            </a:r>
            <a:endParaRPr lang="en-US" dirty="0"/>
          </a:p>
        </p:txBody>
      </p:sp>
      <p:sp>
        <p:nvSpPr>
          <p:cNvPr id="3" name="Content Placeholder 2"/>
          <p:cNvSpPr>
            <a:spLocks noGrp="1"/>
          </p:cNvSpPr>
          <p:nvPr>
            <p:ph idx="1"/>
          </p:nvPr>
        </p:nvSpPr>
        <p:spPr/>
        <p:txBody>
          <a:bodyPr/>
          <a:lstStyle/>
          <a:p>
            <a:r>
              <a:rPr lang="fr-FR" dirty="0" err="1"/>
              <a:t>train_images</a:t>
            </a:r>
            <a:r>
              <a:rPr lang="fr-FR" dirty="0"/>
              <a:t> = </a:t>
            </a:r>
            <a:r>
              <a:rPr lang="fr-FR" dirty="0" err="1"/>
              <a:t>train_images.reshape</a:t>
            </a:r>
            <a:r>
              <a:rPr lang="fr-FR" dirty="0"/>
              <a:t>((60000, 28 * 28))</a:t>
            </a:r>
          </a:p>
          <a:p>
            <a:r>
              <a:rPr lang="en-US" dirty="0" err="1"/>
              <a:t>train_images</a:t>
            </a:r>
            <a:r>
              <a:rPr lang="en-US" dirty="0"/>
              <a:t> = </a:t>
            </a:r>
            <a:r>
              <a:rPr lang="en-US" dirty="0" err="1"/>
              <a:t>train_images.astype</a:t>
            </a:r>
            <a:r>
              <a:rPr lang="en-US" dirty="0"/>
              <a:t>('float32') / 255</a:t>
            </a:r>
          </a:p>
          <a:p>
            <a:r>
              <a:rPr lang="en-US" dirty="0" err="1"/>
              <a:t>test_images</a:t>
            </a:r>
            <a:r>
              <a:rPr lang="en-US" dirty="0"/>
              <a:t> = </a:t>
            </a:r>
            <a:r>
              <a:rPr lang="en-US" dirty="0" err="1"/>
              <a:t>test_images.reshape</a:t>
            </a:r>
            <a:r>
              <a:rPr lang="en-US" dirty="0"/>
              <a:t>((10000, 28 * 28))</a:t>
            </a:r>
          </a:p>
          <a:p>
            <a:r>
              <a:rPr lang="en-US" dirty="0" err="1"/>
              <a:t>test_images</a:t>
            </a:r>
            <a:r>
              <a:rPr lang="en-US" dirty="0"/>
              <a:t> = </a:t>
            </a:r>
            <a:r>
              <a:rPr lang="en-US" dirty="0" err="1"/>
              <a:t>test_images.astype</a:t>
            </a:r>
            <a:r>
              <a:rPr lang="en-US" dirty="0"/>
              <a:t>('float32') / 255</a:t>
            </a:r>
          </a:p>
          <a:p>
            <a:r>
              <a:rPr lang="en-US" dirty="0" err="1"/>
              <a:t>train_labels</a:t>
            </a:r>
            <a:r>
              <a:rPr lang="en-US" dirty="0"/>
              <a:t> = </a:t>
            </a:r>
            <a:r>
              <a:rPr lang="en-US" dirty="0" err="1"/>
              <a:t>to_categorical</a:t>
            </a:r>
            <a:r>
              <a:rPr lang="en-US" dirty="0"/>
              <a:t>(</a:t>
            </a:r>
            <a:r>
              <a:rPr lang="en-US" dirty="0" err="1"/>
              <a:t>train_labels</a:t>
            </a:r>
            <a:r>
              <a:rPr lang="en-US" dirty="0"/>
              <a:t>)</a:t>
            </a:r>
          </a:p>
          <a:p>
            <a:r>
              <a:rPr lang="en-US" dirty="0" err="1"/>
              <a:t>test_labels</a:t>
            </a:r>
            <a:r>
              <a:rPr lang="en-US" dirty="0"/>
              <a:t> = </a:t>
            </a:r>
            <a:r>
              <a:rPr lang="en-US" dirty="0" err="1"/>
              <a:t>to_categorical</a:t>
            </a:r>
            <a:r>
              <a:rPr lang="en-US" dirty="0"/>
              <a:t>(</a:t>
            </a:r>
            <a:r>
              <a:rPr lang="en-US" dirty="0" err="1"/>
              <a:t>test_labels</a:t>
            </a:r>
            <a:r>
              <a:rPr lang="en-US" dirty="0"/>
              <a:t>)</a:t>
            </a:r>
          </a:p>
        </p:txBody>
      </p:sp>
      <p:sp>
        <p:nvSpPr>
          <p:cNvPr id="4" name="Slide Number Placeholder 3"/>
          <p:cNvSpPr>
            <a:spLocks noGrp="1"/>
          </p:cNvSpPr>
          <p:nvPr>
            <p:ph type="sldNum" sz="quarter" idx="12"/>
          </p:nvPr>
        </p:nvSpPr>
        <p:spPr/>
        <p:txBody>
          <a:bodyPr/>
          <a:lstStyle/>
          <a:p>
            <a:fld id="{53229BE9-862C-49A5-9F6E-82F7A2EC27B4}" type="slidenum">
              <a:rPr lang="en-US" smtClean="0"/>
              <a:t>35</a:t>
            </a:fld>
            <a:endParaRPr lang="en-US"/>
          </a:p>
        </p:txBody>
      </p:sp>
    </p:spTree>
    <p:extLst>
      <p:ext uri="{BB962C8B-B14F-4D97-AF65-F5344CB8AC3E}">
        <p14:creationId xmlns:p14="http://schemas.microsoft.com/office/powerpoint/2010/main" val="37288199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simple ANN with </a:t>
            </a:r>
            <a:r>
              <a:rPr lang="en-US" dirty="0" err="1"/>
              <a:t>Keras</a:t>
            </a:r>
            <a:r>
              <a:rPr lang="en-US" dirty="0"/>
              <a:t>: Example</a:t>
            </a:r>
            <a:br>
              <a:rPr lang="en-US" dirty="0"/>
            </a:br>
            <a:r>
              <a:rPr lang="en-US" sz="2800" dirty="0" err="1"/>
              <a:t>mnist</a:t>
            </a:r>
            <a:r>
              <a:rPr lang="en-US" sz="2800" dirty="0"/>
              <a:t> </a:t>
            </a:r>
            <a:r>
              <a:rPr lang="en-US" sz="1400" dirty="0"/>
              <a:t>(5), </a:t>
            </a:r>
            <a:r>
              <a:rPr lang="en-US" sz="2800" dirty="0"/>
              <a:t>Training and Evaluation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  Training</a:t>
            </a:r>
          </a:p>
          <a:p>
            <a:r>
              <a:rPr lang="en-US" dirty="0" err="1"/>
              <a:t>network.fit</a:t>
            </a:r>
            <a:r>
              <a:rPr lang="en-US" dirty="0"/>
              <a:t>(</a:t>
            </a:r>
            <a:r>
              <a:rPr lang="en-US" dirty="0" err="1"/>
              <a:t>train_images</a:t>
            </a:r>
            <a:r>
              <a:rPr lang="en-US" dirty="0"/>
              <a:t>, </a:t>
            </a:r>
            <a:r>
              <a:rPr lang="en-US" dirty="0" err="1"/>
              <a:t>train_labels</a:t>
            </a:r>
            <a:r>
              <a:rPr lang="en-US" dirty="0"/>
              <a:t>, epochs=5, </a:t>
            </a:r>
            <a:r>
              <a:rPr lang="en-US" dirty="0" err="1"/>
              <a:t>batch_size</a:t>
            </a:r>
            <a:r>
              <a:rPr lang="en-US" dirty="0"/>
              <a:t>=128)</a:t>
            </a:r>
          </a:p>
          <a:p>
            <a:endParaRPr lang="en-US" dirty="0"/>
          </a:p>
          <a:p>
            <a:endParaRPr lang="en-US" dirty="0"/>
          </a:p>
          <a:p>
            <a:pPr marL="0" indent="0">
              <a:buNone/>
            </a:pPr>
            <a:r>
              <a:rPr lang="en-US" dirty="0"/>
              <a:t>  Evaluation</a:t>
            </a:r>
          </a:p>
          <a:p>
            <a:r>
              <a:rPr lang="en-US" dirty="0" err="1"/>
              <a:t>test_loss</a:t>
            </a:r>
            <a:r>
              <a:rPr lang="en-US" dirty="0"/>
              <a:t>, </a:t>
            </a:r>
            <a:r>
              <a:rPr lang="en-US" dirty="0" err="1"/>
              <a:t>test_acc</a:t>
            </a:r>
            <a:r>
              <a:rPr lang="en-US" dirty="0"/>
              <a:t> = </a:t>
            </a:r>
            <a:r>
              <a:rPr lang="en-US" dirty="0" err="1"/>
              <a:t>network.evaluate</a:t>
            </a:r>
            <a:r>
              <a:rPr lang="en-US" dirty="0"/>
              <a:t>(</a:t>
            </a:r>
            <a:r>
              <a:rPr lang="en-US" dirty="0" err="1"/>
              <a:t>test_images</a:t>
            </a:r>
            <a:r>
              <a:rPr lang="en-US" dirty="0"/>
              <a:t>, </a:t>
            </a:r>
            <a:r>
              <a:rPr lang="en-US" dirty="0" err="1"/>
              <a:t>test_labels</a:t>
            </a:r>
            <a:r>
              <a:rPr lang="en-US" dirty="0"/>
              <a:t>)</a:t>
            </a:r>
          </a:p>
          <a:p>
            <a:r>
              <a:rPr lang="en-US" dirty="0"/>
              <a:t>print('</a:t>
            </a:r>
            <a:r>
              <a:rPr lang="en-US" dirty="0" err="1"/>
              <a:t>test_acc</a:t>
            </a:r>
            <a:r>
              <a:rPr lang="en-US" dirty="0"/>
              <a:t>:', </a:t>
            </a:r>
            <a:r>
              <a:rPr lang="en-US" dirty="0" err="1"/>
              <a:t>test_acc</a:t>
            </a:r>
            <a:r>
              <a:rPr lang="en-US" dirty="0"/>
              <a:t>)</a:t>
            </a:r>
          </a:p>
          <a:p>
            <a:endParaRPr lang="en-US" dirty="0"/>
          </a:p>
          <a:p>
            <a:r>
              <a:rPr lang="en-US" dirty="0" err="1"/>
              <a:t>Network.summary</a:t>
            </a:r>
            <a:r>
              <a:rPr lang="en-US" dirty="0"/>
              <a:t>()</a:t>
            </a:r>
          </a:p>
        </p:txBody>
      </p:sp>
      <p:sp>
        <p:nvSpPr>
          <p:cNvPr id="4" name="Slide Number Placeholder 3"/>
          <p:cNvSpPr>
            <a:spLocks noGrp="1"/>
          </p:cNvSpPr>
          <p:nvPr>
            <p:ph type="sldNum" sz="quarter" idx="12"/>
          </p:nvPr>
        </p:nvSpPr>
        <p:spPr/>
        <p:txBody>
          <a:bodyPr/>
          <a:lstStyle/>
          <a:p>
            <a:fld id="{53229BE9-862C-49A5-9F6E-82F7A2EC27B4}" type="slidenum">
              <a:rPr lang="en-US" smtClean="0"/>
              <a:t>36</a:t>
            </a:fld>
            <a:endParaRPr lang="en-US"/>
          </a:p>
        </p:txBody>
      </p:sp>
    </p:spTree>
    <p:extLst>
      <p:ext uri="{BB962C8B-B14F-4D97-AF65-F5344CB8AC3E}">
        <p14:creationId xmlns:p14="http://schemas.microsoft.com/office/powerpoint/2010/main" val="2569989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9E75A-CC9D-5338-7FC3-2BE9EDCBB14B}"/>
              </a:ext>
            </a:extLst>
          </p:cNvPr>
          <p:cNvSpPr>
            <a:spLocks noGrp="1"/>
          </p:cNvSpPr>
          <p:nvPr>
            <p:ph type="title"/>
          </p:nvPr>
        </p:nvSpPr>
        <p:spPr/>
        <p:txBody>
          <a:bodyPr/>
          <a:lstStyle/>
          <a:p>
            <a:pPr algn="ctr"/>
            <a:r>
              <a:rPr lang="en-US" dirty="0"/>
              <a:t>Network visualization</a:t>
            </a:r>
          </a:p>
        </p:txBody>
      </p:sp>
      <p:sp>
        <p:nvSpPr>
          <p:cNvPr id="3" name="Content Placeholder 2">
            <a:extLst>
              <a:ext uri="{FF2B5EF4-FFF2-40B4-BE49-F238E27FC236}">
                <a16:creationId xmlns:a16="http://schemas.microsoft.com/office/drawing/2014/main" id="{36AD0DBF-4C66-A324-D7D8-815FBBC3DE68}"/>
              </a:ext>
            </a:extLst>
          </p:cNvPr>
          <p:cNvSpPr>
            <a:spLocks noGrp="1"/>
          </p:cNvSpPr>
          <p:nvPr>
            <p:ph idx="1"/>
          </p:nvPr>
        </p:nvSpPr>
        <p:spPr/>
        <p:txBody>
          <a:bodyPr/>
          <a:lstStyle/>
          <a:p>
            <a:r>
              <a:rPr lang="en-US" dirty="0" err="1"/>
              <a:t>model.summary</a:t>
            </a:r>
            <a:r>
              <a:rPr lang="en-US" dirty="0"/>
              <a:t>()</a:t>
            </a:r>
          </a:p>
        </p:txBody>
      </p:sp>
      <p:pic>
        <p:nvPicPr>
          <p:cNvPr id="1026" name="Picture 2" descr="enter image description here">
            <a:extLst>
              <a:ext uri="{FF2B5EF4-FFF2-40B4-BE49-F238E27FC236}">
                <a16:creationId xmlns:a16="http://schemas.microsoft.com/office/drawing/2014/main" id="{E5EBB10B-FE0E-97FD-39C8-578A43A789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0308" y="1681190"/>
            <a:ext cx="6598993" cy="4495773"/>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24531E93-F9FA-482D-DA69-13F9CC0BA95A}"/>
              </a:ext>
            </a:extLst>
          </p:cNvPr>
          <p:cNvSpPr>
            <a:spLocks noGrp="1"/>
          </p:cNvSpPr>
          <p:nvPr>
            <p:ph type="sldNum" sz="quarter" idx="12"/>
          </p:nvPr>
        </p:nvSpPr>
        <p:spPr/>
        <p:txBody>
          <a:bodyPr/>
          <a:lstStyle/>
          <a:p>
            <a:fld id="{1AFFEC17-EF0A-4600-B764-036172999B16}" type="slidenum">
              <a:rPr lang="en-US" smtClean="0"/>
              <a:t>37</a:t>
            </a:fld>
            <a:endParaRPr lang="en-US"/>
          </a:p>
        </p:txBody>
      </p:sp>
    </p:spTree>
    <p:extLst>
      <p:ext uri="{BB962C8B-B14F-4D97-AF65-F5344CB8AC3E}">
        <p14:creationId xmlns:p14="http://schemas.microsoft.com/office/powerpoint/2010/main" val="882441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Installation …</a:t>
            </a:r>
            <a:endParaRPr lang="en-US" dirty="0"/>
          </a:p>
        </p:txBody>
      </p:sp>
      <p:sp>
        <p:nvSpPr>
          <p:cNvPr id="3" name="Content Placeholder 2"/>
          <p:cNvSpPr>
            <a:spLocks noGrp="1"/>
          </p:cNvSpPr>
          <p:nvPr>
            <p:ph idx="1"/>
          </p:nvPr>
        </p:nvSpPr>
        <p:spPr/>
        <p:txBody>
          <a:bodyPr/>
          <a:lstStyle/>
          <a:p>
            <a:pPr lvl="0" algn="r" rtl="1"/>
            <a:r>
              <a:rPr lang="fa-IR" dirty="0">
                <a:latin typeface="Arial" panose="020B0604020202020204" pitchFamily="34" charset="0"/>
                <a:cs typeface="B Zar" panose="00000400000000000000" pitchFamily="2" charset="-78"/>
              </a:rPr>
              <a:t>الف: در ابتدا یک محیط برای برنامه نویسی پایتون انتخاب و نصب کنید مانند </a:t>
            </a:r>
            <a:r>
              <a:rPr lang="en-US" dirty="0" err="1">
                <a:latin typeface="Arial" panose="020B0604020202020204" pitchFamily="34" charset="0"/>
                <a:cs typeface="B Zar" panose="00000400000000000000" pitchFamily="2" charset="-78"/>
              </a:rPr>
              <a:t>PyCharm</a:t>
            </a:r>
            <a:r>
              <a:rPr lang="fa-IR" dirty="0">
                <a:latin typeface="Arial" panose="020B0604020202020204" pitchFamily="34" charset="0"/>
                <a:cs typeface="B Zar" panose="00000400000000000000" pitchFamily="2" charset="-78"/>
              </a:rPr>
              <a:t>، آناکوندا يا </a:t>
            </a:r>
            <a:r>
              <a:rPr lang="en-US" dirty="0" err="1">
                <a:latin typeface="Arial" panose="020B0604020202020204" pitchFamily="34" charset="0"/>
                <a:cs typeface="B Zar" panose="00000400000000000000" pitchFamily="2" charset="-78"/>
              </a:rPr>
              <a:t>Jupyter</a:t>
            </a:r>
            <a:r>
              <a:rPr lang="fa-IR" dirty="0">
                <a:latin typeface="Arial" panose="020B0604020202020204" pitchFamily="34" charset="0"/>
                <a:cs typeface="B Zar" panose="00000400000000000000" pitchFamily="2" charset="-78"/>
              </a:rPr>
              <a:t>.</a:t>
            </a:r>
          </a:p>
          <a:p>
            <a:pPr lvl="0" algn="r" rtl="1"/>
            <a:r>
              <a:rPr lang="fa-IR" dirty="0">
                <a:latin typeface="Arial" panose="020B0604020202020204" pitchFamily="34" charset="0"/>
                <a:cs typeface="B Zar" panose="00000400000000000000" pitchFamily="2" charset="-78"/>
              </a:rPr>
              <a:t>ب: سپس نصب کتابخانه های مورد نظر در محیط پایتون را انجام دهید.</a:t>
            </a:r>
            <a:endParaRPr lang="en-US" dirty="0">
              <a:latin typeface="Arial" panose="020B0604020202020204" pitchFamily="34" charset="0"/>
              <a:cs typeface="B Zar" panose="00000400000000000000" pitchFamily="2" charset="-78"/>
            </a:endParaRPr>
          </a:p>
          <a:p>
            <a:pPr lvl="0" algn="r" rtl="1"/>
            <a:endParaRPr lang="en-US" dirty="0">
              <a:latin typeface="Arial" panose="020B0604020202020204" pitchFamily="34" charset="0"/>
              <a:cs typeface="B Zar" panose="00000400000000000000" pitchFamily="2" charset="-78"/>
            </a:endParaRPr>
          </a:p>
          <a:p>
            <a:pPr lvl="0" algn="r" rtl="1"/>
            <a:r>
              <a:rPr lang="fa-IR" dirty="0">
                <a:latin typeface="Arial" panose="020B0604020202020204" pitchFamily="34" charset="0"/>
                <a:cs typeface="B Zar" panose="00000400000000000000" pitchFamily="2" charset="-78"/>
              </a:rPr>
              <a:t>به عنوان مثال ابتدا نصب آناکوندا و سپس نصب کتابخانه ها در محیط آناکوندا.</a:t>
            </a:r>
            <a:endParaRPr lang="en-US" dirty="0">
              <a:latin typeface="Arial" panose="020B0604020202020204" pitchFamily="34" charset="0"/>
              <a:cs typeface="B Zar" panose="00000400000000000000" pitchFamily="2" charset="-78"/>
            </a:endParaRPr>
          </a:p>
          <a:p>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4</a:t>
            </a:fld>
            <a:endParaRPr lang="en-US"/>
          </a:p>
        </p:txBody>
      </p:sp>
    </p:spTree>
    <p:extLst>
      <p:ext uri="{BB962C8B-B14F-4D97-AF65-F5344CB8AC3E}">
        <p14:creationId xmlns:p14="http://schemas.microsoft.com/office/powerpoint/2010/main" val="354368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3493" y="272143"/>
            <a:ext cx="11465480" cy="6449332"/>
          </a:xfrm>
        </p:spPr>
      </p:pic>
      <p:sp>
        <p:nvSpPr>
          <p:cNvPr id="4" name="Slide Number Placeholder 3"/>
          <p:cNvSpPr>
            <a:spLocks noGrp="1"/>
          </p:cNvSpPr>
          <p:nvPr>
            <p:ph type="sldNum" sz="quarter" idx="12"/>
          </p:nvPr>
        </p:nvSpPr>
        <p:spPr/>
        <p:txBody>
          <a:bodyPr/>
          <a:lstStyle/>
          <a:p>
            <a:fld id="{53229BE9-862C-49A5-9F6E-82F7A2EC27B4}" type="slidenum">
              <a:rPr lang="en-US" smtClean="0"/>
              <a:t>5</a:t>
            </a:fld>
            <a:endParaRPr lang="en-US"/>
          </a:p>
        </p:txBody>
      </p:sp>
    </p:spTree>
    <p:extLst>
      <p:ext uri="{BB962C8B-B14F-4D97-AF65-F5344CB8AC3E}">
        <p14:creationId xmlns:p14="http://schemas.microsoft.com/office/powerpoint/2010/main" val="1785376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712177" y="3616430"/>
            <a:ext cx="6334478" cy="3050189"/>
          </a:xfrm>
          <a:prstGeom prst="rect">
            <a:avLst/>
          </a:prstGeom>
        </p:spPr>
      </p:pic>
      <p:sp>
        <p:nvSpPr>
          <p:cNvPr id="2" name="Title 1"/>
          <p:cNvSpPr>
            <a:spLocks noGrp="1"/>
          </p:cNvSpPr>
          <p:nvPr>
            <p:ph type="title"/>
          </p:nvPr>
        </p:nvSpPr>
        <p:spPr/>
        <p:txBody>
          <a:bodyPr/>
          <a:lstStyle/>
          <a:p>
            <a:r>
              <a:rPr lang="en-US" b="1" dirty="0"/>
              <a:t>Installation</a:t>
            </a:r>
            <a:r>
              <a:rPr lang="en-US" sz="2000" b="1" dirty="0"/>
              <a:t> (1)</a:t>
            </a:r>
            <a:endParaRPr lang="en-US" sz="2000" dirty="0"/>
          </a:p>
        </p:txBody>
      </p:sp>
      <p:sp>
        <p:nvSpPr>
          <p:cNvPr id="3" name="Content Placeholder 2"/>
          <p:cNvSpPr>
            <a:spLocks noGrp="1"/>
          </p:cNvSpPr>
          <p:nvPr>
            <p:ph idx="1"/>
          </p:nvPr>
        </p:nvSpPr>
        <p:spPr>
          <a:xfrm>
            <a:off x="838200" y="1340203"/>
            <a:ext cx="10515600" cy="4351338"/>
          </a:xfrm>
        </p:spPr>
        <p:txBody>
          <a:bodyPr/>
          <a:lstStyle/>
          <a:p>
            <a:pPr lvl="0" algn="r" rtl="1"/>
            <a:r>
              <a:rPr lang="fa-IR" dirty="0">
                <a:latin typeface="Arial" panose="020B0604020202020204" pitchFamily="34" charset="0"/>
                <a:cs typeface="B Zar" panose="00000400000000000000" pitchFamily="2" charset="-78"/>
              </a:rPr>
              <a:t>الف: ابتدا نرم افزار آناکوندا تحت ویندوز یا لینوکس را دانلود کرده و نصب کنید.</a:t>
            </a:r>
          </a:p>
          <a:p>
            <a:pPr marL="0" lvl="0" indent="0" algn="l">
              <a:buNone/>
            </a:pPr>
            <a:r>
              <a:rPr lang="en-US" dirty="0">
                <a:latin typeface="Arial" panose="020B0604020202020204" pitchFamily="34" charset="0"/>
                <a:cs typeface="B Zar" panose="00000400000000000000" pitchFamily="2" charset="-78"/>
              </a:rPr>
              <a:t>ANACONDA</a:t>
            </a:r>
            <a:endParaRPr lang="fa-IR" dirty="0">
              <a:latin typeface="Arial" panose="020B0604020202020204" pitchFamily="34" charset="0"/>
              <a:cs typeface="B Zar" panose="00000400000000000000" pitchFamily="2" charset="-78"/>
            </a:endParaRPr>
          </a:p>
          <a:p>
            <a:pPr marL="0" indent="0">
              <a:buNone/>
            </a:pPr>
            <a:r>
              <a:rPr lang="en-US" dirty="0"/>
              <a:t>The open-source </a:t>
            </a:r>
            <a:r>
              <a:rPr lang="en-US" dirty="0">
                <a:hlinkClick r:id="rId3"/>
              </a:rPr>
              <a:t>Anaconda Distribution</a:t>
            </a:r>
            <a:r>
              <a:rPr lang="en-US" dirty="0"/>
              <a:t> is the easiest way to perform Python/R data science and machine learning on Linux, Windows, and Mac OS X. </a:t>
            </a:r>
          </a:p>
          <a:p>
            <a:pPr marL="0" indent="0">
              <a:buNone/>
            </a:pPr>
            <a:r>
              <a:rPr lang="en-US" dirty="0"/>
              <a:t>https://www.anaconda.com/distribution/</a:t>
            </a:r>
          </a:p>
        </p:txBody>
      </p:sp>
      <p:sp>
        <p:nvSpPr>
          <p:cNvPr id="5" name="Slide Number Placeholder 4"/>
          <p:cNvSpPr>
            <a:spLocks noGrp="1"/>
          </p:cNvSpPr>
          <p:nvPr>
            <p:ph type="sldNum" sz="quarter" idx="12"/>
          </p:nvPr>
        </p:nvSpPr>
        <p:spPr/>
        <p:txBody>
          <a:bodyPr/>
          <a:lstStyle/>
          <a:p>
            <a:fld id="{53229BE9-862C-49A5-9F6E-82F7A2EC27B4}" type="slidenum">
              <a:rPr lang="en-US" smtClean="0"/>
              <a:t>6</a:t>
            </a:fld>
            <a:endParaRPr lang="en-US"/>
          </a:p>
        </p:txBody>
      </p:sp>
    </p:spTree>
    <p:extLst>
      <p:ext uri="{BB962C8B-B14F-4D97-AF65-F5344CB8AC3E}">
        <p14:creationId xmlns:p14="http://schemas.microsoft.com/office/powerpoint/2010/main" val="674397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Installation</a:t>
            </a:r>
            <a:r>
              <a:rPr lang="en-US" sz="2000" b="1" dirty="0"/>
              <a:t> (2)</a:t>
            </a:r>
            <a:endParaRPr lang="en-US" sz="2000" dirty="0"/>
          </a:p>
        </p:txBody>
      </p:sp>
      <p:sp>
        <p:nvSpPr>
          <p:cNvPr id="3" name="Content Placeholder 2"/>
          <p:cNvSpPr>
            <a:spLocks noGrp="1"/>
          </p:cNvSpPr>
          <p:nvPr>
            <p:ph idx="1"/>
          </p:nvPr>
        </p:nvSpPr>
        <p:spPr>
          <a:xfrm>
            <a:off x="838200" y="1340203"/>
            <a:ext cx="10515600" cy="4351338"/>
          </a:xfrm>
        </p:spPr>
        <p:txBody>
          <a:bodyPr/>
          <a:lstStyle/>
          <a:p>
            <a:pPr algn="l"/>
            <a:r>
              <a:rPr lang="en-US" dirty="0"/>
              <a:t>Installation path: C:\ProgramData\Anaconda3</a:t>
            </a:r>
            <a:endParaRPr lang="fa-IR" dirty="0"/>
          </a:p>
          <a:p>
            <a:r>
              <a:rPr lang="en-US" dirty="0"/>
              <a:t>Windows setting: Permission for the users to change “C:\</a:t>
            </a:r>
            <a:r>
              <a:rPr lang="en-US" dirty="0" err="1"/>
              <a:t>ProgramData</a:t>
            </a:r>
            <a:r>
              <a:rPr lang="en-US" dirty="0"/>
              <a:t>\Anaconda3”is needed. </a:t>
            </a:r>
          </a:p>
          <a:p>
            <a:pPr algn="r" rtl="1"/>
            <a:r>
              <a:rPr lang="fa-IR" dirty="0">
                <a:latin typeface="Arial" panose="020B0604020202020204" pitchFamily="34" charset="0"/>
                <a:cs typeface="B Zar" panose="00000400000000000000" pitchFamily="2" charset="-78"/>
              </a:rPr>
              <a:t>ب: سپس باید کتابخانه های مورد نیاز را به شرح زیر در محیط کوندا به روز رسانی يا نصب کنید. با اتصال به اینترنت کتابخانه ها به صورت آنلاین نصب می شوند.</a:t>
            </a:r>
          </a:p>
          <a:p>
            <a:endParaRPr lang="en-US" dirty="0"/>
          </a:p>
          <a:p>
            <a:r>
              <a:rPr lang="en-US" dirty="0"/>
              <a:t>Libraries:    </a:t>
            </a:r>
            <a:r>
              <a:rPr lang="en-US" dirty="0" err="1"/>
              <a:t>Numpy</a:t>
            </a:r>
            <a:r>
              <a:rPr lang="en-US" dirty="0"/>
              <a:t>     </a:t>
            </a:r>
            <a:r>
              <a:rPr lang="en-US" dirty="0" err="1"/>
              <a:t>mingw</a:t>
            </a:r>
            <a:r>
              <a:rPr lang="en-US" dirty="0"/>
              <a:t>    </a:t>
            </a:r>
            <a:r>
              <a:rPr lang="en-US" dirty="0" err="1"/>
              <a:t>tensorflow</a:t>
            </a:r>
            <a:r>
              <a:rPr lang="en-US" dirty="0"/>
              <a:t>   scikit </a:t>
            </a:r>
            <a:r>
              <a:rPr lang="en-US" dirty="0" err="1"/>
              <a:t>opencv</a:t>
            </a:r>
            <a:endParaRPr lang="en-US" dirty="0"/>
          </a:p>
          <a:p>
            <a:pPr algn="l"/>
            <a:endParaRPr lang="en-US" dirty="0"/>
          </a:p>
          <a:p>
            <a:pPr lvl="0" algn="r" rtl="1"/>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7</a:t>
            </a:fld>
            <a:endParaRPr lang="en-US"/>
          </a:p>
        </p:txBody>
      </p:sp>
    </p:spTree>
    <p:extLst>
      <p:ext uri="{BB962C8B-B14F-4D97-AF65-F5344CB8AC3E}">
        <p14:creationId xmlns:p14="http://schemas.microsoft.com/office/powerpoint/2010/main" val="3399081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F0283A3-91B6-B124-73E4-523A6AF63190}"/>
              </a:ext>
            </a:extLst>
          </p:cNvPr>
          <p:cNvPicPr>
            <a:picLocks noChangeAspect="1"/>
          </p:cNvPicPr>
          <p:nvPr/>
        </p:nvPicPr>
        <p:blipFill>
          <a:blip r:embed="rId2">
            <a:extLst>
              <a:ext uri="{28A0092B-C50C-407E-A947-70E740481C1C}">
                <a14:useLocalDpi xmlns:a14="http://schemas.microsoft.com/office/drawing/2010/main" val="0"/>
              </a:ext>
            </a:extLst>
          </a:blip>
          <a:srcRect b="5099"/>
          <a:stretch/>
        </p:blipFill>
        <p:spPr>
          <a:xfrm>
            <a:off x="0" y="1674"/>
            <a:ext cx="12192000" cy="6856326"/>
          </a:xfrm>
          <a:prstGeom prst="rect">
            <a:avLst/>
          </a:prstGeom>
        </p:spPr>
      </p:pic>
    </p:spTree>
    <p:extLst>
      <p:ext uri="{BB962C8B-B14F-4D97-AF65-F5344CB8AC3E}">
        <p14:creationId xmlns:p14="http://schemas.microsoft.com/office/powerpoint/2010/main" val="2367761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7EBBCA5-DC14-AB79-5EA3-23F36F81B00D}"/>
              </a:ext>
            </a:extLst>
          </p:cNvPr>
          <p:cNvPicPr>
            <a:picLocks noChangeAspect="1"/>
          </p:cNvPicPr>
          <p:nvPr/>
        </p:nvPicPr>
        <p:blipFill>
          <a:blip r:embed="rId2">
            <a:extLst>
              <a:ext uri="{28A0092B-C50C-407E-A947-70E740481C1C}">
                <a14:useLocalDpi xmlns:a14="http://schemas.microsoft.com/office/drawing/2010/main" val="0"/>
              </a:ext>
            </a:extLst>
          </a:blip>
          <a:srcRect b="4905"/>
          <a:stretch/>
        </p:blipFill>
        <p:spPr>
          <a:xfrm>
            <a:off x="0" y="1673"/>
            <a:ext cx="12192000" cy="6856327"/>
          </a:xfrm>
          <a:prstGeom prst="rect">
            <a:avLst/>
          </a:prstGeom>
        </p:spPr>
      </p:pic>
    </p:spTree>
    <p:extLst>
      <p:ext uri="{BB962C8B-B14F-4D97-AF65-F5344CB8AC3E}">
        <p14:creationId xmlns:p14="http://schemas.microsoft.com/office/powerpoint/2010/main" val="30626899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962</TotalTime>
  <Words>1517</Words>
  <Application>Microsoft Office PowerPoint</Application>
  <PresentationFormat>Widescreen</PresentationFormat>
  <Paragraphs>175</Paragraphs>
  <Slides>37</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Arial Unicode MS</vt:lpstr>
      <vt:lpstr>B Nazanin</vt:lpstr>
      <vt:lpstr>Calibri</vt:lpstr>
      <vt:lpstr>Calibri Light</vt:lpstr>
      <vt:lpstr>Google Sans</vt:lpstr>
      <vt:lpstr>tahoma</vt:lpstr>
      <vt:lpstr>Times New Roman</vt:lpstr>
      <vt:lpstr>Office Theme</vt:lpstr>
      <vt:lpstr>بـــه نــام خــدايـي كـه جـان آفــريـد                                                      زمـيـن و زمــان و مــكان آفـــريــد خــداونــد دانــا ، خــداونــد هــوش                                                    خـــداونـد روزي ده عـــيــب پـوش </vt:lpstr>
      <vt:lpstr>Python coding</vt:lpstr>
      <vt:lpstr>Software installation</vt:lpstr>
      <vt:lpstr>Installation …</vt:lpstr>
      <vt:lpstr>PowerPoint Presentation</vt:lpstr>
      <vt:lpstr>Installation (1)</vt:lpstr>
      <vt:lpstr>Installation (2)</vt:lpstr>
      <vt:lpstr>PowerPoint Presentation</vt:lpstr>
      <vt:lpstr>PowerPoint Presentation</vt:lpstr>
      <vt:lpstr>PowerPoint Presentation</vt:lpstr>
      <vt:lpstr>Cloud Computing Services</vt:lpstr>
      <vt:lpstr>AWS</vt:lpstr>
      <vt:lpstr>Google cloud</vt:lpstr>
      <vt:lpstr>Google Colab</vt:lpstr>
      <vt:lpstr>PowerPoint Presentation</vt:lpstr>
      <vt:lpstr>PowerPoint Presentation</vt:lpstr>
      <vt:lpstr>Kaggle</vt:lpstr>
      <vt:lpstr>PowerPoint Presentation</vt:lpstr>
      <vt:lpstr>PowerPoint Presentation</vt:lpstr>
      <vt:lpstr>PowerPoint Presentation</vt:lpstr>
      <vt:lpstr>PowerPoint Presentation</vt:lpstr>
      <vt:lpstr>PowerPoint Presentation</vt:lpstr>
      <vt:lpstr>TensorFlow</vt:lpstr>
      <vt:lpstr>Keras</vt:lpstr>
      <vt:lpstr>Keras</vt:lpstr>
      <vt:lpstr>Keras</vt:lpstr>
      <vt:lpstr>Installation (3)</vt:lpstr>
      <vt:lpstr>ANN with Keras</vt:lpstr>
      <vt:lpstr>ANN with Keras</vt:lpstr>
      <vt:lpstr>MNIST dataset</vt:lpstr>
      <vt:lpstr>MNIST dataset</vt:lpstr>
      <vt:lpstr>A simple ANN with Keras: Example mnist (1), Data loading</vt:lpstr>
      <vt:lpstr>A simple ANN with Keras: Example mnist (2), Network architecture</vt:lpstr>
      <vt:lpstr>A simple ANN with Keras: Example mnist (3), Compilation</vt:lpstr>
      <vt:lpstr>A simple ANN with Keras: Example mnist (4), preparing Data</vt:lpstr>
      <vt:lpstr>A simple ANN with Keras: Example mnist (5), Training and Evaluation</vt:lpstr>
      <vt:lpstr>Network visualization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بـــه نــام خــدايـي كـه جـان آفــريـد                                                      زمـيـن و زمــان و مــكان آفـــريــد خــداونــد دانــا ، خــداونــد هــوش                                                    خـــداونـد روزي ده عـــيــب پـوش </dc:title>
  <dc:creator>Esmat</dc:creator>
  <cp:lastModifiedBy>Esmat</cp:lastModifiedBy>
  <cp:revision>37</cp:revision>
  <dcterms:created xsi:type="dcterms:W3CDTF">2023-05-16T18:36:28Z</dcterms:created>
  <dcterms:modified xsi:type="dcterms:W3CDTF">2024-12-15T05:15:41Z</dcterms:modified>
</cp:coreProperties>
</file>