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9"/>
  </p:notesMasterIdLst>
  <p:sldIdLst>
    <p:sldId id="256" r:id="rId2"/>
    <p:sldId id="285" r:id="rId3"/>
    <p:sldId id="257" r:id="rId4"/>
    <p:sldId id="313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324" r:id="rId13"/>
    <p:sldId id="266" r:id="rId14"/>
    <p:sldId id="318" r:id="rId15"/>
    <p:sldId id="319" r:id="rId16"/>
    <p:sldId id="320" r:id="rId17"/>
    <p:sldId id="321" r:id="rId18"/>
    <p:sldId id="267" r:id="rId19"/>
    <p:sldId id="268" r:id="rId20"/>
    <p:sldId id="288" r:id="rId21"/>
    <p:sldId id="269" r:id="rId22"/>
    <p:sldId id="315" r:id="rId23"/>
    <p:sldId id="316" r:id="rId24"/>
    <p:sldId id="317" r:id="rId25"/>
    <p:sldId id="322" r:id="rId26"/>
    <p:sldId id="323" r:id="rId27"/>
    <p:sldId id="311" r:id="rId28"/>
    <p:sldId id="270" r:id="rId29"/>
    <p:sldId id="287" r:id="rId30"/>
    <p:sldId id="289" r:id="rId31"/>
    <p:sldId id="271" r:id="rId32"/>
    <p:sldId id="290" r:id="rId33"/>
    <p:sldId id="299" r:id="rId34"/>
    <p:sldId id="300" r:id="rId35"/>
    <p:sldId id="303" r:id="rId36"/>
    <p:sldId id="301" r:id="rId37"/>
    <p:sldId id="312" r:id="rId38"/>
    <p:sldId id="295" r:id="rId39"/>
    <p:sldId id="309" r:id="rId40"/>
    <p:sldId id="296" r:id="rId41"/>
    <p:sldId id="310" r:id="rId42"/>
    <p:sldId id="297" r:id="rId43"/>
    <p:sldId id="298" r:id="rId44"/>
    <p:sldId id="291" r:id="rId45"/>
    <p:sldId id="273" r:id="rId46"/>
    <p:sldId id="314" r:id="rId47"/>
    <p:sldId id="274" r:id="rId48"/>
    <p:sldId id="294" r:id="rId49"/>
    <p:sldId id="275" r:id="rId50"/>
    <p:sldId id="276" r:id="rId51"/>
    <p:sldId id="292" r:id="rId52"/>
    <p:sldId id="293" r:id="rId53"/>
    <p:sldId id="325" r:id="rId54"/>
    <p:sldId id="327" r:id="rId55"/>
    <p:sldId id="326" r:id="rId56"/>
    <p:sldId id="328" r:id="rId57"/>
    <p:sldId id="329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B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4660"/>
  </p:normalViewPr>
  <p:slideViewPr>
    <p:cSldViewPr>
      <p:cViewPr varScale="1">
        <p:scale>
          <a:sx n="65" d="100"/>
          <a:sy n="65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A8EFDF-2151-4559-9288-E6A940F984DE}" type="datetimeFigureOut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316E627-C935-48F7-85A1-D4AE82FBC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689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F3E09E-562C-4388-A0D6-658A12192F4F}" type="slidenum">
              <a:rPr lang="en-US" smtClean="0"/>
              <a:pPr>
                <a:spcBef>
                  <a:spcPct val="0"/>
                </a:spcBef>
              </a:pPr>
              <a:t>8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21162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436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87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FCA3B59-3539-47B7-8CB7-8352F746CEFF}" type="slidenum">
              <a:rPr lang="en-US" smtClean="0"/>
              <a:pPr>
                <a:spcBef>
                  <a:spcPct val="0"/>
                </a:spcBef>
              </a:pPr>
              <a:t>10</a:t>
            </a:fld>
            <a:endParaRPr lang="en-US"/>
          </a:p>
        </p:txBody>
      </p:sp>
      <p:sp>
        <p:nvSpPr>
          <p:cNvPr id="133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7CE78E7-F3BB-45A4-B2AF-F6699A59C051}" type="slidenum">
              <a:rPr lang="en-US"/>
              <a:pPr algn="r" eaLnBrk="1" hangingPunct="1">
                <a:spcBef>
                  <a:spcPct val="0"/>
                </a:spcBef>
              </a:pPr>
              <a:t>10</a:t>
            </a:fld>
            <a:endParaRPr lang="en-US"/>
          </a:p>
        </p:txBody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1813"/>
            <a:ext cx="5032375" cy="4116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8501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911F84-B362-473C-8128-3F725A6BA64B}" type="slidenum">
              <a:rPr lang="en-US" smtClean="0"/>
              <a:pPr>
                <a:spcBef>
                  <a:spcPct val="0"/>
                </a:spcBef>
              </a:pPr>
              <a:t>11</a:t>
            </a:fld>
            <a:endParaRPr lang="en-US"/>
          </a:p>
        </p:txBody>
      </p:sp>
      <p:sp>
        <p:nvSpPr>
          <p:cNvPr id="15363" name="Rectangle 1031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2F4C6F-AB76-42A4-8ACE-8BAA9E426E39}" type="slidenum">
              <a:rPr lang="ru-RU"/>
              <a:pPr algn="r" eaLnBrk="1" hangingPunct="1">
                <a:spcBef>
                  <a:spcPct val="0"/>
                </a:spcBef>
              </a:pPr>
              <a:t>11</a:t>
            </a:fld>
            <a:endParaRPr lang="ru-RU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26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DACA3D-1B4C-4DFB-B3CF-9DC1D0FAA045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670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6243D4-E49C-4B71-B53A-EF16A14A5E71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237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69EE3C-66C8-4ACD-8C1E-A9999BF9C548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374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BD8789E-5488-42BC-9D08-FC0443977F06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325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51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3646913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861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  <p:extLst>
      <p:ext uri="{BB962C8B-B14F-4D97-AF65-F5344CB8AC3E}">
        <p14:creationId xmlns:p14="http://schemas.microsoft.com/office/powerpoint/2010/main" val="399876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5FAE7-10BD-4728-9E98-4EA5590C5A58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1C7A1-CD27-4B9E-8275-DD1F68B08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21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AD9C-59C9-4159-9677-FD9DAE85BECA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C364D-BC2C-43CC-9E8C-706EE7A3A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21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21435-E68E-4E00-9106-1C8DC67E43E2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DD5FF-DFFB-47D5-A689-A53F90864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6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3303C-D24B-4CB9-9001-D56E03AB29A9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F611-8D9B-427F-8C70-18907976D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8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6B1B-B966-4F42-8055-1895D231464A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B821-4FD4-4E20-B105-EB32C853A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81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AA48-5503-4B73-9C60-D65E1E9A320D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F814-58DE-4F72-83AF-D76B397BB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54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7FEDF-D0CA-46EA-9EB3-27667F4184A5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71FDD-B837-498E-B706-1CF6FFD4D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52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B30A8-075C-48BF-A77C-B6FFBB4E33B6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C8853-068E-4DA6-AEC6-C19F68C81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6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0BE4F-6F24-4C8B-803B-688DF4E86A47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DD76D-F1EC-4EBC-B90E-7402EC420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9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BE32E-1440-4BF8-99F2-BA5104CD376D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70A19-E868-448E-B561-17F63FC01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8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1AEA3-9BA3-4EA6-9D7A-E680AD833D67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BAB0-C55F-4BB7-9159-24605EE17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61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A0C367-013A-4713-A60C-5F5319B1B6A0}" type="datetime1">
              <a:rPr lang="en-US"/>
              <a:pPr>
                <a:defRPr/>
              </a:pPr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1CEE187-98C0-4F6A-BC53-4D44E37FB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NUL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image" Target="../media/image38.wmf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oleObject" Target="../embeddings/oleObject8.bin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41.wmf"/><Relationship Id="rId4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43.wmf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4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43.xml.rels><?xml version="1.0" encoding="UTF-8" standalone="yes"?>
<Relationships xmlns="http://schemas.openxmlformats.org/package/2006/relationships"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tags" Target="../tags/tag53.xml"/><Relationship Id="rId39" Type="http://schemas.openxmlformats.org/officeDocument/2006/relationships/tags" Target="../tags/tag66.xml"/><Relationship Id="rId21" Type="http://schemas.openxmlformats.org/officeDocument/2006/relationships/tags" Target="../tags/tag48.xml"/><Relationship Id="rId34" Type="http://schemas.openxmlformats.org/officeDocument/2006/relationships/tags" Target="../tags/tag61.xml"/><Relationship Id="rId42" Type="http://schemas.openxmlformats.org/officeDocument/2006/relationships/tags" Target="../tags/tag69.xml"/><Relationship Id="rId47" Type="http://schemas.openxmlformats.org/officeDocument/2006/relationships/tags" Target="../tags/tag74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9" Type="http://schemas.openxmlformats.org/officeDocument/2006/relationships/tags" Target="../tags/tag56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tags" Target="../tags/tag51.xml"/><Relationship Id="rId32" Type="http://schemas.openxmlformats.org/officeDocument/2006/relationships/tags" Target="../tags/tag59.xml"/><Relationship Id="rId37" Type="http://schemas.openxmlformats.org/officeDocument/2006/relationships/tags" Target="../tags/tag64.xml"/><Relationship Id="rId40" Type="http://schemas.openxmlformats.org/officeDocument/2006/relationships/tags" Target="../tags/tag67.xml"/><Relationship Id="rId45" Type="http://schemas.openxmlformats.org/officeDocument/2006/relationships/tags" Target="../tags/tag72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tags" Target="../tags/tag50.xml"/><Relationship Id="rId28" Type="http://schemas.openxmlformats.org/officeDocument/2006/relationships/tags" Target="../tags/tag55.xml"/><Relationship Id="rId36" Type="http://schemas.openxmlformats.org/officeDocument/2006/relationships/tags" Target="../tags/tag63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31" Type="http://schemas.openxmlformats.org/officeDocument/2006/relationships/tags" Target="../tags/tag58.xml"/><Relationship Id="rId44" Type="http://schemas.openxmlformats.org/officeDocument/2006/relationships/tags" Target="../tags/tag71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Relationship Id="rId27" Type="http://schemas.openxmlformats.org/officeDocument/2006/relationships/tags" Target="../tags/tag54.xml"/><Relationship Id="rId30" Type="http://schemas.openxmlformats.org/officeDocument/2006/relationships/tags" Target="../tags/tag57.xml"/><Relationship Id="rId35" Type="http://schemas.openxmlformats.org/officeDocument/2006/relationships/tags" Target="../tags/tag62.xml"/><Relationship Id="rId43" Type="http://schemas.openxmlformats.org/officeDocument/2006/relationships/tags" Target="../tags/tag70.xml"/><Relationship Id="rId48" Type="http://schemas.openxmlformats.org/officeDocument/2006/relationships/slideLayout" Target="../slideLayouts/slideLayout7.xml"/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tags" Target="../tags/tag52.xml"/><Relationship Id="rId33" Type="http://schemas.openxmlformats.org/officeDocument/2006/relationships/tags" Target="../tags/tag60.xml"/><Relationship Id="rId38" Type="http://schemas.openxmlformats.org/officeDocument/2006/relationships/tags" Target="../tags/tag65.xml"/><Relationship Id="rId46" Type="http://schemas.openxmlformats.org/officeDocument/2006/relationships/tags" Target="../tags/tag73.xml"/><Relationship Id="rId20" Type="http://schemas.openxmlformats.org/officeDocument/2006/relationships/tags" Target="../tags/tag47.xml"/><Relationship Id="rId41" Type="http://schemas.openxmlformats.org/officeDocument/2006/relationships/tags" Target="../tags/tag68.xml"/></Relationships>
</file>

<file path=ppt/slides/_rels/slide44.xml.rels><?xml version="1.0" encoding="UTF-8" standalone="yes"?>
<Relationships xmlns="http://schemas.openxmlformats.org/package/2006/relationships"><Relationship Id="rId26" Type="http://schemas.openxmlformats.org/officeDocument/2006/relationships/tags" Target="../tags/tag100.xml"/><Relationship Id="rId21" Type="http://schemas.openxmlformats.org/officeDocument/2006/relationships/tags" Target="../tags/tag95.xml"/><Relationship Id="rId42" Type="http://schemas.openxmlformats.org/officeDocument/2006/relationships/tags" Target="../tags/tag116.xml"/><Relationship Id="rId47" Type="http://schemas.openxmlformats.org/officeDocument/2006/relationships/tags" Target="../tags/tag121.xml"/><Relationship Id="rId63" Type="http://schemas.openxmlformats.org/officeDocument/2006/relationships/tags" Target="../tags/tag137.xml"/><Relationship Id="rId68" Type="http://schemas.openxmlformats.org/officeDocument/2006/relationships/tags" Target="../tags/tag142.xml"/><Relationship Id="rId16" Type="http://schemas.openxmlformats.org/officeDocument/2006/relationships/tags" Target="../tags/tag90.xml"/><Relationship Id="rId11" Type="http://schemas.openxmlformats.org/officeDocument/2006/relationships/tags" Target="../tags/tag85.xml"/><Relationship Id="rId24" Type="http://schemas.openxmlformats.org/officeDocument/2006/relationships/tags" Target="../tags/tag98.xml"/><Relationship Id="rId32" Type="http://schemas.openxmlformats.org/officeDocument/2006/relationships/tags" Target="../tags/tag106.xml"/><Relationship Id="rId37" Type="http://schemas.openxmlformats.org/officeDocument/2006/relationships/tags" Target="../tags/tag111.xml"/><Relationship Id="rId40" Type="http://schemas.openxmlformats.org/officeDocument/2006/relationships/tags" Target="../tags/tag114.xml"/><Relationship Id="rId45" Type="http://schemas.openxmlformats.org/officeDocument/2006/relationships/tags" Target="../tags/tag119.xml"/><Relationship Id="rId53" Type="http://schemas.openxmlformats.org/officeDocument/2006/relationships/tags" Target="../tags/tag127.xml"/><Relationship Id="rId58" Type="http://schemas.openxmlformats.org/officeDocument/2006/relationships/tags" Target="../tags/tag132.xml"/><Relationship Id="rId66" Type="http://schemas.openxmlformats.org/officeDocument/2006/relationships/tags" Target="../tags/tag140.xml"/><Relationship Id="rId74" Type="http://schemas.openxmlformats.org/officeDocument/2006/relationships/tags" Target="../tags/tag148.xml"/><Relationship Id="rId5" Type="http://schemas.openxmlformats.org/officeDocument/2006/relationships/tags" Target="../tags/tag79.xml"/><Relationship Id="rId61" Type="http://schemas.openxmlformats.org/officeDocument/2006/relationships/tags" Target="../tags/tag135.xml"/><Relationship Id="rId19" Type="http://schemas.openxmlformats.org/officeDocument/2006/relationships/tags" Target="../tags/tag93.xml"/><Relationship Id="rId14" Type="http://schemas.openxmlformats.org/officeDocument/2006/relationships/tags" Target="../tags/tag88.xml"/><Relationship Id="rId22" Type="http://schemas.openxmlformats.org/officeDocument/2006/relationships/tags" Target="../tags/tag96.xml"/><Relationship Id="rId27" Type="http://schemas.openxmlformats.org/officeDocument/2006/relationships/tags" Target="../tags/tag101.xml"/><Relationship Id="rId30" Type="http://schemas.openxmlformats.org/officeDocument/2006/relationships/tags" Target="../tags/tag104.xml"/><Relationship Id="rId35" Type="http://schemas.openxmlformats.org/officeDocument/2006/relationships/tags" Target="../tags/tag109.xml"/><Relationship Id="rId43" Type="http://schemas.openxmlformats.org/officeDocument/2006/relationships/tags" Target="../tags/tag117.xml"/><Relationship Id="rId48" Type="http://schemas.openxmlformats.org/officeDocument/2006/relationships/tags" Target="../tags/tag122.xml"/><Relationship Id="rId56" Type="http://schemas.openxmlformats.org/officeDocument/2006/relationships/tags" Target="../tags/tag130.xml"/><Relationship Id="rId64" Type="http://schemas.openxmlformats.org/officeDocument/2006/relationships/tags" Target="../tags/tag138.xml"/><Relationship Id="rId69" Type="http://schemas.openxmlformats.org/officeDocument/2006/relationships/tags" Target="../tags/tag143.xml"/><Relationship Id="rId77" Type="http://schemas.openxmlformats.org/officeDocument/2006/relationships/tags" Target="../tags/tag151.xml"/><Relationship Id="rId8" Type="http://schemas.openxmlformats.org/officeDocument/2006/relationships/tags" Target="../tags/tag82.xml"/><Relationship Id="rId51" Type="http://schemas.openxmlformats.org/officeDocument/2006/relationships/tags" Target="../tags/tag125.xml"/><Relationship Id="rId72" Type="http://schemas.openxmlformats.org/officeDocument/2006/relationships/tags" Target="../tags/tag146.xml"/><Relationship Id="rId3" Type="http://schemas.openxmlformats.org/officeDocument/2006/relationships/tags" Target="../tags/tag77.xml"/><Relationship Id="rId12" Type="http://schemas.openxmlformats.org/officeDocument/2006/relationships/tags" Target="../tags/tag86.xml"/><Relationship Id="rId17" Type="http://schemas.openxmlformats.org/officeDocument/2006/relationships/tags" Target="../tags/tag91.xml"/><Relationship Id="rId25" Type="http://schemas.openxmlformats.org/officeDocument/2006/relationships/tags" Target="../tags/tag99.xml"/><Relationship Id="rId33" Type="http://schemas.openxmlformats.org/officeDocument/2006/relationships/tags" Target="../tags/tag107.xml"/><Relationship Id="rId38" Type="http://schemas.openxmlformats.org/officeDocument/2006/relationships/tags" Target="../tags/tag112.xml"/><Relationship Id="rId46" Type="http://schemas.openxmlformats.org/officeDocument/2006/relationships/tags" Target="../tags/tag120.xml"/><Relationship Id="rId59" Type="http://schemas.openxmlformats.org/officeDocument/2006/relationships/tags" Target="../tags/tag133.xml"/><Relationship Id="rId67" Type="http://schemas.openxmlformats.org/officeDocument/2006/relationships/tags" Target="../tags/tag141.xml"/><Relationship Id="rId20" Type="http://schemas.openxmlformats.org/officeDocument/2006/relationships/tags" Target="../tags/tag94.xml"/><Relationship Id="rId41" Type="http://schemas.openxmlformats.org/officeDocument/2006/relationships/tags" Target="../tags/tag115.xml"/><Relationship Id="rId54" Type="http://schemas.openxmlformats.org/officeDocument/2006/relationships/tags" Target="../tags/tag128.xml"/><Relationship Id="rId62" Type="http://schemas.openxmlformats.org/officeDocument/2006/relationships/tags" Target="../tags/tag136.xml"/><Relationship Id="rId70" Type="http://schemas.openxmlformats.org/officeDocument/2006/relationships/tags" Target="../tags/tag144.xml"/><Relationship Id="rId75" Type="http://schemas.openxmlformats.org/officeDocument/2006/relationships/tags" Target="../tags/tag149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5" Type="http://schemas.openxmlformats.org/officeDocument/2006/relationships/tags" Target="../tags/tag89.xml"/><Relationship Id="rId23" Type="http://schemas.openxmlformats.org/officeDocument/2006/relationships/tags" Target="../tags/tag97.xml"/><Relationship Id="rId28" Type="http://schemas.openxmlformats.org/officeDocument/2006/relationships/tags" Target="../tags/tag102.xml"/><Relationship Id="rId36" Type="http://schemas.openxmlformats.org/officeDocument/2006/relationships/tags" Target="../tags/tag110.xml"/><Relationship Id="rId49" Type="http://schemas.openxmlformats.org/officeDocument/2006/relationships/tags" Target="../tags/tag123.xml"/><Relationship Id="rId57" Type="http://schemas.openxmlformats.org/officeDocument/2006/relationships/tags" Target="../tags/tag131.xml"/><Relationship Id="rId10" Type="http://schemas.openxmlformats.org/officeDocument/2006/relationships/tags" Target="../tags/tag84.xml"/><Relationship Id="rId31" Type="http://schemas.openxmlformats.org/officeDocument/2006/relationships/tags" Target="../tags/tag105.xml"/><Relationship Id="rId44" Type="http://schemas.openxmlformats.org/officeDocument/2006/relationships/tags" Target="../tags/tag118.xml"/><Relationship Id="rId52" Type="http://schemas.openxmlformats.org/officeDocument/2006/relationships/tags" Target="../tags/tag126.xml"/><Relationship Id="rId60" Type="http://schemas.openxmlformats.org/officeDocument/2006/relationships/tags" Target="../tags/tag134.xml"/><Relationship Id="rId65" Type="http://schemas.openxmlformats.org/officeDocument/2006/relationships/tags" Target="../tags/tag139.xml"/><Relationship Id="rId73" Type="http://schemas.openxmlformats.org/officeDocument/2006/relationships/tags" Target="../tags/tag147.xml"/><Relationship Id="rId78" Type="http://schemas.openxmlformats.org/officeDocument/2006/relationships/slideLayout" Target="../slideLayouts/slideLayout7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3" Type="http://schemas.openxmlformats.org/officeDocument/2006/relationships/tags" Target="../tags/tag87.xml"/><Relationship Id="rId18" Type="http://schemas.openxmlformats.org/officeDocument/2006/relationships/tags" Target="../tags/tag92.xml"/><Relationship Id="rId39" Type="http://schemas.openxmlformats.org/officeDocument/2006/relationships/tags" Target="../tags/tag113.xml"/><Relationship Id="rId34" Type="http://schemas.openxmlformats.org/officeDocument/2006/relationships/tags" Target="../tags/tag108.xml"/><Relationship Id="rId50" Type="http://schemas.openxmlformats.org/officeDocument/2006/relationships/tags" Target="../tags/tag124.xml"/><Relationship Id="rId55" Type="http://schemas.openxmlformats.org/officeDocument/2006/relationships/tags" Target="../tags/tag129.xml"/><Relationship Id="rId76" Type="http://schemas.openxmlformats.org/officeDocument/2006/relationships/tags" Target="../tags/tag150.xml"/><Relationship Id="rId7" Type="http://schemas.openxmlformats.org/officeDocument/2006/relationships/tags" Target="../tags/tag81.xml"/><Relationship Id="rId71" Type="http://schemas.openxmlformats.org/officeDocument/2006/relationships/tags" Target="../tags/tag145.xml"/><Relationship Id="rId2" Type="http://schemas.openxmlformats.org/officeDocument/2006/relationships/tags" Target="../tags/tag76.xml"/><Relationship Id="rId29" Type="http://schemas.openxmlformats.org/officeDocument/2006/relationships/tags" Target="../tags/tag10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45.wmf"/><Relationship Id="rId7" Type="http://schemas.openxmlformats.org/officeDocument/2006/relationships/image" Target="../media/image47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48.w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15.bin"/></Relationships>
</file>

<file path=ppt/slides/_rels/slide48.xml.rels><?xml version="1.0" encoding="UTF-8" standalone="yes"?>
<Relationships xmlns="http://schemas.openxmlformats.org/package/2006/relationships"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26" Type="http://schemas.openxmlformats.org/officeDocument/2006/relationships/tags" Target="../tags/tag177.xml"/><Relationship Id="rId39" Type="http://schemas.openxmlformats.org/officeDocument/2006/relationships/tags" Target="../tags/tag190.xml"/><Relationship Id="rId21" Type="http://schemas.openxmlformats.org/officeDocument/2006/relationships/tags" Target="../tags/tag172.xml"/><Relationship Id="rId34" Type="http://schemas.openxmlformats.org/officeDocument/2006/relationships/tags" Target="../tags/tag185.xml"/><Relationship Id="rId42" Type="http://schemas.openxmlformats.org/officeDocument/2006/relationships/tags" Target="../tags/tag193.xml"/><Relationship Id="rId47" Type="http://schemas.openxmlformats.org/officeDocument/2006/relationships/tags" Target="../tags/tag198.xml"/><Relationship Id="rId50" Type="http://schemas.openxmlformats.org/officeDocument/2006/relationships/tags" Target="../tags/tag201.xml"/><Relationship Id="rId7" Type="http://schemas.openxmlformats.org/officeDocument/2006/relationships/tags" Target="../tags/tag158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9" Type="http://schemas.openxmlformats.org/officeDocument/2006/relationships/tags" Target="../tags/tag180.xml"/><Relationship Id="rId11" Type="http://schemas.openxmlformats.org/officeDocument/2006/relationships/tags" Target="../tags/tag162.xml"/><Relationship Id="rId24" Type="http://schemas.openxmlformats.org/officeDocument/2006/relationships/tags" Target="../tags/tag175.xml"/><Relationship Id="rId32" Type="http://schemas.openxmlformats.org/officeDocument/2006/relationships/tags" Target="../tags/tag183.xml"/><Relationship Id="rId37" Type="http://schemas.openxmlformats.org/officeDocument/2006/relationships/tags" Target="../tags/tag188.xml"/><Relationship Id="rId40" Type="http://schemas.openxmlformats.org/officeDocument/2006/relationships/tags" Target="../tags/tag191.xml"/><Relationship Id="rId45" Type="http://schemas.openxmlformats.org/officeDocument/2006/relationships/tags" Target="../tags/tag196.xml"/><Relationship Id="rId5" Type="http://schemas.openxmlformats.org/officeDocument/2006/relationships/tags" Target="../tags/tag156.xml"/><Relationship Id="rId15" Type="http://schemas.openxmlformats.org/officeDocument/2006/relationships/tags" Target="../tags/tag166.xml"/><Relationship Id="rId23" Type="http://schemas.openxmlformats.org/officeDocument/2006/relationships/tags" Target="../tags/tag174.xml"/><Relationship Id="rId28" Type="http://schemas.openxmlformats.org/officeDocument/2006/relationships/tags" Target="../tags/tag179.xml"/><Relationship Id="rId36" Type="http://schemas.openxmlformats.org/officeDocument/2006/relationships/tags" Target="../tags/tag187.xml"/><Relationship Id="rId49" Type="http://schemas.openxmlformats.org/officeDocument/2006/relationships/tags" Target="../tags/tag200.xml"/><Relationship Id="rId10" Type="http://schemas.openxmlformats.org/officeDocument/2006/relationships/tags" Target="../tags/tag161.xml"/><Relationship Id="rId19" Type="http://schemas.openxmlformats.org/officeDocument/2006/relationships/tags" Target="../tags/tag170.xml"/><Relationship Id="rId31" Type="http://schemas.openxmlformats.org/officeDocument/2006/relationships/tags" Target="../tags/tag182.xml"/><Relationship Id="rId44" Type="http://schemas.openxmlformats.org/officeDocument/2006/relationships/tags" Target="../tags/tag195.xml"/><Relationship Id="rId52" Type="http://schemas.openxmlformats.org/officeDocument/2006/relationships/slideLayout" Target="../slideLayouts/slideLayout2.xml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Relationship Id="rId22" Type="http://schemas.openxmlformats.org/officeDocument/2006/relationships/tags" Target="../tags/tag173.xml"/><Relationship Id="rId27" Type="http://schemas.openxmlformats.org/officeDocument/2006/relationships/tags" Target="../tags/tag178.xml"/><Relationship Id="rId30" Type="http://schemas.openxmlformats.org/officeDocument/2006/relationships/tags" Target="../tags/tag181.xml"/><Relationship Id="rId35" Type="http://schemas.openxmlformats.org/officeDocument/2006/relationships/tags" Target="../tags/tag186.xml"/><Relationship Id="rId43" Type="http://schemas.openxmlformats.org/officeDocument/2006/relationships/tags" Target="../tags/tag194.xml"/><Relationship Id="rId48" Type="http://schemas.openxmlformats.org/officeDocument/2006/relationships/tags" Target="../tags/tag199.xml"/><Relationship Id="rId8" Type="http://schemas.openxmlformats.org/officeDocument/2006/relationships/tags" Target="../tags/tag159.xml"/><Relationship Id="rId51" Type="http://schemas.openxmlformats.org/officeDocument/2006/relationships/tags" Target="../tags/tag202.xml"/><Relationship Id="rId3" Type="http://schemas.openxmlformats.org/officeDocument/2006/relationships/tags" Target="../tags/tag154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5" Type="http://schemas.openxmlformats.org/officeDocument/2006/relationships/tags" Target="../tags/tag176.xml"/><Relationship Id="rId33" Type="http://schemas.openxmlformats.org/officeDocument/2006/relationships/tags" Target="../tags/tag184.xml"/><Relationship Id="rId38" Type="http://schemas.openxmlformats.org/officeDocument/2006/relationships/tags" Target="../tags/tag189.xml"/><Relationship Id="rId46" Type="http://schemas.openxmlformats.org/officeDocument/2006/relationships/tags" Target="../tags/tag197.xml"/><Relationship Id="rId20" Type="http://schemas.openxmlformats.org/officeDocument/2006/relationships/tags" Target="../tags/tag171.xml"/><Relationship Id="rId41" Type="http://schemas.openxmlformats.org/officeDocument/2006/relationships/tags" Target="../tags/tag192.xml"/><Relationship Id="rId1" Type="http://schemas.openxmlformats.org/officeDocument/2006/relationships/tags" Target="../tags/tag152.xml"/><Relationship Id="rId6" Type="http://schemas.openxmlformats.org/officeDocument/2006/relationships/tags" Target="../tags/tag15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4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4" Type="http://schemas.openxmlformats.org/officeDocument/2006/relationships/image" Target="../media/image54.w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rfhs8012.fh-regensburg.de/~saj39122/jfroehl/diplom/fig/nn3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به نام خدا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dirty="0"/>
              <a:t>هوالعليم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ديتای ورودی</a:t>
            </a:r>
            <a:r>
              <a:rPr lang="en-US" b="1">
                <a:solidFill>
                  <a:srgbClr val="3333FF"/>
                </a:solidFill>
                <a:cs typeface="B Nazanin" panose="00000400000000000000" pitchFamily="2" charset="-78"/>
              </a:rPr>
              <a:t> </a:t>
            </a:r>
            <a:endParaRPr lang="fi-FI" b="1">
              <a:solidFill>
                <a:srgbClr val="3333FF"/>
              </a:solidFill>
              <a:cs typeface="B Nazanin" panose="00000400000000000000" pitchFamily="2" charset="-78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14600" y="1905000"/>
            <a:ext cx="6172200" cy="4267200"/>
          </a:xfrm>
        </p:spPr>
        <p:txBody>
          <a:bodyPr/>
          <a:lstStyle/>
          <a:p>
            <a:pPr eaLnBrk="1" hangingPunct="1"/>
            <a:endParaRPr lang="fi-FI" sz="1600"/>
          </a:p>
        </p:txBody>
      </p:sp>
      <p:pic>
        <p:nvPicPr>
          <p:cNvPr id="12292" name="Picture 5" descr="Ultras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76700"/>
            <a:ext cx="25908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Tomograph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933825"/>
            <a:ext cx="19526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7"/>
          <p:cNvSpPr>
            <a:spLocks noChangeArrowheads="1"/>
          </p:cNvSpPr>
          <p:nvPr/>
        </p:nvSpPr>
        <p:spPr bwMode="auto">
          <a:xfrm rot="-5400000">
            <a:off x="2857500" y="47625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en-US" sz="2800" b="1"/>
              <a:t>Microscopy</a:t>
            </a:r>
            <a:endParaRPr lang="fi-FI" sz="2800" b="1"/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 rot="3167525">
            <a:off x="6534150" y="3536951"/>
            <a:ext cx="289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en-US" sz="2800" b="1"/>
              <a:t>Tomography</a:t>
            </a:r>
            <a:endParaRPr lang="fi-FI" sz="2800" b="1"/>
          </a:p>
        </p:txBody>
      </p:sp>
      <p:pic>
        <p:nvPicPr>
          <p:cNvPr id="12296" name="Picture 9" descr="Microscope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076700"/>
            <a:ext cx="18161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7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2073275" y="3275013"/>
          <a:ext cx="207963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725" imgH="126725" progId="Equation.DSMT4">
                  <p:embed/>
                </p:oleObj>
              </mc:Choice>
              <mc:Fallback>
                <p:oleObj name="Equation" r:id="rId6" imgW="126725" imgH="12672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3275013"/>
                        <a:ext cx="207963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1" descr="eos400d-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9" name="Rectangle 12"/>
          <p:cNvSpPr>
            <a:spLocks noChangeArrowheads="1"/>
          </p:cNvSpPr>
          <p:nvPr/>
        </p:nvSpPr>
        <p:spPr bwMode="auto">
          <a:xfrm rot="-5400000">
            <a:off x="-266700" y="24765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</a:pPr>
            <a:r>
              <a:rPr lang="en-US" sz="2800" b="1"/>
              <a:t>Photo</a:t>
            </a:r>
            <a:endParaRPr lang="fi-FI" sz="2800" b="1"/>
          </a:p>
        </p:txBody>
      </p:sp>
      <p:sp>
        <p:nvSpPr>
          <p:cNvPr id="12300" name="Slide Number Placeholder 12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866F7B0-E115-4D9B-9303-2AB7FFDD5B77}" type="slidenum">
              <a:rPr 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sz="1200">
              <a:solidFill>
                <a:srgbClr val="898989"/>
              </a:solidFill>
            </a:endParaRPr>
          </a:p>
        </p:txBody>
      </p:sp>
      <p:sp>
        <p:nvSpPr>
          <p:cNvPr id="12301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43A348-7754-4F8B-8B2A-ACE96C334CB9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92"/>
          <p:cNvGrpSpPr>
            <a:grpSpLocks/>
          </p:cNvGrpSpPr>
          <p:nvPr/>
        </p:nvGrpSpPr>
        <p:grpSpPr bwMode="auto">
          <a:xfrm>
            <a:off x="0" y="1905000"/>
            <a:ext cx="4179888" cy="2016125"/>
            <a:chOff x="791" y="1071"/>
            <a:chExt cx="2633" cy="1270"/>
          </a:xfrm>
        </p:grpSpPr>
        <p:grpSp>
          <p:nvGrpSpPr>
            <p:cNvPr id="14393" name="Group 47"/>
            <p:cNvGrpSpPr>
              <a:grpSpLocks/>
            </p:cNvGrpSpPr>
            <p:nvPr/>
          </p:nvGrpSpPr>
          <p:grpSpPr bwMode="auto">
            <a:xfrm>
              <a:off x="833" y="1193"/>
              <a:ext cx="2591" cy="1034"/>
              <a:chOff x="1920" y="9024"/>
              <a:chExt cx="7968" cy="2856"/>
            </a:xfrm>
          </p:grpSpPr>
          <p:sp>
            <p:nvSpPr>
              <p:cNvPr id="14429" name="Freeform 48"/>
              <p:cNvSpPr>
                <a:spLocks/>
              </p:cNvSpPr>
              <p:nvPr/>
            </p:nvSpPr>
            <p:spPr bwMode="auto">
              <a:xfrm>
                <a:off x="1920" y="9024"/>
                <a:ext cx="3120" cy="2808"/>
              </a:xfrm>
              <a:custGeom>
                <a:avLst/>
                <a:gdLst>
                  <a:gd name="T0" fmla="*/ 240 w 3120"/>
                  <a:gd name="T1" fmla="*/ 1056 h 2808"/>
                  <a:gd name="T2" fmla="*/ 816 w 3120"/>
                  <a:gd name="T3" fmla="*/ 768 h 2808"/>
                  <a:gd name="T4" fmla="*/ 1248 w 3120"/>
                  <a:gd name="T5" fmla="*/ 192 h 2808"/>
                  <a:gd name="T6" fmla="*/ 1824 w 3120"/>
                  <a:gd name="T7" fmla="*/ 48 h 2808"/>
                  <a:gd name="T8" fmla="*/ 2688 w 3120"/>
                  <a:gd name="T9" fmla="*/ 480 h 2808"/>
                  <a:gd name="T10" fmla="*/ 2688 w 3120"/>
                  <a:gd name="T11" fmla="*/ 1056 h 2808"/>
                  <a:gd name="T12" fmla="*/ 3120 w 3120"/>
                  <a:gd name="T13" fmla="*/ 1488 h 2808"/>
                  <a:gd name="T14" fmla="*/ 2688 w 3120"/>
                  <a:gd name="T15" fmla="*/ 2208 h 2808"/>
                  <a:gd name="T16" fmla="*/ 1824 w 3120"/>
                  <a:gd name="T17" fmla="*/ 2208 h 2808"/>
                  <a:gd name="T18" fmla="*/ 1536 w 3120"/>
                  <a:gd name="T19" fmla="*/ 2784 h 2808"/>
                  <a:gd name="T20" fmla="*/ 240 w 3120"/>
                  <a:gd name="T21" fmla="*/ 2352 h 2808"/>
                  <a:gd name="T22" fmla="*/ 96 w 3120"/>
                  <a:gd name="T23" fmla="*/ 1632 h 2808"/>
                  <a:gd name="T24" fmla="*/ 240 w 3120"/>
                  <a:gd name="T25" fmla="*/ 1056 h 280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0"/>
                  <a:gd name="T40" fmla="*/ 0 h 2808"/>
                  <a:gd name="T41" fmla="*/ 3120 w 3120"/>
                  <a:gd name="T42" fmla="*/ 2808 h 280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0" h="2808">
                    <a:moveTo>
                      <a:pt x="240" y="1056"/>
                    </a:moveTo>
                    <a:cubicBezTo>
                      <a:pt x="360" y="912"/>
                      <a:pt x="648" y="912"/>
                      <a:pt x="816" y="768"/>
                    </a:cubicBezTo>
                    <a:cubicBezTo>
                      <a:pt x="984" y="624"/>
                      <a:pt x="1080" y="312"/>
                      <a:pt x="1248" y="192"/>
                    </a:cubicBezTo>
                    <a:cubicBezTo>
                      <a:pt x="1416" y="72"/>
                      <a:pt x="1584" y="0"/>
                      <a:pt x="1824" y="48"/>
                    </a:cubicBezTo>
                    <a:cubicBezTo>
                      <a:pt x="2064" y="96"/>
                      <a:pt x="2544" y="312"/>
                      <a:pt x="2688" y="480"/>
                    </a:cubicBezTo>
                    <a:cubicBezTo>
                      <a:pt x="2832" y="648"/>
                      <a:pt x="2616" y="888"/>
                      <a:pt x="2688" y="1056"/>
                    </a:cubicBezTo>
                    <a:cubicBezTo>
                      <a:pt x="2760" y="1224"/>
                      <a:pt x="3120" y="1296"/>
                      <a:pt x="3120" y="1488"/>
                    </a:cubicBezTo>
                    <a:cubicBezTo>
                      <a:pt x="3120" y="1680"/>
                      <a:pt x="2904" y="2088"/>
                      <a:pt x="2688" y="2208"/>
                    </a:cubicBezTo>
                    <a:cubicBezTo>
                      <a:pt x="2472" y="2328"/>
                      <a:pt x="2016" y="2112"/>
                      <a:pt x="1824" y="2208"/>
                    </a:cubicBezTo>
                    <a:cubicBezTo>
                      <a:pt x="1632" y="2304"/>
                      <a:pt x="1800" y="2760"/>
                      <a:pt x="1536" y="2784"/>
                    </a:cubicBezTo>
                    <a:cubicBezTo>
                      <a:pt x="1272" y="2808"/>
                      <a:pt x="480" y="2544"/>
                      <a:pt x="240" y="2352"/>
                    </a:cubicBezTo>
                    <a:cubicBezTo>
                      <a:pt x="0" y="2160"/>
                      <a:pt x="96" y="1848"/>
                      <a:pt x="96" y="1632"/>
                    </a:cubicBezTo>
                    <a:cubicBezTo>
                      <a:pt x="96" y="1416"/>
                      <a:pt x="120" y="1200"/>
                      <a:pt x="240" y="10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30" name="Freeform 49"/>
              <p:cNvSpPr>
                <a:spLocks/>
              </p:cNvSpPr>
              <p:nvPr/>
            </p:nvSpPr>
            <p:spPr bwMode="auto">
              <a:xfrm>
                <a:off x="6768" y="9072"/>
                <a:ext cx="3120" cy="2808"/>
              </a:xfrm>
              <a:custGeom>
                <a:avLst/>
                <a:gdLst>
                  <a:gd name="T0" fmla="*/ 240 w 3120"/>
                  <a:gd name="T1" fmla="*/ 1056 h 2808"/>
                  <a:gd name="T2" fmla="*/ 816 w 3120"/>
                  <a:gd name="T3" fmla="*/ 768 h 2808"/>
                  <a:gd name="T4" fmla="*/ 1248 w 3120"/>
                  <a:gd name="T5" fmla="*/ 192 h 2808"/>
                  <a:gd name="T6" fmla="*/ 1824 w 3120"/>
                  <a:gd name="T7" fmla="*/ 48 h 2808"/>
                  <a:gd name="T8" fmla="*/ 2688 w 3120"/>
                  <a:gd name="T9" fmla="*/ 480 h 2808"/>
                  <a:gd name="T10" fmla="*/ 2688 w 3120"/>
                  <a:gd name="T11" fmla="*/ 1056 h 2808"/>
                  <a:gd name="T12" fmla="*/ 3120 w 3120"/>
                  <a:gd name="T13" fmla="*/ 1488 h 2808"/>
                  <a:gd name="T14" fmla="*/ 2688 w 3120"/>
                  <a:gd name="T15" fmla="*/ 2208 h 2808"/>
                  <a:gd name="T16" fmla="*/ 1824 w 3120"/>
                  <a:gd name="T17" fmla="*/ 2208 h 2808"/>
                  <a:gd name="T18" fmla="*/ 1536 w 3120"/>
                  <a:gd name="T19" fmla="*/ 2784 h 2808"/>
                  <a:gd name="T20" fmla="*/ 240 w 3120"/>
                  <a:gd name="T21" fmla="*/ 2352 h 2808"/>
                  <a:gd name="T22" fmla="*/ 96 w 3120"/>
                  <a:gd name="T23" fmla="*/ 1632 h 2808"/>
                  <a:gd name="T24" fmla="*/ 240 w 3120"/>
                  <a:gd name="T25" fmla="*/ 1056 h 280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0"/>
                  <a:gd name="T40" fmla="*/ 0 h 2808"/>
                  <a:gd name="T41" fmla="*/ 3120 w 3120"/>
                  <a:gd name="T42" fmla="*/ 2808 h 280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0" h="2808">
                    <a:moveTo>
                      <a:pt x="240" y="1056"/>
                    </a:moveTo>
                    <a:cubicBezTo>
                      <a:pt x="360" y="912"/>
                      <a:pt x="648" y="912"/>
                      <a:pt x="816" y="768"/>
                    </a:cubicBezTo>
                    <a:cubicBezTo>
                      <a:pt x="984" y="624"/>
                      <a:pt x="1080" y="312"/>
                      <a:pt x="1248" y="192"/>
                    </a:cubicBezTo>
                    <a:cubicBezTo>
                      <a:pt x="1416" y="72"/>
                      <a:pt x="1584" y="0"/>
                      <a:pt x="1824" y="48"/>
                    </a:cubicBezTo>
                    <a:cubicBezTo>
                      <a:pt x="2064" y="96"/>
                      <a:pt x="2544" y="312"/>
                      <a:pt x="2688" y="480"/>
                    </a:cubicBezTo>
                    <a:cubicBezTo>
                      <a:pt x="2832" y="648"/>
                      <a:pt x="2616" y="888"/>
                      <a:pt x="2688" y="1056"/>
                    </a:cubicBezTo>
                    <a:cubicBezTo>
                      <a:pt x="2760" y="1224"/>
                      <a:pt x="3120" y="1296"/>
                      <a:pt x="3120" y="1488"/>
                    </a:cubicBezTo>
                    <a:cubicBezTo>
                      <a:pt x="3120" y="1680"/>
                      <a:pt x="2904" y="2088"/>
                      <a:pt x="2688" y="2208"/>
                    </a:cubicBezTo>
                    <a:cubicBezTo>
                      <a:pt x="2472" y="2328"/>
                      <a:pt x="2016" y="2112"/>
                      <a:pt x="1824" y="2208"/>
                    </a:cubicBezTo>
                    <a:cubicBezTo>
                      <a:pt x="1632" y="2304"/>
                      <a:pt x="1800" y="2760"/>
                      <a:pt x="1536" y="2784"/>
                    </a:cubicBezTo>
                    <a:cubicBezTo>
                      <a:pt x="1272" y="2808"/>
                      <a:pt x="480" y="2544"/>
                      <a:pt x="240" y="2352"/>
                    </a:cubicBezTo>
                    <a:cubicBezTo>
                      <a:pt x="0" y="2160"/>
                      <a:pt x="96" y="1848"/>
                      <a:pt x="96" y="1632"/>
                    </a:cubicBezTo>
                    <a:cubicBezTo>
                      <a:pt x="96" y="1416"/>
                      <a:pt x="120" y="1200"/>
                      <a:pt x="240" y="10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394" name="Group 50"/>
            <p:cNvGrpSpPr>
              <a:grpSpLocks/>
            </p:cNvGrpSpPr>
            <p:nvPr/>
          </p:nvGrpSpPr>
          <p:grpSpPr bwMode="auto">
            <a:xfrm>
              <a:off x="2486" y="1445"/>
              <a:ext cx="916" cy="679"/>
              <a:chOff x="7344" y="11088"/>
              <a:chExt cx="2817" cy="1876"/>
            </a:xfrm>
          </p:grpSpPr>
          <p:grpSp>
            <p:nvGrpSpPr>
              <p:cNvPr id="14408" name="Group 51"/>
              <p:cNvGrpSpPr>
                <a:grpSpLocks/>
              </p:cNvGrpSpPr>
              <p:nvPr/>
            </p:nvGrpSpPr>
            <p:grpSpPr bwMode="auto">
              <a:xfrm>
                <a:off x="7344" y="11088"/>
                <a:ext cx="2592" cy="1776"/>
                <a:chOff x="7344" y="11088"/>
                <a:chExt cx="2592" cy="1776"/>
              </a:xfrm>
            </p:grpSpPr>
            <p:grpSp>
              <p:nvGrpSpPr>
                <p:cNvPr id="14413" name="Group 52"/>
                <p:cNvGrpSpPr>
                  <a:grpSpLocks/>
                </p:cNvGrpSpPr>
                <p:nvPr/>
              </p:nvGrpSpPr>
              <p:grpSpPr bwMode="auto">
                <a:xfrm>
                  <a:off x="7344" y="11232"/>
                  <a:ext cx="2592" cy="1632"/>
                  <a:chOff x="7344" y="11232"/>
                  <a:chExt cx="2592" cy="1632"/>
                </a:xfrm>
              </p:grpSpPr>
              <p:sp>
                <p:nvSpPr>
                  <p:cNvPr id="14426" name="Freeform 53"/>
                  <p:cNvSpPr>
                    <a:spLocks/>
                  </p:cNvSpPr>
                  <p:nvPr/>
                </p:nvSpPr>
                <p:spPr bwMode="auto">
                  <a:xfrm>
                    <a:off x="7920" y="11232"/>
                    <a:ext cx="1176" cy="1440"/>
                  </a:xfrm>
                  <a:custGeom>
                    <a:avLst/>
                    <a:gdLst>
                      <a:gd name="T0" fmla="*/ 0 w 1176"/>
                      <a:gd name="T1" fmla="*/ 0 h 1440"/>
                      <a:gd name="T2" fmla="*/ 288 w 1176"/>
                      <a:gd name="T3" fmla="*/ 288 h 1440"/>
                      <a:gd name="T4" fmla="*/ 144 w 1176"/>
                      <a:gd name="T5" fmla="*/ 720 h 1440"/>
                      <a:gd name="T6" fmla="*/ 576 w 1176"/>
                      <a:gd name="T7" fmla="*/ 864 h 1440"/>
                      <a:gd name="T8" fmla="*/ 1008 w 1176"/>
                      <a:gd name="T9" fmla="*/ 864 h 1440"/>
                      <a:gd name="T10" fmla="*/ 1152 w 1176"/>
                      <a:gd name="T11" fmla="*/ 1296 h 1440"/>
                      <a:gd name="T12" fmla="*/ 1152 w 1176"/>
                      <a:gd name="T13" fmla="*/ 1440 h 14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176"/>
                      <a:gd name="T22" fmla="*/ 0 h 1440"/>
                      <a:gd name="T23" fmla="*/ 1176 w 1176"/>
                      <a:gd name="T24" fmla="*/ 1440 h 144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176" h="1440">
                        <a:moveTo>
                          <a:pt x="0" y="0"/>
                        </a:moveTo>
                        <a:cubicBezTo>
                          <a:pt x="132" y="84"/>
                          <a:pt x="264" y="168"/>
                          <a:pt x="288" y="288"/>
                        </a:cubicBezTo>
                        <a:cubicBezTo>
                          <a:pt x="312" y="408"/>
                          <a:pt x="96" y="624"/>
                          <a:pt x="144" y="720"/>
                        </a:cubicBezTo>
                        <a:cubicBezTo>
                          <a:pt x="192" y="816"/>
                          <a:pt x="432" y="840"/>
                          <a:pt x="576" y="864"/>
                        </a:cubicBezTo>
                        <a:cubicBezTo>
                          <a:pt x="720" y="888"/>
                          <a:pt x="912" y="792"/>
                          <a:pt x="1008" y="864"/>
                        </a:cubicBezTo>
                        <a:cubicBezTo>
                          <a:pt x="1104" y="936"/>
                          <a:pt x="1128" y="1200"/>
                          <a:pt x="1152" y="1296"/>
                        </a:cubicBezTo>
                        <a:cubicBezTo>
                          <a:pt x="1176" y="1392"/>
                          <a:pt x="1152" y="1416"/>
                          <a:pt x="1152" y="144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27" name="Freeform 54"/>
                  <p:cNvSpPr>
                    <a:spLocks/>
                  </p:cNvSpPr>
                  <p:nvPr/>
                </p:nvSpPr>
                <p:spPr bwMode="auto">
                  <a:xfrm>
                    <a:off x="8856" y="11352"/>
                    <a:ext cx="1080" cy="744"/>
                  </a:xfrm>
                  <a:custGeom>
                    <a:avLst/>
                    <a:gdLst>
                      <a:gd name="T0" fmla="*/ 72 w 1080"/>
                      <a:gd name="T1" fmla="*/ 744 h 744"/>
                      <a:gd name="T2" fmla="*/ 72 w 1080"/>
                      <a:gd name="T3" fmla="*/ 168 h 744"/>
                      <a:gd name="T4" fmla="*/ 504 w 1080"/>
                      <a:gd name="T5" fmla="*/ 24 h 744"/>
                      <a:gd name="T6" fmla="*/ 792 w 1080"/>
                      <a:gd name="T7" fmla="*/ 312 h 744"/>
                      <a:gd name="T8" fmla="*/ 1080 w 1080"/>
                      <a:gd name="T9" fmla="*/ 312 h 74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080"/>
                      <a:gd name="T16" fmla="*/ 0 h 744"/>
                      <a:gd name="T17" fmla="*/ 1080 w 1080"/>
                      <a:gd name="T18" fmla="*/ 744 h 74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080" h="744">
                        <a:moveTo>
                          <a:pt x="72" y="744"/>
                        </a:moveTo>
                        <a:cubicBezTo>
                          <a:pt x="36" y="516"/>
                          <a:pt x="0" y="288"/>
                          <a:pt x="72" y="168"/>
                        </a:cubicBezTo>
                        <a:cubicBezTo>
                          <a:pt x="144" y="48"/>
                          <a:pt x="384" y="0"/>
                          <a:pt x="504" y="24"/>
                        </a:cubicBezTo>
                        <a:cubicBezTo>
                          <a:pt x="624" y="48"/>
                          <a:pt x="696" y="264"/>
                          <a:pt x="792" y="312"/>
                        </a:cubicBezTo>
                        <a:cubicBezTo>
                          <a:pt x="888" y="360"/>
                          <a:pt x="1032" y="312"/>
                          <a:pt x="1080" y="312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28" name="Freeform 55"/>
                  <p:cNvSpPr>
                    <a:spLocks/>
                  </p:cNvSpPr>
                  <p:nvPr/>
                </p:nvSpPr>
                <p:spPr bwMode="auto">
                  <a:xfrm>
                    <a:off x="7344" y="11952"/>
                    <a:ext cx="864" cy="912"/>
                  </a:xfrm>
                  <a:custGeom>
                    <a:avLst/>
                    <a:gdLst>
                      <a:gd name="T0" fmla="*/ 720 w 864"/>
                      <a:gd name="T1" fmla="*/ 0 h 912"/>
                      <a:gd name="T2" fmla="*/ 576 w 864"/>
                      <a:gd name="T3" fmla="*/ 288 h 912"/>
                      <a:gd name="T4" fmla="*/ 864 w 864"/>
                      <a:gd name="T5" fmla="*/ 576 h 912"/>
                      <a:gd name="T6" fmla="*/ 576 w 864"/>
                      <a:gd name="T7" fmla="*/ 864 h 912"/>
                      <a:gd name="T8" fmla="*/ 0 w 864"/>
                      <a:gd name="T9" fmla="*/ 864 h 9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64"/>
                      <a:gd name="T16" fmla="*/ 0 h 912"/>
                      <a:gd name="T17" fmla="*/ 864 w 864"/>
                      <a:gd name="T18" fmla="*/ 912 h 91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64" h="912">
                        <a:moveTo>
                          <a:pt x="720" y="0"/>
                        </a:moveTo>
                        <a:cubicBezTo>
                          <a:pt x="636" y="96"/>
                          <a:pt x="552" y="192"/>
                          <a:pt x="576" y="288"/>
                        </a:cubicBezTo>
                        <a:cubicBezTo>
                          <a:pt x="600" y="384"/>
                          <a:pt x="864" y="480"/>
                          <a:pt x="864" y="576"/>
                        </a:cubicBezTo>
                        <a:cubicBezTo>
                          <a:pt x="864" y="672"/>
                          <a:pt x="720" y="816"/>
                          <a:pt x="576" y="864"/>
                        </a:cubicBezTo>
                        <a:cubicBezTo>
                          <a:pt x="432" y="912"/>
                          <a:pt x="96" y="864"/>
                          <a:pt x="0" y="864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414" name="Group 56"/>
                <p:cNvGrpSpPr>
                  <a:grpSpLocks/>
                </p:cNvGrpSpPr>
                <p:nvPr/>
              </p:nvGrpSpPr>
              <p:grpSpPr bwMode="auto">
                <a:xfrm>
                  <a:off x="9360" y="11808"/>
                  <a:ext cx="288" cy="288"/>
                  <a:chOff x="2592" y="14112"/>
                  <a:chExt cx="288" cy="288"/>
                </a:xfrm>
              </p:grpSpPr>
              <p:sp>
                <p:nvSpPr>
                  <p:cNvPr id="14424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4112"/>
                    <a:ext cx="0" cy="28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25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256"/>
                    <a:ext cx="2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415" name="Group 59"/>
                <p:cNvGrpSpPr>
                  <a:grpSpLocks/>
                </p:cNvGrpSpPr>
                <p:nvPr/>
              </p:nvGrpSpPr>
              <p:grpSpPr bwMode="auto">
                <a:xfrm>
                  <a:off x="8496" y="11088"/>
                  <a:ext cx="288" cy="288"/>
                  <a:chOff x="2592" y="14112"/>
                  <a:chExt cx="288" cy="288"/>
                </a:xfrm>
              </p:grpSpPr>
              <p:sp>
                <p:nvSpPr>
                  <p:cNvPr id="1442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4112"/>
                    <a:ext cx="0" cy="28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23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256"/>
                    <a:ext cx="2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416" name="Group 62"/>
                <p:cNvGrpSpPr>
                  <a:grpSpLocks/>
                </p:cNvGrpSpPr>
                <p:nvPr/>
              </p:nvGrpSpPr>
              <p:grpSpPr bwMode="auto">
                <a:xfrm>
                  <a:off x="8352" y="12384"/>
                  <a:ext cx="288" cy="288"/>
                  <a:chOff x="2592" y="14112"/>
                  <a:chExt cx="288" cy="288"/>
                </a:xfrm>
              </p:grpSpPr>
              <p:sp>
                <p:nvSpPr>
                  <p:cNvPr id="14420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4112"/>
                    <a:ext cx="0" cy="28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21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256"/>
                    <a:ext cx="2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417" name="Group 65"/>
                <p:cNvGrpSpPr>
                  <a:grpSpLocks/>
                </p:cNvGrpSpPr>
                <p:nvPr/>
              </p:nvGrpSpPr>
              <p:grpSpPr bwMode="auto">
                <a:xfrm>
                  <a:off x="7488" y="12096"/>
                  <a:ext cx="288" cy="288"/>
                  <a:chOff x="2592" y="14112"/>
                  <a:chExt cx="288" cy="288"/>
                </a:xfrm>
              </p:grpSpPr>
              <p:sp>
                <p:nvSpPr>
                  <p:cNvPr id="14418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2736" y="14112"/>
                    <a:ext cx="0" cy="28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419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256"/>
                    <a:ext cx="2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4409" name="Text Box 68"/>
              <p:cNvSpPr txBox="1">
                <a:spLocks noChangeArrowheads="1"/>
              </p:cNvSpPr>
              <p:nvPr/>
            </p:nvSpPr>
            <p:spPr bwMode="auto">
              <a:xfrm>
                <a:off x="7461" y="12244"/>
                <a:ext cx="72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200" i="1">
                    <a:solidFill>
                      <a:srgbClr val="CC3300"/>
                    </a:solidFill>
                  </a:rPr>
                  <a:t>m</a:t>
                </a:r>
                <a:r>
                  <a:rPr lang="ru-RU" sz="1200" i="1" baseline="-25000">
                    <a:solidFill>
                      <a:srgbClr val="CC3300"/>
                    </a:solidFill>
                  </a:rPr>
                  <a:t>p</a:t>
                </a:r>
                <a:endParaRPr lang="ru-RU" sz="1800">
                  <a:solidFill>
                    <a:srgbClr val="CC3300"/>
                  </a:solidFill>
                </a:endParaRPr>
              </a:p>
            </p:txBody>
          </p:sp>
          <p:sp>
            <p:nvSpPr>
              <p:cNvPr id="14410" name="Text Box 69"/>
              <p:cNvSpPr txBox="1">
                <a:spLocks noChangeArrowheads="1"/>
              </p:cNvSpPr>
              <p:nvPr/>
            </p:nvSpPr>
            <p:spPr bwMode="auto">
              <a:xfrm>
                <a:off x="8541" y="11164"/>
                <a:ext cx="72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200" i="1">
                    <a:solidFill>
                      <a:srgbClr val="CC3300"/>
                    </a:solidFill>
                  </a:rPr>
                  <a:t>m</a:t>
                </a:r>
                <a:r>
                  <a:rPr lang="ru-RU" sz="1200" i="1" baseline="-25000">
                    <a:solidFill>
                      <a:srgbClr val="CC3300"/>
                    </a:solidFill>
                  </a:rPr>
                  <a:t>1</a:t>
                </a:r>
                <a:endParaRPr lang="ru-RU" sz="1800">
                  <a:solidFill>
                    <a:srgbClr val="CC3300"/>
                  </a:solidFill>
                </a:endParaRPr>
              </a:p>
            </p:txBody>
          </p:sp>
          <p:sp>
            <p:nvSpPr>
              <p:cNvPr id="14411" name="Text Box 70"/>
              <p:cNvSpPr txBox="1">
                <a:spLocks noChangeArrowheads="1"/>
              </p:cNvSpPr>
              <p:nvPr/>
            </p:nvSpPr>
            <p:spPr bwMode="auto">
              <a:xfrm>
                <a:off x="9441" y="11884"/>
                <a:ext cx="72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200" i="1">
                    <a:solidFill>
                      <a:srgbClr val="CC3300"/>
                    </a:solidFill>
                  </a:rPr>
                  <a:t>m</a:t>
                </a:r>
                <a:r>
                  <a:rPr lang="ru-RU" sz="1200" i="1" baseline="-25000">
                    <a:solidFill>
                      <a:srgbClr val="CC3300"/>
                    </a:solidFill>
                  </a:rPr>
                  <a:t>2</a:t>
                </a:r>
                <a:endParaRPr lang="ru-RU" sz="1800">
                  <a:solidFill>
                    <a:srgbClr val="CC3300"/>
                  </a:solidFill>
                </a:endParaRPr>
              </a:p>
            </p:txBody>
          </p:sp>
          <p:sp>
            <p:nvSpPr>
              <p:cNvPr id="14412" name="Text Box 71"/>
              <p:cNvSpPr txBox="1">
                <a:spLocks noChangeArrowheads="1"/>
              </p:cNvSpPr>
              <p:nvPr/>
            </p:nvSpPr>
            <p:spPr bwMode="auto">
              <a:xfrm>
                <a:off x="8361" y="12424"/>
                <a:ext cx="72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200" i="1">
                    <a:solidFill>
                      <a:srgbClr val="CC3300"/>
                    </a:solidFill>
                  </a:rPr>
                  <a:t>m</a:t>
                </a:r>
                <a:r>
                  <a:rPr lang="ru-RU" sz="1200" i="1" baseline="-25000">
                    <a:solidFill>
                      <a:srgbClr val="CC3300"/>
                    </a:solidFill>
                  </a:rPr>
                  <a:t>3</a:t>
                </a:r>
                <a:endParaRPr lang="ru-RU" sz="1800">
                  <a:solidFill>
                    <a:srgbClr val="CC3300"/>
                  </a:solidFill>
                </a:endParaRPr>
              </a:p>
            </p:txBody>
          </p:sp>
        </p:grpSp>
        <p:sp>
          <p:nvSpPr>
            <p:cNvPr id="14395" name="Freeform 72"/>
            <p:cNvSpPr>
              <a:spLocks/>
            </p:cNvSpPr>
            <p:nvPr/>
          </p:nvSpPr>
          <p:spPr bwMode="auto">
            <a:xfrm>
              <a:off x="1377" y="1071"/>
              <a:ext cx="1580" cy="336"/>
            </a:xfrm>
            <a:custGeom>
              <a:avLst/>
              <a:gdLst>
                <a:gd name="T0" fmla="*/ 0 w 4860"/>
                <a:gd name="T1" fmla="*/ 0 h 930"/>
                <a:gd name="T2" fmla="*/ 0 w 4860"/>
                <a:gd name="T3" fmla="*/ 0 h 930"/>
                <a:gd name="T4" fmla="*/ 0 w 4860"/>
                <a:gd name="T5" fmla="*/ 0 h 930"/>
                <a:gd name="T6" fmla="*/ 0 w 4860"/>
                <a:gd name="T7" fmla="*/ 0 h 930"/>
                <a:gd name="T8" fmla="*/ 1 w 4860"/>
                <a:gd name="T9" fmla="*/ 0 h 9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60"/>
                <a:gd name="T16" fmla="*/ 0 h 930"/>
                <a:gd name="T17" fmla="*/ 4860 w 4860"/>
                <a:gd name="T18" fmla="*/ 930 h 9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60" h="930">
                  <a:moveTo>
                    <a:pt x="0" y="930"/>
                  </a:moveTo>
                  <a:cubicBezTo>
                    <a:pt x="105" y="735"/>
                    <a:pt x="210" y="540"/>
                    <a:pt x="540" y="390"/>
                  </a:cubicBezTo>
                  <a:cubicBezTo>
                    <a:pt x="870" y="240"/>
                    <a:pt x="1500" y="60"/>
                    <a:pt x="1980" y="30"/>
                  </a:cubicBezTo>
                  <a:cubicBezTo>
                    <a:pt x="2460" y="0"/>
                    <a:pt x="2940" y="90"/>
                    <a:pt x="3420" y="210"/>
                  </a:cubicBezTo>
                  <a:cubicBezTo>
                    <a:pt x="3900" y="330"/>
                    <a:pt x="4380" y="540"/>
                    <a:pt x="4860" y="7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6" name="Freeform 73"/>
            <p:cNvSpPr>
              <a:spLocks/>
            </p:cNvSpPr>
            <p:nvPr/>
          </p:nvSpPr>
          <p:spPr bwMode="auto">
            <a:xfrm>
              <a:off x="1128" y="1798"/>
              <a:ext cx="1639" cy="543"/>
            </a:xfrm>
            <a:custGeom>
              <a:avLst/>
              <a:gdLst>
                <a:gd name="T0" fmla="*/ 0 w 5040"/>
                <a:gd name="T1" fmla="*/ 0 h 1500"/>
                <a:gd name="T2" fmla="*/ 0 w 5040"/>
                <a:gd name="T3" fmla="*/ 0 h 1500"/>
                <a:gd name="T4" fmla="*/ 0 w 5040"/>
                <a:gd name="T5" fmla="*/ 0 h 1500"/>
                <a:gd name="T6" fmla="*/ 1 w 5040"/>
                <a:gd name="T7" fmla="*/ 0 h 1500"/>
                <a:gd name="T8" fmla="*/ 1 w 5040"/>
                <a:gd name="T9" fmla="*/ 0 h 1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40"/>
                <a:gd name="T16" fmla="*/ 0 h 1500"/>
                <a:gd name="T17" fmla="*/ 5040 w 5040"/>
                <a:gd name="T18" fmla="*/ 1500 h 15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40" h="1500">
                  <a:moveTo>
                    <a:pt x="0" y="0"/>
                  </a:moveTo>
                  <a:cubicBezTo>
                    <a:pt x="135" y="330"/>
                    <a:pt x="270" y="660"/>
                    <a:pt x="720" y="900"/>
                  </a:cubicBezTo>
                  <a:cubicBezTo>
                    <a:pt x="1170" y="1140"/>
                    <a:pt x="2100" y="1380"/>
                    <a:pt x="2700" y="1440"/>
                  </a:cubicBezTo>
                  <a:cubicBezTo>
                    <a:pt x="3300" y="1500"/>
                    <a:pt x="3930" y="1350"/>
                    <a:pt x="4320" y="1260"/>
                  </a:cubicBezTo>
                  <a:cubicBezTo>
                    <a:pt x="4710" y="1170"/>
                    <a:pt x="4875" y="1035"/>
                    <a:pt x="5040" y="9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7" name="Text Box 75"/>
            <p:cNvSpPr txBox="1">
              <a:spLocks noChangeArrowheads="1"/>
            </p:cNvSpPr>
            <p:nvPr/>
          </p:nvSpPr>
          <p:spPr bwMode="auto">
            <a:xfrm>
              <a:off x="2595" y="1994"/>
              <a:ext cx="224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>
                <a:solidFill>
                  <a:srgbClr val="CC3300"/>
                </a:solidFill>
              </a:endParaRPr>
            </a:p>
          </p:txBody>
        </p:sp>
        <p:sp>
          <p:nvSpPr>
            <p:cNvPr id="14398" name="Text Box 76"/>
            <p:cNvSpPr txBox="1">
              <a:spLocks noChangeArrowheads="1"/>
            </p:cNvSpPr>
            <p:nvPr/>
          </p:nvSpPr>
          <p:spPr bwMode="auto">
            <a:xfrm>
              <a:off x="1736" y="1212"/>
              <a:ext cx="589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>
                <a:solidFill>
                  <a:srgbClr val="CC3300"/>
                </a:solidFill>
              </a:endParaRPr>
            </a:p>
          </p:txBody>
        </p:sp>
        <p:sp>
          <p:nvSpPr>
            <p:cNvPr id="14399" name="Text Box 77"/>
            <p:cNvSpPr txBox="1">
              <a:spLocks noChangeArrowheads="1"/>
            </p:cNvSpPr>
            <p:nvPr/>
          </p:nvSpPr>
          <p:spPr bwMode="auto">
            <a:xfrm>
              <a:off x="1203" y="1355"/>
              <a:ext cx="226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1400" b="1">
                  <a:solidFill>
                    <a:srgbClr val="CC3300"/>
                  </a:solidFill>
                </a:rPr>
                <a:t>x</a:t>
              </a:r>
              <a:r>
                <a:rPr lang="ru-RU" sz="1400" baseline="-25000">
                  <a:solidFill>
                    <a:srgbClr val="CC3300"/>
                  </a:solidFill>
                </a:rPr>
                <a:t>i</a:t>
              </a:r>
              <a:endParaRPr lang="ru-RU" sz="1400">
                <a:solidFill>
                  <a:srgbClr val="CC3300"/>
                </a:solidFill>
              </a:endParaRPr>
            </a:p>
          </p:txBody>
        </p:sp>
        <p:sp>
          <p:nvSpPr>
            <p:cNvPr id="14400" name="Text Box 78"/>
            <p:cNvSpPr txBox="1">
              <a:spLocks noChangeArrowheads="1"/>
            </p:cNvSpPr>
            <p:nvPr/>
          </p:nvSpPr>
          <p:spPr bwMode="auto">
            <a:xfrm>
              <a:off x="2972" y="1277"/>
              <a:ext cx="362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1200" b="1">
                  <a:solidFill>
                    <a:srgbClr val="CC3300"/>
                  </a:solidFill>
                </a:rPr>
                <a:t>y</a:t>
              </a:r>
              <a:r>
                <a:rPr lang="ru-RU" sz="1200" baseline="-25000">
                  <a:solidFill>
                    <a:srgbClr val="CC3300"/>
                  </a:solidFill>
                </a:rPr>
                <a:t>i</a:t>
              </a:r>
              <a:endParaRPr lang="ru-RU" sz="1800">
                <a:solidFill>
                  <a:srgbClr val="CC3300"/>
                </a:solidFill>
              </a:endParaRPr>
            </a:p>
          </p:txBody>
        </p:sp>
        <p:grpSp>
          <p:nvGrpSpPr>
            <p:cNvPr id="14401" name="Group 79"/>
            <p:cNvGrpSpPr>
              <a:grpSpLocks/>
            </p:cNvGrpSpPr>
            <p:nvPr/>
          </p:nvGrpSpPr>
          <p:grpSpPr bwMode="auto">
            <a:xfrm>
              <a:off x="1268" y="1415"/>
              <a:ext cx="936" cy="516"/>
              <a:chOff x="3888" y="4608"/>
              <a:chExt cx="2879" cy="1428"/>
            </a:xfrm>
          </p:grpSpPr>
          <p:sp>
            <p:nvSpPr>
              <p:cNvPr id="14406" name="Text Box 80"/>
              <p:cNvSpPr txBox="1">
                <a:spLocks noChangeArrowheads="1"/>
              </p:cNvSpPr>
              <p:nvPr/>
            </p:nvSpPr>
            <p:spPr bwMode="auto">
              <a:xfrm>
                <a:off x="3888" y="5472"/>
                <a:ext cx="1281" cy="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sz="1800">
                  <a:solidFill>
                    <a:srgbClr val="CC3300"/>
                  </a:solidFill>
                </a:endParaRPr>
              </a:p>
            </p:txBody>
          </p:sp>
          <p:sp>
            <p:nvSpPr>
              <p:cNvPr id="14407" name="Text Box 81"/>
              <p:cNvSpPr txBox="1">
                <a:spLocks noChangeArrowheads="1"/>
              </p:cNvSpPr>
              <p:nvPr/>
            </p:nvSpPr>
            <p:spPr bwMode="auto">
              <a:xfrm>
                <a:off x="5616" y="4608"/>
                <a:ext cx="1151" cy="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sz="1800">
                  <a:solidFill>
                    <a:srgbClr val="CC3300"/>
                  </a:solidFill>
                </a:endParaRPr>
              </a:p>
            </p:txBody>
          </p:sp>
        </p:grpSp>
        <p:sp>
          <p:nvSpPr>
            <p:cNvPr id="14402" name="Text Box 82"/>
            <p:cNvSpPr txBox="1">
              <a:spLocks noChangeArrowheads="1"/>
            </p:cNvSpPr>
            <p:nvPr/>
          </p:nvSpPr>
          <p:spPr bwMode="auto">
            <a:xfrm>
              <a:off x="791" y="1892"/>
              <a:ext cx="229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>
                <a:solidFill>
                  <a:srgbClr val="CC3300"/>
                </a:solidFill>
              </a:endParaRPr>
            </a:p>
          </p:txBody>
        </p:sp>
        <p:graphicFrame>
          <p:nvGraphicFramePr>
            <p:cNvPr id="14403" name="Object 4"/>
            <p:cNvGraphicFramePr>
              <a:graphicFrameLocks noChangeAspect="1"/>
            </p:cNvGraphicFramePr>
            <p:nvPr/>
          </p:nvGraphicFramePr>
          <p:xfrm>
            <a:off x="862" y="1733"/>
            <a:ext cx="204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3" imgW="215713" imgH="203024" progId="Equation.3">
                    <p:embed/>
                  </p:oleObj>
                </mc:Choice>
                <mc:Fallback>
                  <p:oleObj name="Формула" r:id="rId3" imgW="215713" imgH="203024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2" y="1733"/>
                          <a:ext cx="204" cy="2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04" name="Object 5"/>
            <p:cNvGraphicFramePr>
              <a:graphicFrameLocks noChangeAspect="1"/>
            </p:cNvGraphicFramePr>
            <p:nvPr/>
          </p:nvGraphicFramePr>
          <p:xfrm>
            <a:off x="1844" y="1194"/>
            <a:ext cx="425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5" imgW="952500" imgH="457200" progId="Equation.3">
                    <p:embed/>
                  </p:oleObj>
                </mc:Choice>
                <mc:Fallback>
                  <p:oleObj name="Формула" r:id="rId5" imgW="952500" imgH="4572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44" y="1194"/>
                          <a:ext cx="425" cy="3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05" name="Object 6"/>
            <p:cNvGraphicFramePr>
              <a:graphicFrameLocks noChangeAspect="1"/>
            </p:cNvGraphicFramePr>
            <p:nvPr/>
          </p:nvGraphicFramePr>
          <p:xfrm>
            <a:off x="2465" y="1522"/>
            <a:ext cx="216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7" imgW="228501" imgH="203112" progId="Equation.3">
                    <p:embed/>
                  </p:oleObj>
                </mc:Choice>
                <mc:Fallback>
                  <p:oleObj name="Формула" r:id="rId7" imgW="228501" imgH="203112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5" y="1522"/>
                          <a:ext cx="216" cy="2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339" name="Text Box 93"/>
          <p:cNvSpPr txBox="1">
            <a:spLocks noChangeArrowheads="1"/>
          </p:cNvSpPr>
          <p:nvPr/>
        </p:nvSpPr>
        <p:spPr bwMode="auto">
          <a:xfrm>
            <a:off x="381000" y="1219200"/>
            <a:ext cx="36718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 b="1"/>
              <a:t>Quantization of pattern space into </a:t>
            </a:r>
            <a:r>
              <a:rPr lang="en-US" sz="1800" b="1" i="1"/>
              <a:t>p</a:t>
            </a:r>
            <a:r>
              <a:rPr lang="en-US" sz="1800" b="1"/>
              <a:t> decision classes</a:t>
            </a:r>
            <a:endParaRPr lang="ru-RU" sz="1800" b="1"/>
          </a:p>
        </p:txBody>
      </p:sp>
      <p:grpSp>
        <p:nvGrpSpPr>
          <p:cNvPr id="14340" name="Group 95"/>
          <p:cNvGrpSpPr>
            <a:grpSpLocks/>
          </p:cNvGrpSpPr>
          <p:nvPr/>
        </p:nvGrpSpPr>
        <p:grpSpPr bwMode="auto">
          <a:xfrm>
            <a:off x="4387850" y="4316413"/>
            <a:ext cx="3292475" cy="1920875"/>
            <a:chOff x="1584" y="4464"/>
            <a:chExt cx="5184" cy="3024"/>
          </a:xfrm>
        </p:grpSpPr>
        <p:sp>
          <p:nvSpPr>
            <p:cNvPr id="14351" name="Oval 96"/>
            <p:cNvSpPr>
              <a:spLocks noChangeArrowheads="1"/>
            </p:cNvSpPr>
            <p:nvPr/>
          </p:nvSpPr>
          <p:spPr bwMode="auto">
            <a:xfrm>
              <a:off x="6048" y="4608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2" name="Oval 97"/>
            <p:cNvSpPr>
              <a:spLocks noChangeArrowheads="1"/>
            </p:cNvSpPr>
            <p:nvPr/>
          </p:nvSpPr>
          <p:spPr bwMode="auto">
            <a:xfrm>
              <a:off x="4320" y="6768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3" name="Oval 98"/>
            <p:cNvSpPr>
              <a:spLocks noChangeArrowheads="1"/>
            </p:cNvSpPr>
            <p:nvPr/>
          </p:nvSpPr>
          <p:spPr bwMode="auto">
            <a:xfrm>
              <a:off x="4320" y="5616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4" name="Oval 99"/>
            <p:cNvSpPr>
              <a:spLocks noChangeArrowheads="1"/>
            </p:cNvSpPr>
            <p:nvPr/>
          </p:nvSpPr>
          <p:spPr bwMode="auto">
            <a:xfrm>
              <a:off x="4320" y="4896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5" name="Oval 100"/>
            <p:cNvSpPr>
              <a:spLocks noChangeArrowheads="1"/>
            </p:cNvSpPr>
            <p:nvPr/>
          </p:nvSpPr>
          <p:spPr bwMode="auto">
            <a:xfrm>
              <a:off x="5184" y="5184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6" name="Oval 101"/>
            <p:cNvSpPr>
              <a:spLocks noChangeArrowheads="1"/>
            </p:cNvSpPr>
            <p:nvPr/>
          </p:nvSpPr>
          <p:spPr bwMode="auto">
            <a:xfrm>
              <a:off x="5184" y="6048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7" name="Oval 102"/>
            <p:cNvSpPr>
              <a:spLocks noChangeArrowheads="1"/>
            </p:cNvSpPr>
            <p:nvPr/>
          </p:nvSpPr>
          <p:spPr bwMode="auto">
            <a:xfrm>
              <a:off x="6048" y="5472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8" name="Oval 103"/>
            <p:cNvSpPr>
              <a:spLocks noChangeArrowheads="1"/>
            </p:cNvSpPr>
            <p:nvPr/>
          </p:nvSpPr>
          <p:spPr bwMode="auto">
            <a:xfrm>
              <a:off x="6048" y="6624"/>
              <a:ext cx="288" cy="28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>
              <a:prstShdw prst="shdw17" dist="17961" dir="2700000">
                <a:srgbClr val="000000"/>
              </a:prstShdw>
            </a:effec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14359" name="Line 104"/>
            <p:cNvSpPr>
              <a:spLocks noChangeShapeType="1"/>
            </p:cNvSpPr>
            <p:nvPr/>
          </p:nvSpPr>
          <p:spPr bwMode="auto">
            <a:xfrm>
              <a:off x="3168" y="5040"/>
              <a:ext cx="11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0" name="Line 105"/>
            <p:cNvSpPr>
              <a:spLocks noChangeShapeType="1"/>
            </p:cNvSpPr>
            <p:nvPr/>
          </p:nvSpPr>
          <p:spPr bwMode="auto">
            <a:xfrm>
              <a:off x="3168" y="5040"/>
              <a:ext cx="1152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1" name="Line 106"/>
            <p:cNvSpPr>
              <a:spLocks noChangeShapeType="1"/>
            </p:cNvSpPr>
            <p:nvPr/>
          </p:nvSpPr>
          <p:spPr bwMode="auto">
            <a:xfrm>
              <a:off x="3168" y="5040"/>
              <a:ext cx="1152" cy="18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2" name="Line 107"/>
            <p:cNvSpPr>
              <a:spLocks noChangeShapeType="1"/>
            </p:cNvSpPr>
            <p:nvPr/>
          </p:nvSpPr>
          <p:spPr bwMode="auto">
            <a:xfrm>
              <a:off x="3168" y="4464"/>
              <a:ext cx="1152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3" name="Line 108"/>
            <p:cNvSpPr>
              <a:spLocks noChangeShapeType="1"/>
            </p:cNvSpPr>
            <p:nvPr/>
          </p:nvSpPr>
          <p:spPr bwMode="auto">
            <a:xfrm>
              <a:off x="3168" y="6912"/>
              <a:ext cx="11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4" name="Line 109"/>
            <p:cNvSpPr>
              <a:spLocks noChangeShapeType="1"/>
            </p:cNvSpPr>
            <p:nvPr/>
          </p:nvSpPr>
          <p:spPr bwMode="auto">
            <a:xfrm flipV="1">
              <a:off x="3168" y="6912"/>
              <a:ext cx="1152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5" name="Line 110"/>
            <p:cNvSpPr>
              <a:spLocks noChangeShapeType="1"/>
            </p:cNvSpPr>
            <p:nvPr/>
          </p:nvSpPr>
          <p:spPr bwMode="auto">
            <a:xfrm>
              <a:off x="3168" y="5760"/>
              <a:ext cx="11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6" name="Line 111"/>
            <p:cNvSpPr>
              <a:spLocks noChangeShapeType="1"/>
            </p:cNvSpPr>
            <p:nvPr/>
          </p:nvSpPr>
          <p:spPr bwMode="auto">
            <a:xfrm flipV="1">
              <a:off x="3168" y="5760"/>
              <a:ext cx="1152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7" name="Line 112"/>
            <p:cNvSpPr>
              <a:spLocks noChangeShapeType="1"/>
            </p:cNvSpPr>
            <p:nvPr/>
          </p:nvSpPr>
          <p:spPr bwMode="auto">
            <a:xfrm>
              <a:off x="3168" y="4464"/>
              <a:ext cx="115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8" name="Line 113"/>
            <p:cNvSpPr>
              <a:spLocks noChangeShapeType="1"/>
            </p:cNvSpPr>
            <p:nvPr/>
          </p:nvSpPr>
          <p:spPr bwMode="auto">
            <a:xfrm flipV="1">
              <a:off x="3168" y="5184"/>
              <a:ext cx="1152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9" name="Line 114"/>
            <p:cNvSpPr>
              <a:spLocks noChangeShapeType="1"/>
            </p:cNvSpPr>
            <p:nvPr/>
          </p:nvSpPr>
          <p:spPr bwMode="auto">
            <a:xfrm flipV="1">
              <a:off x="3168" y="5184"/>
              <a:ext cx="1152" cy="17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0" name="Line 115"/>
            <p:cNvSpPr>
              <a:spLocks noChangeShapeType="1"/>
            </p:cNvSpPr>
            <p:nvPr/>
          </p:nvSpPr>
          <p:spPr bwMode="auto">
            <a:xfrm>
              <a:off x="3168" y="5760"/>
              <a:ext cx="115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1" name="Line 116"/>
            <p:cNvSpPr>
              <a:spLocks noChangeShapeType="1"/>
            </p:cNvSpPr>
            <p:nvPr/>
          </p:nvSpPr>
          <p:spPr bwMode="auto">
            <a:xfrm flipV="1">
              <a:off x="4608" y="5472"/>
              <a:ext cx="576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2" name="Line 117"/>
            <p:cNvSpPr>
              <a:spLocks noChangeShapeType="1"/>
            </p:cNvSpPr>
            <p:nvPr/>
          </p:nvSpPr>
          <p:spPr bwMode="auto">
            <a:xfrm flipV="1">
              <a:off x="4608" y="5472"/>
              <a:ext cx="576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3" name="Line 118"/>
            <p:cNvSpPr>
              <a:spLocks noChangeShapeType="1"/>
            </p:cNvSpPr>
            <p:nvPr/>
          </p:nvSpPr>
          <p:spPr bwMode="auto">
            <a:xfrm>
              <a:off x="4608" y="5040"/>
              <a:ext cx="576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4" name="Line 119"/>
            <p:cNvSpPr>
              <a:spLocks noChangeShapeType="1"/>
            </p:cNvSpPr>
            <p:nvPr/>
          </p:nvSpPr>
          <p:spPr bwMode="auto">
            <a:xfrm>
              <a:off x="4608" y="5040"/>
              <a:ext cx="576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5" name="Line 120"/>
            <p:cNvSpPr>
              <a:spLocks noChangeShapeType="1"/>
            </p:cNvSpPr>
            <p:nvPr/>
          </p:nvSpPr>
          <p:spPr bwMode="auto">
            <a:xfrm flipV="1">
              <a:off x="4608" y="6192"/>
              <a:ext cx="576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6" name="Line 121"/>
            <p:cNvSpPr>
              <a:spLocks noChangeShapeType="1"/>
            </p:cNvSpPr>
            <p:nvPr/>
          </p:nvSpPr>
          <p:spPr bwMode="auto">
            <a:xfrm>
              <a:off x="4608" y="5760"/>
              <a:ext cx="576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7" name="Line 122"/>
            <p:cNvSpPr>
              <a:spLocks noChangeShapeType="1"/>
            </p:cNvSpPr>
            <p:nvPr/>
          </p:nvSpPr>
          <p:spPr bwMode="auto">
            <a:xfrm flipV="1">
              <a:off x="5472" y="4896"/>
              <a:ext cx="576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8" name="Line 123"/>
            <p:cNvSpPr>
              <a:spLocks noChangeShapeType="1"/>
            </p:cNvSpPr>
            <p:nvPr/>
          </p:nvSpPr>
          <p:spPr bwMode="auto">
            <a:xfrm>
              <a:off x="5472" y="5328"/>
              <a:ext cx="576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Line 124"/>
            <p:cNvSpPr>
              <a:spLocks noChangeShapeType="1"/>
            </p:cNvSpPr>
            <p:nvPr/>
          </p:nvSpPr>
          <p:spPr bwMode="auto">
            <a:xfrm>
              <a:off x="5472" y="5328"/>
              <a:ext cx="576" cy="1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0" name="Line 125"/>
            <p:cNvSpPr>
              <a:spLocks noChangeShapeType="1"/>
            </p:cNvSpPr>
            <p:nvPr/>
          </p:nvSpPr>
          <p:spPr bwMode="auto">
            <a:xfrm flipV="1">
              <a:off x="5472" y="4896"/>
              <a:ext cx="576" cy="1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1" name="Line 126"/>
            <p:cNvSpPr>
              <a:spLocks noChangeShapeType="1"/>
            </p:cNvSpPr>
            <p:nvPr/>
          </p:nvSpPr>
          <p:spPr bwMode="auto">
            <a:xfrm>
              <a:off x="5472" y="6192"/>
              <a:ext cx="576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2" name="Line 127"/>
            <p:cNvSpPr>
              <a:spLocks noChangeShapeType="1"/>
            </p:cNvSpPr>
            <p:nvPr/>
          </p:nvSpPr>
          <p:spPr bwMode="auto">
            <a:xfrm flipV="1">
              <a:off x="5472" y="5760"/>
              <a:ext cx="576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3" name="Line 128"/>
            <p:cNvSpPr>
              <a:spLocks noChangeShapeType="1"/>
            </p:cNvSpPr>
            <p:nvPr/>
          </p:nvSpPr>
          <p:spPr bwMode="auto">
            <a:xfrm>
              <a:off x="6336" y="4752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4" name="Line 129"/>
            <p:cNvSpPr>
              <a:spLocks noChangeShapeType="1"/>
            </p:cNvSpPr>
            <p:nvPr/>
          </p:nvSpPr>
          <p:spPr bwMode="auto">
            <a:xfrm>
              <a:off x="6336" y="5616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5" name="Line 130"/>
            <p:cNvSpPr>
              <a:spLocks noChangeShapeType="1"/>
            </p:cNvSpPr>
            <p:nvPr/>
          </p:nvSpPr>
          <p:spPr bwMode="auto">
            <a:xfrm>
              <a:off x="6336" y="6768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6" name="Line 131"/>
            <p:cNvSpPr>
              <a:spLocks noChangeShapeType="1"/>
            </p:cNvSpPr>
            <p:nvPr/>
          </p:nvSpPr>
          <p:spPr bwMode="auto">
            <a:xfrm>
              <a:off x="2160" y="4464"/>
              <a:ext cx="0" cy="30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7" name="Line 132"/>
            <p:cNvSpPr>
              <a:spLocks noChangeShapeType="1"/>
            </p:cNvSpPr>
            <p:nvPr/>
          </p:nvSpPr>
          <p:spPr bwMode="auto">
            <a:xfrm>
              <a:off x="2160" y="4464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8" name="Line 133"/>
            <p:cNvSpPr>
              <a:spLocks noChangeShapeType="1"/>
            </p:cNvSpPr>
            <p:nvPr/>
          </p:nvSpPr>
          <p:spPr bwMode="auto">
            <a:xfrm>
              <a:off x="2160" y="5040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9" name="Line 134"/>
            <p:cNvSpPr>
              <a:spLocks noChangeShapeType="1"/>
            </p:cNvSpPr>
            <p:nvPr/>
          </p:nvSpPr>
          <p:spPr bwMode="auto">
            <a:xfrm>
              <a:off x="2160" y="5760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0" name="Line 135"/>
            <p:cNvSpPr>
              <a:spLocks noChangeShapeType="1"/>
            </p:cNvSpPr>
            <p:nvPr/>
          </p:nvSpPr>
          <p:spPr bwMode="auto">
            <a:xfrm>
              <a:off x="2160" y="6912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1" name="Line 136"/>
            <p:cNvSpPr>
              <a:spLocks noChangeShapeType="1"/>
            </p:cNvSpPr>
            <p:nvPr/>
          </p:nvSpPr>
          <p:spPr bwMode="auto">
            <a:xfrm>
              <a:off x="2160" y="7488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2" name="Line 137"/>
            <p:cNvSpPr>
              <a:spLocks noChangeShapeType="1"/>
            </p:cNvSpPr>
            <p:nvPr/>
          </p:nvSpPr>
          <p:spPr bwMode="auto">
            <a:xfrm>
              <a:off x="1584" y="5904"/>
              <a:ext cx="576" cy="0"/>
            </a:xfrm>
            <a:prstGeom prst="line">
              <a:avLst/>
            </a:prstGeom>
            <a:noFill/>
            <a:ln w="38100" cmpd="dbl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41" name="Text Box 138"/>
          <p:cNvSpPr txBox="1">
            <a:spLocks noChangeArrowheads="1"/>
          </p:cNvSpPr>
          <p:nvPr/>
        </p:nvSpPr>
        <p:spPr bwMode="auto">
          <a:xfrm>
            <a:off x="2998788" y="4292600"/>
            <a:ext cx="1714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 b="1" i="1"/>
              <a:t>Input Patterns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1400" b="1" i="1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1200">
              <a:solidFill>
                <a:srgbClr val="CC33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solidFill>
                <a:srgbClr val="CC3300"/>
              </a:solidFill>
            </a:endParaRPr>
          </a:p>
        </p:txBody>
      </p:sp>
      <p:sp>
        <p:nvSpPr>
          <p:cNvPr id="14342" name="Text Box 139"/>
          <p:cNvSpPr txBox="1">
            <a:spLocks noChangeArrowheads="1"/>
          </p:cNvSpPr>
          <p:nvPr/>
        </p:nvSpPr>
        <p:spPr bwMode="auto">
          <a:xfrm>
            <a:off x="7664450" y="4365625"/>
            <a:ext cx="1371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200" b="1" i="1"/>
              <a:t>Response: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343" name="Rectangle 1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graphicFrame>
        <p:nvGraphicFramePr>
          <p:cNvPr id="14344" name="Object 2"/>
          <p:cNvGraphicFramePr>
            <a:graphicFrameLocks noChangeAspect="1"/>
          </p:cNvGraphicFramePr>
          <p:nvPr/>
        </p:nvGraphicFramePr>
        <p:xfrm>
          <a:off x="3595688" y="4729163"/>
          <a:ext cx="7715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9" imgW="774364" imgH="1079032" progId="Equation.3">
                  <p:embed/>
                </p:oleObj>
              </mc:Choice>
              <mc:Fallback>
                <p:oleObj name="Формула" r:id="rId9" imgW="774364" imgH="107903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5688" y="4729163"/>
                        <a:ext cx="771525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Text Box 146"/>
          <p:cNvSpPr txBox="1">
            <a:spLocks noChangeArrowheads="1"/>
          </p:cNvSpPr>
          <p:nvPr/>
        </p:nvSpPr>
        <p:spPr bwMode="auto">
          <a:xfrm>
            <a:off x="684213" y="5084763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1800"/>
          </a:p>
        </p:txBody>
      </p:sp>
      <p:sp>
        <p:nvSpPr>
          <p:cNvPr id="14347" name="Text Box 151"/>
          <p:cNvSpPr txBox="1">
            <a:spLocks noChangeArrowheads="1"/>
          </p:cNvSpPr>
          <p:nvPr/>
        </p:nvSpPr>
        <p:spPr bwMode="auto">
          <a:xfrm>
            <a:off x="4727575" y="3581400"/>
            <a:ext cx="3959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1800" b="1"/>
              <a:t>“Learning by Examples”</a:t>
            </a:r>
            <a:endParaRPr lang="ru-RU" sz="1800" b="1"/>
          </a:p>
        </p:txBody>
      </p:sp>
      <p:sp>
        <p:nvSpPr>
          <p:cNvPr id="94" name="Title 93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z="4000">
                <a:cs typeface="B Nazanin" pitchFamily="2" charset="-78"/>
              </a:rPr>
              <a:t>يادگيری مثالها</a:t>
            </a:r>
            <a:r>
              <a:rPr lang="en-US" sz="4000">
                <a:solidFill>
                  <a:srgbClr val="3333FF"/>
                </a:solidFill>
                <a:cs typeface="B Nazanin" pitchFamily="2" charset="-78"/>
              </a:rPr>
              <a:t> </a:t>
            </a:r>
            <a:br>
              <a:rPr lang="ru-RU" sz="4900">
                <a:cs typeface="B Nazanin" pitchFamily="2" charset="-78"/>
              </a:rPr>
            </a:br>
            <a:endParaRPr lang="en-US" sz="4000">
              <a:cs typeface="B Nazanin" pitchFamily="2" charset="-78"/>
            </a:endParaRPr>
          </a:p>
        </p:txBody>
      </p:sp>
      <p:sp>
        <p:nvSpPr>
          <p:cNvPr id="14349" name="Slide Number Placeholder 9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D8CCC99-71C0-43F0-B2F1-3CC0E03C44BC}" type="slidenum">
              <a:rPr lang="en-U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4350" name="Slide Number Placeholder 9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CEF413E-633C-405B-B19E-61439AFD320F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65521" y="4712002"/>
            <a:ext cx="895350" cy="10382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B6DE5B-A850-B1AD-B90E-AE0B4CDE6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074" name="Picture 2" descr="MUlTI-LAYER PERCEPTRON">
            <a:extLst>
              <a:ext uri="{FF2B5EF4-FFF2-40B4-BE49-F238E27FC236}">
                <a16:creationId xmlns:a16="http://schemas.microsoft.com/office/drawing/2014/main" id="{6E8BA461-5F43-B7C8-EF16-841E23043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262063"/>
            <a:ext cx="809625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135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25"/>
            <a:ext cx="8229600" cy="6080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Neural Network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dirty="0">
                <a:cs typeface="Times New Roman" panose="02020603050405020304" pitchFamily="18" charset="0"/>
              </a:rPr>
              <a:t>Feed-forward network</a:t>
            </a:r>
            <a:r>
              <a:rPr lang="en-US" sz="2400" dirty="0"/>
              <a:t>, Multilayer Perceptron</a:t>
            </a:r>
          </a:p>
        </p:txBody>
      </p:sp>
      <p:pic>
        <p:nvPicPr>
          <p:cNvPr id="16388" name="Picture 4" descr="Imag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45431"/>
            <a:ext cx="81057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8DB58A-E5CA-490A-A080-E5FBB889C49B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B88A9-719A-445E-85D7-E3D313B31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9E50D4-8789-4169-86ED-E8E572013FC5}"/>
              </a:ext>
            </a:extLst>
          </p:cNvPr>
          <p:cNvSpPr/>
          <p:nvPr/>
        </p:nvSpPr>
        <p:spPr>
          <a:xfrm>
            <a:off x="0" y="0"/>
            <a:ext cx="4191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5B089D4-5C2B-4528-9BDF-3CB0EEBAA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7" y="1717607"/>
            <a:ext cx="3995473" cy="29966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50666A-C440-4CA5-B2D6-364B64E197BF}"/>
              </a:ext>
            </a:extLst>
          </p:cNvPr>
          <p:cNvSpPr txBox="1"/>
          <p:nvPr/>
        </p:nvSpPr>
        <p:spPr>
          <a:xfrm>
            <a:off x="990600" y="467399"/>
            <a:ext cx="60217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600" b="1" dirty="0"/>
              <a:t>مغز انسان</a:t>
            </a:r>
            <a:endParaRPr lang="en-US" sz="66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6D15D63-90CA-4204-AFD6-329B5E291C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981200"/>
            <a:ext cx="4587157" cy="24694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B665388-24E3-4FB5-B149-E6A021E9F154}"/>
              </a:ext>
            </a:extLst>
          </p:cNvPr>
          <p:cNvSpPr txBox="1"/>
          <p:nvPr/>
        </p:nvSpPr>
        <p:spPr>
          <a:xfrm rot="20246640">
            <a:off x="4669904" y="5039398"/>
            <a:ext cx="3934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86 Billion Neurons</a:t>
            </a:r>
          </a:p>
        </p:txBody>
      </p:sp>
    </p:spTree>
    <p:extLst>
      <p:ext uri="{BB962C8B-B14F-4D97-AF65-F5344CB8AC3E}">
        <p14:creationId xmlns:p14="http://schemas.microsoft.com/office/powerpoint/2010/main" val="360502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79404B-0DFD-4E4B-A4E0-316A47593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97A989-9EC7-41E8-AC03-B55AE213A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7123"/>
            <a:ext cx="6858000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145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7E309E-A773-42B8-9C72-12080414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5B857F-CB8A-453E-BC04-512FB61072EA}"/>
              </a:ext>
            </a:extLst>
          </p:cNvPr>
          <p:cNvSpPr/>
          <p:nvPr/>
        </p:nvSpPr>
        <p:spPr>
          <a:xfrm>
            <a:off x="0" y="0"/>
            <a:ext cx="4877481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342B55-1762-42CF-9662-1B0464C58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990259"/>
            <a:ext cx="4877481" cy="48774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E91605-D211-4463-9935-7B612F90D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815" y="1468643"/>
            <a:ext cx="3932261" cy="24995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7EF90E-DC65-401F-AFC0-F7FA823E36C9}"/>
              </a:ext>
            </a:extLst>
          </p:cNvPr>
          <p:cNvSpPr txBox="1"/>
          <p:nvPr/>
        </p:nvSpPr>
        <p:spPr>
          <a:xfrm>
            <a:off x="1129664" y="370932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/>
              <a:t>مدل ریاضی نو</a:t>
            </a:r>
            <a:r>
              <a:rPr lang="fa-IR" sz="3600" b="1" dirty="0">
                <a:solidFill>
                  <a:schemeClr val="bg1">
                    <a:lumMod val="95000"/>
                  </a:schemeClr>
                </a:solidFill>
              </a:rPr>
              <a:t>رون مصنوعی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558E8B2-4E13-4A47-B4DB-3DABE7482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876" y="4411885"/>
            <a:ext cx="38862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rtl="1" eaLnBrk="1" hangingPunct="1">
              <a:buClr>
                <a:srgbClr val="292929"/>
              </a:buClr>
              <a:defRPr/>
            </a:pPr>
            <a:r>
              <a:rPr lang="ar-SA" sz="2000" dirty="0">
                <a:solidFill>
                  <a:srgbClr val="292929"/>
                </a:solidFill>
                <a:cs typeface="B Nazanin" panose="00000400000000000000" pitchFamily="2" charset="-78"/>
              </a:rPr>
              <a:t>نرون کوچکترین واحد یک شبکه عصبی مصنوعی است</a:t>
            </a:r>
            <a:r>
              <a:rPr lang="fa-IR" sz="2000" dirty="0">
                <a:solidFill>
                  <a:srgbClr val="292929"/>
                </a:solidFill>
                <a:cs typeface="B Nazanin" panose="00000400000000000000" pitchFamily="2" charset="-78"/>
              </a:rPr>
              <a:t>.</a:t>
            </a:r>
          </a:p>
          <a:p>
            <a:pPr algn="r" rtl="1" eaLnBrk="1" hangingPunct="1">
              <a:buClr>
                <a:srgbClr val="292929"/>
              </a:buClr>
              <a:defRPr/>
            </a:pPr>
            <a:r>
              <a:rPr lang="fa-IR" sz="2000" dirty="0">
                <a:solidFill>
                  <a:srgbClr val="292929"/>
                </a:solidFill>
                <a:cs typeface="B Nazanin" panose="00000400000000000000" pitchFamily="2" charset="-78"/>
              </a:rPr>
              <a:t>در </a:t>
            </a:r>
            <a:r>
              <a:rPr lang="ar-SA" sz="2000" dirty="0">
                <a:solidFill>
                  <a:srgbClr val="292929"/>
                </a:solidFill>
                <a:cs typeface="B Nazanin" panose="00000400000000000000" pitchFamily="2" charset="-78"/>
              </a:rPr>
              <a:t>بدنه هر </a:t>
            </a:r>
            <a:r>
              <a:rPr lang="fa-IR" sz="2000" dirty="0">
                <a:solidFill>
                  <a:srgbClr val="292929"/>
                </a:solidFill>
                <a:cs typeface="B Nazanin" panose="00000400000000000000" pitchFamily="2" charset="-78"/>
              </a:rPr>
              <a:t>نرون</a:t>
            </a:r>
            <a:r>
              <a:rPr lang="ar-SA" sz="2000" dirty="0">
                <a:solidFill>
                  <a:srgbClr val="292929"/>
                </a:solidFill>
                <a:cs typeface="B Nazanin" panose="00000400000000000000" pitchFamily="2" charset="-78"/>
              </a:rPr>
              <a:t> </a:t>
            </a:r>
            <a:r>
              <a:rPr lang="ar-SA" sz="2000" dirty="0">
                <a:solidFill>
                  <a:schemeClr val="accent5">
                    <a:lumMod val="75000"/>
                  </a:schemeClr>
                </a:solidFill>
                <a:cs typeface="B Nazanin" panose="00000400000000000000" pitchFamily="2" charset="-78"/>
              </a:rPr>
              <a:t>تابع انتقال </a:t>
            </a:r>
            <a:r>
              <a:rPr lang="ar-SA" sz="2000" dirty="0">
                <a:solidFill>
                  <a:srgbClr val="292929"/>
                </a:solidFill>
                <a:cs typeface="B Nazanin" panose="00000400000000000000" pitchFamily="2" charset="-78"/>
              </a:rPr>
              <a:t>قرار دارد که به آن </a:t>
            </a:r>
            <a:r>
              <a:rPr lang="ar-SA" sz="2000" dirty="0">
                <a:solidFill>
                  <a:srgbClr val="0000FF"/>
                </a:solidFill>
                <a:cs typeface="B Nazanin" panose="00000400000000000000" pitchFamily="2" charset="-78"/>
              </a:rPr>
              <a:t>تابع تحریک</a:t>
            </a:r>
            <a:r>
              <a:rPr lang="ar-SA" sz="2000" dirty="0">
                <a:solidFill>
                  <a:srgbClr val="292929"/>
                </a:solidFill>
                <a:cs typeface="B Nazanin" panose="00000400000000000000" pitchFamily="2" charset="-78"/>
              </a:rPr>
              <a:t> نیز می گویند.</a:t>
            </a:r>
            <a:r>
              <a:rPr lang="en-US" sz="2000" dirty="0">
                <a:solidFill>
                  <a:srgbClr val="292929"/>
                </a:solidFill>
                <a:cs typeface="B Nazanin" panose="00000400000000000000" pitchFamily="2" charset="-78"/>
              </a:rPr>
              <a:t> </a:t>
            </a:r>
            <a:endParaRPr lang="fa-IR" sz="2000" dirty="0">
              <a:solidFill>
                <a:srgbClr val="292929"/>
              </a:solidFill>
              <a:cs typeface="B Nazanin" panose="00000400000000000000" pitchFamily="2" charset="-78"/>
            </a:endParaRPr>
          </a:p>
          <a:p>
            <a:pPr algn="r" rtl="1" eaLnBrk="1" hangingPunct="1">
              <a:buClr>
                <a:srgbClr val="292929"/>
              </a:buClr>
              <a:defRPr/>
            </a:pPr>
            <a:endParaRPr lang="fa-IR" dirty="0">
              <a:solidFill>
                <a:srgbClr val="292929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57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1D1E68-55F9-48EE-B6B2-04EE2C4D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158EC9-1BAF-4B01-BE60-7A446F7E9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59" y="658890"/>
            <a:ext cx="7407282" cy="55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35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r" eaLnBrk="1" hangingPunct="1"/>
            <a:r>
              <a:rPr lang="fa-IR" sz="3600">
                <a:solidFill>
                  <a:srgbClr val="292929"/>
                </a:solidFill>
                <a:cs typeface="B Nazanin" panose="00000400000000000000" pitchFamily="2" charset="-78"/>
              </a:rPr>
              <a:t>مدل ریاضی یک نورون</a:t>
            </a:r>
            <a:endParaRPr lang="en-US" sz="3600">
              <a:solidFill>
                <a:srgbClr val="292929"/>
              </a:solidFill>
              <a:cs typeface="B Nazanin" panose="00000400000000000000" pitchFamily="2" charset="-78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975"/>
            <a:ext cx="8229600" cy="4248150"/>
          </a:xfrm>
        </p:spPr>
        <p:txBody>
          <a:bodyPr/>
          <a:lstStyle/>
          <a:p>
            <a:pPr algn="r" rtl="1" eaLnBrk="1" hangingPunct="1">
              <a:buClr>
                <a:srgbClr val="292929"/>
              </a:buClr>
              <a:defRPr/>
            </a:pPr>
            <a:r>
              <a:rPr lang="ar-SA" dirty="0">
                <a:solidFill>
                  <a:srgbClr val="292929"/>
                </a:solidFill>
                <a:cs typeface="B Nazanin" panose="00000400000000000000" pitchFamily="2" charset="-78"/>
              </a:rPr>
              <a:t>نرون کوچکترین واحد یک شبکه عصبی مصنوعی است</a:t>
            </a:r>
            <a:r>
              <a:rPr lang="fa-IR" dirty="0">
                <a:solidFill>
                  <a:srgbClr val="292929"/>
                </a:solidFill>
                <a:cs typeface="B Nazanin" panose="00000400000000000000" pitchFamily="2" charset="-78"/>
              </a:rPr>
              <a:t>.</a:t>
            </a:r>
          </a:p>
          <a:p>
            <a:pPr algn="r" rtl="1" eaLnBrk="1" hangingPunct="1">
              <a:buClr>
                <a:srgbClr val="292929"/>
              </a:buClr>
              <a:defRPr/>
            </a:pPr>
            <a:r>
              <a:rPr lang="fa-IR" dirty="0">
                <a:solidFill>
                  <a:srgbClr val="292929"/>
                </a:solidFill>
                <a:cs typeface="B Nazanin" panose="00000400000000000000" pitchFamily="2" charset="-78"/>
              </a:rPr>
              <a:t>در </a:t>
            </a:r>
            <a:r>
              <a:rPr lang="ar-SA" dirty="0">
                <a:solidFill>
                  <a:srgbClr val="292929"/>
                </a:solidFill>
                <a:cs typeface="B Nazanin" panose="00000400000000000000" pitchFamily="2" charset="-78"/>
              </a:rPr>
              <a:t>بدنه هر </a:t>
            </a:r>
            <a:r>
              <a:rPr lang="fa-IR" dirty="0">
                <a:solidFill>
                  <a:srgbClr val="292929"/>
                </a:solidFill>
                <a:cs typeface="B Nazanin" panose="00000400000000000000" pitchFamily="2" charset="-78"/>
              </a:rPr>
              <a:t>نرون</a:t>
            </a:r>
            <a:r>
              <a:rPr lang="ar-SA" dirty="0">
                <a:solidFill>
                  <a:srgbClr val="292929"/>
                </a:solidFill>
                <a:cs typeface="B Nazanin" panose="00000400000000000000" pitchFamily="2" charset="-78"/>
              </a:rPr>
              <a:t> </a:t>
            </a:r>
            <a:r>
              <a:rPr lang="ar-SA" dirty="0">
                <a:solidFill>
                  <a:schemeClr val="accent5">
                    <a:lumMod val="75000"/>
                  </a:schemeClr>
                </a:solidFill>
                <a:cs typeface="B Nazanin" panose="00000400000000000000" pitchFamily="2" charset="-78"/>
              </a:rPr>
              <a:t>تابع انتقال </a:t>
            </a:r>
            <a:r>
              <a:rPr lang="ar-SA" dirty="0">
                <a:solidFill>
                  <a:srgbClr val="292929"/>
                </a:solidFill>
                <a:cs typeface="B Nazanin" panose="00000400000000000000" pitchFamily="2" charset="-78"/>
              </a:rPr>
              <a:t>قرار دارد که به آن </a:t>
            </a:r>
            <a:r>
              <a:rPr lang="ar-SA" dirty="0">
                <a:solidFill>
                  <a:srgbClr val="0000FF"/>
                </a:solidFill>
                <a:cs typeface="B Nazanin" panose="00000400000000000000" pitchFamily="2" charset="-78"/>
              </a:rPr>
              <a:t>تابع تحریک</a:t>
            </a:r>
            <a:r>
              <a:rPr lang="ar-SA" dirty="0">
                <a:solidFill>
                  <a:srgbClr val="292929"/>
                </a:solidFill>
                <a:cs typeface="B Nazanin" panose="00000400000000000000" pitchFamily="2" charset="-78"/>
              </a:rPr>
              <a:t> نیز می گویند.</a:t>
            </a:r>
            <a:r>
              <a:rPr lang="en-US" dirty="0">
                <a:solidFill>
                  <a:srgbClr val="292929"/>
                </a:solidFill>
                <a:cs typeface="B Nazanin" panose="00000400000000000000" pitchFamily="2" charset="-78"/>
              </a:rPr>
              <a:t> </a:t>
            </a:r>
            <a:r>
              <a:rPr lang="fa-IR" dirty="0">
                <a:solidFill>
                  <a:srgbClr val="292929"/>
                </a:solidFill>
                <a:cs typeface="B Nazanin" panose="00000400000000000000" pitchFamily="2" charset="-78"/>
              </a:rPr>
              <a:t> </a:t>
            </a:r>
            <a:r>
              <a:rPr lang="en-US" dirty="0">
                <a:solidFill>
                  <a:srgbClr val="292929"/>
                </a:solidFill>
                <a:cs typeface="B Nazanin" panose="00000400000000000000" pitchFamily="2" charset="-78"/>
              </a:rPr>
              <a:t>f</a:t>
            </a:r>
            <a:endParaRPr lang="fa-IR" dirty="0">
              <a:solidFill>
                <a:srgbClr val="292929"/>
              </a:solidFill>
              <a:cs typeface="B Nazanin" panose="00000400000000000000" pitchFamily="2" charset="-78"/>
            </a:endParaRPr>
          </a:p>
          <a:p>
            <a:pPr algn="r" rtl="1" eaLnBrk="1" hangingPunct="1">
              <a:buClr>
                <a:srgbClr val="292929"/>
              </a:buClr>
              <a:defRPr/>
            </a:pPr>
            <a:endParaRPr lang="fa-IR" dirty="0">
              <a:solidFill>
                <a:srgbClr val="292929"/>
              </a:solidFill>
              <a:cs typeface="B Nazanin" panose="00000400000000000000" pitchFamily="2" charset="-78"/>
            </a:endParaRP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037AE7D-3A01-4A15-A316-8B0500436134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1741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3200400"/>
            <a:ext cx="55133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pPr algn="r" rtl="1" eaLnBrk="1" hangingPunct="1">
              <a:buFontTx/>
              <a:buNone/>
            </a:pPr>
            <a:r>
              <a:rPr lang="fa-IR" sz="2800">
                <a:solidFill>
                  <a:srgbClr val="292929"/>
                </a:solidFill>
                <a:cs typeface="B Nazanin" panose="00000400000000000000" pitchFamily="2" charset="-78"/>
              </a:rPr>
              <a:t>مدل ریاضی یک نورون ...</a:t>
            </a:r>
            <a:endParaRPr lang="en-GB" sz="2800">
              <a:solidFill>
                <a:srgbClr val="292929"/>
              </a:solidFill>
              <a:cs typeface="B Nazanin" panose="00000400000000000000" pitchFamily="2" charset="-78"/>
            </a:endParaRP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196975"/>
            <a:ext cx="7005637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7121D1-6F76-43AC-AA05-156DD4841109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1843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35475"/>
            <a:ext cx="42672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841375"/>
          </a:xfrm>
        </p:spPr>
        <p:txBody>
          <a:bodyPr/>
          <a:lstStyle/>
          <a:p>
            <a:pPr rtl="1" eaLnBrk="1" hangingPunct="1"/>
            <a:br>
              <a:rPr lang="en-GB" sz="4000"/>
            </a:br>
            <a:r>
              <a:rPr lang="en-US" sz="4000"/>
              <a:t>Multi Layer Perceptron</a:t>
            </a:r>
            <a:br>
              <a:rPr lang="en-GB" sz="4000"/>
            </a:br>
            <a:r>
              <a:rPr lang="en-GB" sz="4000"/>
              <a:t> </a:t>
            </a:r>
            <a:br>
              <a:rPr lang="en-GB" sz="4000"/>
            </a:br>
            <a:r>
              <a:rPr lang="fa-IR" sz="4000">
                <a:cs typeface="B Nazanin" panose="00000400000000000000" pitchFamily="2" charset="-78"/>
              </a:rPr>
              <a:t>شبکه عصبی پرسپترن چند لايه</a:t>
            </a:r>
            <a:br>
              <a:rPr lang="en-US" sz="4000">
                <a:cs typeface="B Nazanin" panose="00000400000000000000" pitchFamily="2" charset="-78"/>
              </a:rPr>
            </a:br>
            <a:endParaRPr lang="en-GB" sz="4000">
              <a:cs typeface="B Nazanin" panose="00000400000000000000" pitchFamily="2" charset="-7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fa-IR" sz="2800" dirty="0">
              <a:cs typeface="B Nazanin" pitchFamily="2" charset="-78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dirty="0">
                <a:cs typeface="B Nazanin" pitchFamily="2" charset="-78"/>
              </a:rPr>
              <a:t>E. </a:t>
            </a:r>
            <a:r>
              <a:rPr lang="en-US" sz="2800" dirty="0" err="1">
                <a:cs typeface="B Nazanin" pitchFamily="2" charset="-78"/>
              </a:rPr>
              <a:t>Rashedi</a:t>
            </a:r>
            <a:endParaRPr lang="en-US" sz="2800" dirty="0">
              <a:cs typeface="B Nazanin" pitchFamily="2" charset="-78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800" dirty="0">
                <a:cs typeface="B Nazanin" pitchFamily="2" charset="-78"/>
              </a:rPr>
              <a:t>KGUT, Kerman, Iran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Activation/Transformation Functions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1827213" y="1925638"/>
            <a:ext cx="1587" cy="21129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 flipV="1">
            <a:off x="533400" y="35814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19400" y="3657600"/>
            <a:ext cx="344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a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371600" y="17303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y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38200" y="3581400"/>
            <a:ext cx="990600" cy="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828800" y="2590800"/>
            <a:ext cx="1295400" cy="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5180013" y="2001838"/>
            <a:ext cx="1587" cy="21129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 flipH="1" flipV="1">
            <a:off x="3886200" y="36576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172200" y="3733800"/>
            <a:ext cx="344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a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724400" y="18065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y</a:t>
            </a: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V="1">
            <a:off x="4495800" y="2590800"/>
            <a:ext cx="1981200" cy="16764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1903413" y="4592638"/>
            <a:ext cx="1587" cy="21129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H="1" flipV="1">
            <a:off x="609600" y="62484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2895600" y="6324600"/>
            <a:ext cx="344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a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1447800" y="44958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y</a:t>
            </a: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914400" y="6248400"/>
            <a:ext cx="531813" cy="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2360613" y="5257800"/>
            <a:ext cx="839787" cy="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 flipV="1">
            <a:off x="1446213" y="5257800"/>
            <a:ext cx="914400" cy="9906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5256213" y="4668838"/>
            <a:ext cx="1587" cy="21129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 flipH="1" flipV="1">
            <a:off x="3962400" y="63246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6248400" y="6400800"/>
            <a:ext cx="344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a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4800600" y="4473575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y</a:t>
            </a:r>
          </a:p>
        </p:txBody>
      </p:sp>
      <p:sp>
        <p:nvSpPr>
          <p:cNvPr id="19481" name="Freeform 25"/>
          <p:cNvSpPr>
            <a:spLocks/>
          </p:cNvSpPr>
          <p:nvPr/>
        </p:nvSpPr>
        <p:spPr bwMode="auto">
          <a:xfrm>
            <a:off x="4191000" y="5334000"/>
            <a:ext cx="2133600" cy="1003300"/>
          </a:xfrm>
          <a:custGeom>
            <a:avLst/>
            <a:gdLst>
              <a:gd name="T0" fmla="*/ 0 w 1344"/>
              <a:gd name="T1" fmla="*/ 2147483646 h 632"/>
              <a:gd name="T2" fmla="*/ 2147483646 w 1344"/>
              <a:gd name="T3" fmla="*/ 2147483646 h 632"/>
              <a:gd name="T4" fmla="*/ 2147483646 w 1344"/>
              <a:gd name="T5" fmla="*/ 2147483646 h 632"/>
              <a:gd name="T6" fmla="*/ 2147483646 w 1344"/>
              <a:gd name="T7" fmla="*/ 2147483646 h 632"/>
              <a:gd name="T8" fmla="*/ 2147483646 w 1344"/>
              <a:gd name="T9" fmla="*/ 0 h 6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44"/>
              <a:gd name="T16" fmla="*/ 0 h 632"/>
              <a:gd name="T17" fmla="*/ 1344 w 1344"/>
              <a:gd name="T18" fmla="*/ 632 h 6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44" h="632">
                <a:moveTo>
                  <a:pt x="0" y="624"/>
                </a:moveTo>
                <a:cubicBezTo>
                  <a:pt x="160" y="628"/>
                  <a:pt x="320" y="632"/>
                  <a:pt x="432" y="576"/>
                </a:cubicBezTo>
                <a:cubicBezTo>
                  <a:pt x="544" y="520"/>
                  <a:pt x="600" y="376"/>
                  <a:pt x="672" y="288"/>
                </a:cubicBezTo>
                <a:cubicBezTo>
                  <a:pt x="744" y="200"/>
                  <a:pt x="752" y="96"/>
                  <a:pt x="864" y="48"/>
                </a:cubicBezTo>
                <a:cubicBezTo>
                  <a:pt x="976" y="0"/>
                  <a:pt x="1160" y="0"/>
                  <a:pt x="1344" y="0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1660525" y="1404938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threshold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4648200" y="1447800"/>
            <a:ext cx="923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linear</a:t>
            </a:r>
          </a:p>
        </p:txBody>
      </p:sp>
      <p:sp>
        <p:nvSpPr>
          <p:cNvPr id="19484" name="Text Box 28"/>
          <p:cNvSpPr txBox="1">
            <a:spLocks noChangeArrowheads="1"/>
          </p:cNvSpPr>
          <p:nvPr/>
        </p:nvSpPr>
        <p:spPr bwMode="auto">
          <a:xfrm>
            <a:off x="914400" y="4038600"/>
            <a:ext cx="2424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piece-wise linear</a:t>
            </a:r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4648200" y="4114800"/>
            <a:ext cx="1217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sigmoid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تابع تحريک</a:t>
            </a:r>
            <a:endParaRPr lang="en-GB">
              <a:cs typeface="B Nazanin" panose="00000400000000000000" pitchFamily="2" charset="-78"/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09600" y="2667000"/>
            <a:ext cx="716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a-IR" sz="2400">
                <a:latin typeface="Times New Roman" panose="02020603050405020304" pitchFamily="18" charset="0"/>
                <a:cs typeface="B Nazanin" panose="00000400000000000000" pitchFamily="2" charset="-78"/>
              </a:rPr>
              <a:t>مثالهايی از تابع تحريک</a:t>
            </a:r>
            <a:endParaRPr lang="en-GB" sz="240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graphicFrame>
        <p:nvGraphicFramePr>
          <p:cNvPr id="21508" name="Object 2"/>
          <p:cNvGraphicFramePr>
            <a:graphicFrameLocks noChangeAspect="1"/>
          </p:cNvGraphicFramePr>
          <p:nvPr/>
        </p:nvGraphicFramePr>
        <p:xfrm>
          <a:off x="2979738" y="3560763"/>
          <a:ext cx="1990725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85800" imgH="749300" progId="Equation.3">
                  <p:embed/>
                </p:oleObj>
              </mc:Choice>
              <mc:Fallback>
                <p:oleObj name="Equation" r:id="rId2" imgW="685800" imgH="749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9738" y="3560763"/>
                        <a:ext cx="1990725" cy="217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5486400" y="3886200"/>
            <a:ext cx="25908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sigmoidal neuron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Gaussian neuron</a:t>
            </a:r>
          </a:p>
        </p:txBody>
      </p:sp>
      <p:sp>
        <p:nvSpPr>
          <p:cNvPr id="2151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290D88-25FE-4A1A-B93F-ECCDEDE997BC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AB0AB-A3BE-350D-9171-1A75335F7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F2F9B-3431-FC1B-2201-E3AD8B4A4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143EC-368E-F825-98D1-6B0A84D71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43010" name="Picture 2" descr="What are activation functions?. All about activation functions and… | by  Abidi Ghofrane | Medium">
            <a:extLst>
              <a:ext uri="{FF2B5EF4-FFF2-40B4-BE49-F238E27FC236}">
                <a16:creationId xmlns:a16="http://schemas.microsoft.com/office/drawing/2014/main" id="{9457D4B5-4EC1-7D46-2DD6-95AAD4620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985" y="2662238"/>
            <a:ext cx="5046030" cy="259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560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CAFB-9725-66C7-2FFC-138B0EAB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3F854-04FF-509C-8C27-9EE24CA37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E80EC-94CA-0795-D935-2D5B2C0D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026" name="Picture 2" descr="What is ReLU and Sigmoid activation function? - Nomidl">
            <a:extLst>
              <a:ext uri="{FF2B5EF4-FFF2-40B4-BE49-F238E27FC236}">
                <a16:creationId xmlns:a16="http://schemas.microsoft.com/office/drawing/2014/main" id="{37D46EE8-050F-A3E6-B2A9-7E6F3676E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28" y="938212"/>
            <a:ext cx="7839075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5892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130C3-27E2-0DEE-B492-A1C023C7E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EFECB-6603-4093-BABA-C090A2CD2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1D50-A480-3826-BC73-47D54D18C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2050" name="Picture 2" descr="Activation Functions in Neural Network – Study Machine Learning">
            <a:extLst>
              <a:ext uri="{FF2B5EF4-FFF2-40B4-BE49-F238E27FC236}">
                <a16:creationId xmlns:a16="http://schemas.microsoft.com/office/drawing/2014/main" id="{51FCA660-FE20-C4CC-C737-48F0CE022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890712"/>
            <a:ext cx="85915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77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A751CA-5F4B-4124-99F4-AE7567B8E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20B7D7-E863-4F2E-B783-4EB3459E9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6664"/>
            <a:ext cx="4803799" cy="3384935"/>
          </a:xfrm>
          <a:prstGeom prst="rect">
            <a:avLst/>
          </a:prstGeom>
          <a:solidFill>
            <a:srgbClr val="F0EBE7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7C56BE-E7FC-4537-BD55-6BC63D254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1796664"/>
            <a:ext cx="4724400" cy="3384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CC11EC-DACF-A973-71CA-0508766463B3}"/>
              </a:ext>
            </a:extLst>
          </p:cNvPr>
          <p:cNvSpPr txBox="1"/>
          <p:nvPr/>
        </p:nvSpPr>
        <p:spPr>
          <a:xfrm>
            <a:off x="3011500" y="621913"/>
            <a:ext cx="28162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Bias Neuron</a:t>
            </a:r>
          </a:p>
        </p:txBody>
      </p:sp>
    </p:spTree>
    <p:extLst>
      <p:ext uri="{BB962C8B-B14F-4D97-AF65-F5344CB8AC3E}">
        <p14:creationId xmlns:p14="http://schemas.microsoft.com/office/powerpoint/2010/main" val="2545382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297EDA-5D18-4F5E-B0F0-DC0B684AF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4ADFE4-ED26-4108-91BA-E5B59FCC6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4285"/>
            <a:ext cx="9144000" cy="432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36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876800"/>
          </a:xfrm>
        </p:spPr>
        <p:txBody>
          <a:bodyPr/>
          <a:lstStyle/>
          <a:p>
            <a:r>
              <a:rPr lang="en-GB" sz="2800"/>
              <a:t>Feeding data through the net:</a:t>
            </a:r>
          </a:p>
          <a:p>
            <a:endParaRPr lang="en-GB" sz="2800"/>
          </a:p>
          <a:p>
            <a:endParaRPr lang="en-GB" sz="2800"/>
          </a:p>
          <a:p>
            <a:endParaRPr lang="en-GB" sz="2800"/>
          </a:p>
          <a:p>
            <a:endParaRPr lang="en-GB" sz="2800"/>
          </a:p>
          <a:p>
            <a:endParaRPr lang="en-GB" sz="2800"/>
          </a:p>
          <a:p>
            <a:endParaRPr lang="en-GB" sz="2800"/>
          </a:p>
          <a:p>
            <a:pPr>
              <a:buFontTx/>
              <a:buNone/>
            </a:pPr>
            <a:r>
              <a:rPr lang="en-GB">
                <a:cs typeface="Times New Roman" panose="02020603050405020304" pitchFamily="18" charset="0"/>
              </a:rPr>
              <a:t>(1 </a:t>
            </a:r>
            <a:r>
              <a:rPr lang="en-GB"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>
                <a:cs typeface="Times New Roman" panose="02020603050405020304" pitchFamily="18" charset="0"/>
              </a:rPr>
              <a:t> 0.25) + (0.5 </a:t>
            </a:r>
            <a:r>
              <a:rPr lang="en-GB"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GB">
                <a:cs typeface="Times New Roman" panose="02020603050405020304" pitchFamily="18" charset="0"/>
              </a:rPr>
              <a:t> (-1.5)) = 0.25 + (-0.75)   =  - </a:t>
            </a:r>
            <a:r>
              <a:rPr lang="en-GB" b="1">
                <a:cs typeface="Times New Roman" panose="02020603050405020304" pitchFamily="18" charset="0"/>
              </a:rPr>
              <a:t>0.5</a:t>
            </a:r>
            <a:r>
              <a:rPr lang="en-GB" sz="2800"/>
              <a:t> </a:t>
            </a:r>
          </a:p>
        </p:txBody>
      </p:sp>
      <p:pic>
        <p:nvPicPr>
          <p:cNvPr id="17411" name="Picture 3" descr="ANNexa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00" b="24667"/>
          <a:stretch>
            <a:fillRect/>
          </a:stretch>
        </p:blipFill>
        <p:spPr bwMode="auto">
          <a:xfrm>
            <a:off x="2286000" y="1295400"/>
            <a:ext cx="4114800" cy="287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890963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890963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890963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3505200" y="5562600"/>
          <a:ext cx="22098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016000" imgH="393700" progId="Equation.3">
                  <p:embed/>
                </p:oleObj>
              </mc:Choice>
              <mc:Fallback>
                <p:oleObj r:id="rId3" imgW="1016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562600"/>
                        <a:ext cx="2209800" cy="849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433513" y="5762625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GB" sz="2400"/>
              <a:t>Squashing:</a:t>
            </a:r>
          </a:p>
        </p:txBody>
      </p:sp>
    </p:spTree>
    <p:extLst>
      <p:ext uri="{BB962C8B-B14F-4D97-AF65-F5344CB8AC3E}">
        <p14:creationId xmlns:p14="http://schemas.microsoft.com/office/powerpoint/2010/main" val="3327473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تابع تحريک آستانه زنی</a:t>
            </a:r>
            <a:endParaRPr lang="en-GB">
              <a:cs typeface="B Nazanin" panose="00000400000000000000" pitchFamily="2" charset="-78"/>
            </a:endParaRP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457200" y="2133600"/>
            <a:ext cx="8077200" cy="3200400"/>
            <a:chOff x="288" y="1344"/>
            <a:chExt cx="5088" cy="2016"/>
          </a:xfrm>
        </p:grpSpPr>
        <p:sp>
          <p:nvSpPr>
            <p:cNvPr id="22533" name="Oval 4"/>
            <p:cNvSpPr>
              <a:spLocks noChangeArrowheads="1"/>
            </p:cNvSpPr>
            <p:nvPr/>
          </p:nvSpPr>
          <p:spPr bwMode="auto">
            <a:xfrm>
              <a:off x="2208" y="1680"/>
              <a:ext cx="1392" cy="13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1800"/>
            </a:p>
          </p:txBody>
        </p:sp>
        <p:sp>
          <p:nvSpPr>
            <p:cNvPr id="22534" name="Line 5"/>
            <p:cNvSpPr>
              <a:spLocks noChangeShapeType="1"/>
            </p:cNvSpPr>
            <p:nvPr/>
          </p:nvSpPr>
          <p:spPr bwMode="auto">
            <a:xfrm>
              <a:off x="3600" y="2352"/>
              <a:ext cx="1248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5" name="Line 6"/>
            <p:cNvSpPr>
              <a:spLocks noChangeShapeType="1"/>
            </p:cNvSpPr>
            <p:nvPr/>
          </p:nvSpPr>
          <p:spPr bwMode="auto">
            <a:xfrm flipH="1" flipV="1">
              <a:off x="1536" y="1536"/>
              <a:ext cx="76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H="1" flipV="1">
              <a:off x="1296" y="2016"/>
              <a:ext cx="91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 flipH="1">
              <a:off x="1104" y="2448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H="1">
              <a:off x="1344" y="2640"/>
              <a:ext cx="91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9" name="Line 10"/>
            <p:cNvSpPr>
              <a:spLocks noChangeShapeType="1"/>
            </p:cNvSpPr>
            <p:nvPr/>
          </p:nvSpPr>
          <p:spPr bwMode="auto">
            <a:xfrm flipH="1">
              <a:off x="1824" y="2832"/>
              <a:ext cx="57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Text Box 11"/>
            <p:cNvSpPr txBox="1">
              <a:spLocks noChangeArrowheads="1"/>
            </p:cNvSpPr>
            <p:nvPr/>
          </p:nvSpPr>
          <p:spPr bwMode="auto">
            <a:xfrm>
              <a:off x="288" y="2160"/>
              <a:ext cx="346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Inputs</a:t>
              </a:r>
            </a:p>
          </p:txBody>
        </p:sp>
        <p:sp>
          <p:nvSpPr>
            <p:cNvPr id="22541" name="Text Box 12"/>
            <p:cNvSpPr txBox="1">
              <a:spLocks noChangeArrowheads="1"/>
            </p:cNvSpPr>
            <p:nvPr/>
          </p:nvSpPr>
          <p:spPr bwMode="auto">
            <a:xfrm>
              <a:off x="4608" y="1920"/>
              <a:ext cx="7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Output</a:t>
              </a:r>
            </a:p>
          </p:txBody>
        </p:sp>
        <p:sp>
          <p:nvSpPr>
            <p:cNvPr id="22542" name="Text Box 13"/>
            <p:cNvSpPr txBox="1">
              <a:spLocks noChangeArrowheads="1"/>
            </p:cNvSpPr>
            <p:nvPr/>
          </p:nvSpPr>
          <p:spPr bwMode="auto">
            <a:xfrm>
              <a:off x="1584" y="2016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w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2543" name="Text Box 14"/>
            <p:cNvSpPr txBox="1">
              <a:spLocks noChangeArrowheads="1"/>
            </p:cNvSpPr>
            <p:nvPr/>
          </p:nvSpPr>
          <p:spPr bwMode="auto">
            <a:xfrm>
              <a:off x="1824" y="1632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w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2544" name="Text Box 15"/>
            <p:cNvSpPr txBox="1">
              <a:spLocks noChangeArrowheads="1"/>
            </p:cNvSpPr>
            <p:nvPr/>
          </p:nvSpPr>
          <p:spPr bwMode="auto">
            <a:xfrm>
              <a:off x="1248" y="2304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w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2545" name="Text Box 16"/>
            <p:cNvSpPr txBox="1">
              <a:spLocks noChangeArrowheads="1"/>
            </p:cNvSpPr>
            <p:nvPr/>
          </p:nvSpPr>
          <p:spPr bwMode="auto">
            <a:xfrm>
              <a:off x="1872" y="3024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w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2546" name="Text Box 17"/>
            <p:cNvSpPr txBox="1">
              <a:spLocks noChangeArrowheads="1"/>
            </p:cNvSpPr>
            <p:nvPr/>
          </p:nvSpPr>
          <p:spPr bwMode="auto">
            <a:xfrm>
              <a:off x="1536" y="2688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w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n</a:t>
              </a:r>
              <a:r>
                <a:rPr lang="en-GB" sz="2400" baseline="-25000">
                  <a:latin typeface="Times New Roman" panose="02020603050405020304" pitchFamily="18" charset="0"/>
                </a:rPr>
                <a:t>-1</a:t>
              </a:r>
            </a:p>
          </p:txBody>
        </p:sp>
        <p:sp>
          <p:nvSpPr>
            <p:cNvPr id="22547" name="Text Box 18"/>
            <p:cNvSpPr txBox="1">
              <a:spLocks noChangeArrowheads="1"/>
            </p:cNvSpPr>
            <p:nvPr/>
          </p:nvSpPr>
          <p:spPr bwMode="auto">
            <a:xfrm>
              <a:off x="1104" y="2448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accent1"/>
                  </a:solidFill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2548" name="Text Box 19"/>
            <p:cNvSpPr txBox="1">
              <a:spLocks noChangeArrowheads="1"/>
            </p:cNvSpPr>
            <p:nvPr/>
          </p:nvSpPr>
          <p:spPr bwMode="auto">
            <a:xfrm>
              <a:off x="1200" y="2544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accent1"/>
                  </a:solidFill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2549" name="Text Box 20"/>
            <p:cNvSpPr txBox="1">
              <a:spLocks noChangeArrowheads="1"/>
            </p:cNvSpPr>
            <p:nvPr/>
          </p:nvSpPr>
          <p:spPr bwMode="auto">
            <a:xfrm>
              <a:off x="1296" y="2640"/>
              <a:ext cx="1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accent1"/>
                  </a:solidFill>
                  <a:latin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2550" name="Text Box 21"/>
            <p:cNvSpPr txBox="1">
              <a:spLocks noChangeArrowheads="1"/>
            </p:cNvSpPr>
            <p:nvPr/>
          </p:nvSpPr>
          <p:spPr bwMode="auto">
            <a:xfrm>
              <a:off x="672" y="1344"/>
              <a:ext cx="528" cy="2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1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2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3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…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n-1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chemeClr val="tx2"/>
                  </a:solidFill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solidFill>
                    <a:schemeClr val="tx2"/>
                  </a:solidFill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2551" name="Text Box 22"/>
            <p:cNvSpPr txBox="1">
              <a:spLocks noChangeArrowheads="1"/>
            </p:cNvSpPr>
            <p:nvPr/>
          </p:nvSpPr>
          <p:spPr bwMode="auto">
            <a:xfrm>
              <a:off x="4992" y="2208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sz="2400">
                  <a:solidFill>
                    <a:srgbClr val="A50021"/>
                  </a:solidFill>
                  <a:latin typeface="Times New Roman" panose="02020603050405020304" pitchFamily="18" charset="0"/>
                </a:rPr>
                <a:t>y</a:t>
              </a:r>
            </a:p>
          </p:txBody>
        </p:sp>
        <p:graphicFrame>
          <p:nvGraphicFramePr>
            <p:cNvPr id="22552" name="Object 2"/>
            <p:cNvGraphicFramePr>
              <a:graphicFrameLocks noChangeAspect="1"/>
            </p:cNvGraphicFramePr>
            <p:nvPr/>
          </p:nvGraphicFramePr>
          <p:xfrm>
            <a:off x="2256" y="2016"/>
            <a:ext cx="1344" cy="4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333500" imgH="431800" progId="Equation.3">
                    <p:embed/>
                  </p:oleObj>
                </mc:Choice>
                <mc:Fallback>
                  <p:oleObj name="Equation" r:id="rId2" imgW="1333500" imgH="4318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2016"/>
                          <a:ext cx="1344" cy="4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3" name="Line 24"/>
            <p:cNvSpPr>
              <a:spLocks noChangeShapeType="1"/>
            </p:cNvSpPr>
            <p:nvPr/>
          </p:nvSpPr>
          <p:spPr bwMode="auto">
            <a:xfrm>
              <a:off x="2448" y="2688"/>
              <a:ext cx="816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4" name="Line 25"/>
            <p:cNvSpPr>
              <a:spLocks noChangeShapeType="1"/>
            </p:cNvSpPr>
            <p:nvPr/>
          </p:nvSpPr>
          <p:spPr bwMode="auto">
            <a:xfrm>
              <a:off x="2832" y="2448"/>
              <a:ext cx="0" cy="43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55" name="Line 26"/>
            <p:cNvSpPr>
              <a:spLocks noChangeShapeType="1"/>
            </p:cNvSpPr>
            <p:nvPr/>
          </p:nvSpPr>
          <p:spPr bwMode="auto">
            <a:xfrm>
              <a:off x="2832" y="2544"/>
              <a:ext cx="432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2" name="Slide Number Placeholder 2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21BD25-9521-4FF1-904C-76E67F23F5EE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/>
              <a:t>Threshold Logic Unit (TLU)</a:t>
            </a:r>
            <a:endParaRPr lang="en-US"/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1981200" y="35052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800">
              <a:latin typeface="Arial" panose="020B0604020202020204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209800" y="3530600"/>
            <a:ext cx="514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>
                <a:latin typeface="Tahoma" panose="020B0604030504040204" pitchFamily="34" charset="0"/>
                <a:sym typeface="Symbol" panose="05050102010706020507" pitchFamily="18" charset="2"/>
              </a:rPr>
              <a:t></a:t>
            </a:r>
            <a:endParaRPr lang="en-US" sz="4400">
              <a:latin typeface="Tahoma" panose="020B0604030504040204" pitchFamily="34" charset="0"/>
            </a:endParaRPr>
          </a:p>
        </p:txBody>
      </p:sp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457200" y="2743200"/>
            <a:ext cx="533400" cy="609600"/>
            <a:chOff x="288" y="1728"/>
            <a:chExt cx="336" cy="384"/>
          </a:xfrm>
        </p:grpSpPr>
        <p:sp>
          <p:nvSpPr>
            <p:cNvPr id="23593" name="Oval 6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3594" name="Text Box 7"/>
            <p:cNvSpPr txBox="1">
              <a:spLocks noChangeArrowheads="1"/>
            </p:cNvSpPr>
            <p:nvPr/>
          </p:nvSpPr>
          <p:spPr bwMode="auto">
            <a:xfrm>
              <a:off x="288" y="1728"/>
              <a:ext cx="31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1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grpSp>
        <p:nvGrpSpPr>
          <p:cNvPr id="23558" name="Group 8"/>
          <p:cNvGrpSpPr>
            <a:grpSpLocks/>
          </p:cNvGrpSpPr>
          <p:nvPr/>
        </p:nvGrpSpPr>
        <p:grpSpPr bwMode="auto">
          <a:xfrm>
            <a:off x="457200" y="3581400"/>
            <a:ext cx="533400" cy="609600"/>
            <a:chOff x="288" y="1728"/>
            <a:chExt cx="336" cy="384"/>
          </a:xfrm>
        </p:grpSpPr>
        <p:sp>
          <p:nvSpPr>
            <p:cNvPr id="23591" name="Oval 9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3592" name="Text Box 10"/>
            <p:cNvSpPr txBox="1">
              <a:spLocks noChangeArrowheads="1"/>
            </p:cNvSpPr>
            <p:nvPr/>
          </p:nvSpPr>
          <p:spPr bwMode="auto">
            <a:xfrm>
              <a:off x="288" y="1728"/>
              <a:ext cx="31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2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grpSp>
        <p:nvGrpSpPr>
          <p:cNvPr id="23559" name="Group 11"/>
          <p:cNvGrpSpPr>
            <a:grpSpLocks/>
          </p:cNvGrpSpPr>
          <p:nvPr/>
        </p:nvGrpSpPr>
        <p:grpSpPr bwMode="auto">
          <a:xfrm>
            <a:off x="457200" y="5029200"/>
            <a:ext cx="533400" cy="609600"/>
            <a:chOff x="288" y="1728"/>
            <a:chExt cx="336" cy="384"/>
          </a:xfrm>
        </p:grpSpPr>
        <p:sp>
          <p:nvSpPr>
            <p:cNvPr id="23589" name="Oval 12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3590" name="Text Box 13"/>
            <p:cNvSpPr txBox="1">
              <a:spLocks noChangeArrowheads="1"/>
            </p:cNvSpPr>
            <p:nvPr/>
          </p:nvSpPr>
          <p:spPr bwMode="auto">
            <a:xfrm>
              <a:off x="288" y="1728"/>
              <a:ext cx="31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n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sp>
        <p:nvSpPr>
          <p:cNvPr id="23560" name="Line 14"/>
          <p:cNvSpPr>
            <a:spLocks noChangeShapeType="1"/>
          </p:cNvSpPr>
          <p:nvPr/>
        </p:nvSpPr>
        <p:spPr bwMode="auto">
          <a:xfrm>
            <a:off x="990600" y="3048000"/>
            <a:ext cx="106680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61" name="Line 15"/>
          <p:cNvSpPr>
            <a:spLocks noChangeShapeType="1"/>
          </p:cNvSpPr>
          <p:nvPr/>
        </p:nvSpPr>
        <p:spPr bwMode="auto">
          <a:xfrm>
            <a:off x="990600" y="3810000"/>
            <a:ext cx="990600" cy="76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62" name="Line 16"/>
          <p:cNvSpPr>
            <a:spLocks noChangeShapeType="1"/>
          </p:cNvSpPr>
          <p:nvPr/>
        </p:nvSpPr>
        <p:spPr bwMode="auto">
          <a:xfrm flipV="1">
            <a:off x="990600" y="4343400"/>
            <a:ext cx="106680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63" name="Text Box 17"/>
          <p:cNvSpPr txBox="1">
            <a:spLocks noChangeArrowheads="1"/>
          </p:cNvSpPr>
          <p:nvPr/>
        </p:nvSpPr>
        <p:spPr bwMode="auto">
          <a:xfrm>
            <a:off x="533400" y="3886200"/>
            <a:ext cx="3381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</a:p>
          <a:p>
            <a:pPr eaLnBrk="1" hangingPunct="1">
              <a:lnSpc>
                <a:spcPct val="40000"/>
              </a:lnSpc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</a:p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  <a:endParaRPr lang="en-US" sz="4000">
              <a:latin typeface="Tahoma" panose="020B0604030504040204" pitchFamily="34" charset="0"/>
            </a:endParaRPr>
          </a:p>
        </p:txBody>
      </p:sp>
      <p:sp>
        <p:nvSpPr>
          <p:cNvPr id="23564" name="Text Box 18"/>
          <p:cNvSpPr txBox="1">
            <a:spLocks noChangeArrowheads="1"/>
          </p:cNvSpPr>
          <p:nvPr/>
        </p:nvSpPr>
        <p:spPr bwMode="auto">
          <a:xfrm>
            <a:off x="1295400" y="2743200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1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3565" name="Text Box 19"/>
          <p:cNvSpPr txBox="1">
            <a:spLocks noChangeArrowheads="1"/>
          </p:cNvSpPr>
          <p:nvPr/>
        </p:nvSpPr>
        <p:spPr bwMode="auto">
          <a:xfrm>
            <a:off x="914400" y="3276600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2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3566" name="Text Box 20"/>
          <p:cNvSpPr txBox="1">
            <a:spLocks noChangeArrowheads="1"/>
          </p:cNvSpPr>
          <p:nvPr/>
        </p:nvSpPr>
        <p:spPr bwMode="auto">
          <a:xfrm>
            <a:off x="914400" y="4495800"/>
            <a:ext cx="5826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n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3567" name="Text Box 21"/>
          <p:cNvSpPr txBox="1">
            <a:spLocks noChangeArrowheads="1"/>
          </p:cNvSpPr>
          <p:nvPr/>
        </p:nvSpPr>
        <p:spPr bwMode="auto">
          <a:xfrm>
            <a:off x="2971800" y="4114800"/>
            <a:ext cx="2178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>
                <a:latin typeface="Tahoma" panose="020B0604030504040204" pitchFamily="34" charset="0"/>
                <a:sym typeface="Symbol" panose="05050102010706020507" pitchFamily="18" charset="2"/>
              </a:rPr>
              <a:t>a=</a:t>
            </a:r>
            <a:r>
              <a:rPr lang="en-US" sz="3600">
                <a:latin typeface="Tahoma" panose="020B0604030504040204" pitchFamily="34" charset="0"/>
                <a:sym typeface="Symbol" panose="05050102010706020507" pitchFamily="18" charset="2"/>
              </a:rPr>
              <a:t></a:t>
            </a:r>
            <a:r>
              <a:rPr lang="sv-SE" sz="2800" baseline="-25000">
                <a:latin typeface="Tahoma" panose="020B0604030504040204" pitchFamily="34" charset="0"/>
                <a:sym typeface="Symbol" panose="05050102010706020507" pitchFamily="18" charset="2"/>
              </a:rPr>
              <a:t>i=0</a:t>
            </a:r>
            <a:r>
              <a:rPr lang="sv-SE" sz="2800" baseline="30000">
                <a:latin typeface="Tahoma" panose="020B0604030504040204" pitchFamily="34" charset="0"/>
                <a:sym typeface="Symbol" panose="05050102010706020507" pitchFamily="18" charset="2"/>
              </a:rPr>
              <a:t>n</a:t>
            </a:r>
            <a:r>
              <a:rPr lang="sv-SE" sz="2800">
                <a:latin typeface="Tahoma" panose="020B0604030504040204" pitchFamily="34" charset="0"/>
                <a:sym typeface="Symbol" panose="05050102010706020507" pitchFamily="18" charset="2"/>
              </a:rPr>
              <a:t> w</a:t>
            </a:r>
            <a:r>
              <a:rPr lang="sv-SE" sz="2800" baseline="-25000">
                <a:latin typeface="Tahoma" panose="020B0604030504040204" pitchFamily="34" charset="0"/>
                <a:sym typeface="Symbol" panose="05050102010706020507" pitchFamily="18" charset="2"/>
              </a:rPr>
              <a:t>i</a:t>
            </a:r>
            <a:r>
              <a:rPr lang="sv-SE" sz="2800">
                <a:latin typeface="Tahoma" panose="020B0604030504040204" pitchFamily="34" charset="0"/>
                <a:sym typeface="Symbol" panose="05050102010706020507" pitchFamily="18" charset="2"/>
              </a:rPr>
              <a:t> x</a:t>
            </a:r>
            <a:r>
              <a:rPr lang="sv-SE" sz="2800" baseline="-25000">
                <a:latin typeface="Tahoma" panose="020B0604030504040204" pitchFamily="34" charset="0"/>
                <a:sym typeface="Symbol" panose="05050102010706020507" pitchFamily="18" charset="2"/>
              </a:rPr>
              <a:t>i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3568" name="Oval 22"/>
          <p:cNvSpPr>
            <a:spLocks noChangeArrowheads="1"/>
          </p:cNvSpPr>
          <p:nvPr/>
        </p:nvSpPr>
        <p:spPr bwMode="auto">
          <a:xfrm>
            <a:off x="5181600" y="34290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800">
              <a:latin typeface="Arial" panose="020B0604020202020204" pitchFamily="34" charset="0"/>
            </a:endParaRPr>
          </a:p>
        </p:txBody>
      </p:sp>
      <p:sp>
        <p:nvSpPr>
          <p:cNvPr id="23569" name="Line 23"/>
          <p:cNvSpPr>
            <a:spLocks noChangeShapeType="1"/>
          </p:cNvSpPr>
          <p:nvPr/>
        </p:nvSpPr>
        <p:spPr bwMode="auto">
          <a:xfrm>
            <a:off x="5181600" y="3886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70" name="Line 24"/>
          <p:cNvSpPr>
            <a:spLocks noChangeShapeType="1"/>
          </p:cNvSpPr>
          <p:nvPr/>
        </p:nvSpPr>
        <p:spPr bwMode="auto">
          <a:xfrm flipH="1">
            <a:off x="5676900" y="342900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71" name="Line 25"/>
          <p:cNvSpPr>
            <a:spLocks noChangeShapeType="1"/>
          </p:cNvSpPr>
          <p:nvPr/>
        </p:nvSpPr>
        <p:spPr bwMode="auto">
          <a:xfrm>
            <a:off x="2971800" y="38862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72" name="Line 26"/>
          <p:cNvSpPr>
            <a:spLocks noChangeShapeType="1"/>
          </p:cNvSpPr>
          <p:nvPr/>
        </p:nvSpPr>
        <p:spPr bwMode="auto">
          <a:xfrm>
            <a:off x="6096000" y="3886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23573" name="Group 27"/>
          <p:cNvGrpSpPr>
            <a:grpSpLocks/>
          </p:cNvGrpSpPr>
          <p:nvPr/>
        </p:nvGrpSpPr>
        <p:grpSpPr bwMode="auto">
          <a:xfrm>
            <a:off x="7772400" y="3581400"/>
            <a:ext cx="533400" cy="533400"/>
            <a:chOff x="288" y="1776"/>
            <a:chExt cx="336" cy="336"/>
          </a:xfrm>
        </p:grpSpPr>
        <p:sp>
          <p:nvSpPr>
            <p:cNvPr id="23587" name="Oval 28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3588" name="Text Box 29"/>
            <p:cNvSpPr txBox="1">
              <a:spLocks noChangeArrowheads="1"/>
            </p:cNvSpPr>
            <p:nvPr/>
          </p:nvSpPr>
          <p:spPr bwMode="auto">
            <a:xfrm>
              <a:off x="288" y="1800"/>
              <a:ext cx="11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sp>
        <p:nvSpPr>
          <p:cNvPr id="23574" name="Text Box 30"/>
          <p:cNvSpPr txBox="1">
            <a:spLocks noChangeArrowheads="1"/>
          </p:cNvSpPr>
          <p:nvPr/>
        </p:nvSpPr>
        <p:spPr bwMode="auto">
          <a:xfrm>
            <a:off x="4360863" y="4978400"/>
            <a:ext cx="4149725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           1 if </a:t>
            </a:r>
            <a:r>
              <a:rPr lang="en-US" sz="2800">
                <a:latin typeface="Tahoma" panose="020B0604030504040204" pitchFamily="34" charset="0"/>
                <a:sym typeface="Symbol" panose="05050102010706020507" pitchFamily="18" charset="2"/>
              </a:rPr>
              <a:t>a</a:t>
            </a:r>
            <a:r>
              <a:rPr lang="sv-SE" sz="2400" baseline="-25000">
                <a:latin typeface="Tahoma" panose="020B0604030504040204" pitchFamily="34" charset="0"/>
                <a:sym typeface="Symbol" panose="05050102010706020507" pitchFamily="18" charset="2"/>
              </a:rPr>
              <a:t> </a:t>
            </a:r>
            <a:r>
              <a:rPr lang="sv-SE" sz="2800">
                <a:latin typeface="Tahoma" panose="020B0604030504040204" pitchFamily="34" charset="0"/>
                <a:sym typeface="Symbol" panose="05050102010706020507" pitchFamily="18" charset="2"/>
              </a:rPr>
              <a:t> </a:t>
            </a:r>
            <a:r>
              <a:rPr lang="sv-SE" sz="2800">
                <a:latin typeface="Symbol" panose="05050102010706020507" pitchFamily="18" charset="2"/>
                <a:sym typeface="Symbol" panose="05050102010706020507" pitchFamily="18" charset="2"/>
              </a:rPr>
              <a:t>q</a:t>
            </a:r>
            <a:endParaRPr lang="en-US" sz="2800">
              <a:latin typeface="Symbol" panose="05050102010706020507" pitchFamily="18" charset="2"/>
            </a:endParaRPr>
          </a:p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y</a:t>
            </a:r>
            <a:r>
              <a:rPr lang="sv-SE" sz="2400">
                <a:latin typeface="Tahoma" panose="020B0604030504040204" pitchFamily="34" charset="0"/>
              </a:rPr>
              <a:t>=</a:t>
            </a:r>
          </a:p>
          <a:p>
            <a:pPr eaLnBrk="1" hangingPunct="1">
              <a:lnSpc>
                <a:spcPct val="60000"/>
              </a:lnSpc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           0 if </a:t>
            </a:r>
            <a:r>
              <a:rPr lang="sv-SE" sz="2800">
                <a:latin typeface="Tahoma" panose="020B0604030504040204" pitchFamily="34" charset="0"/>
              </a:rPr>
              <a:t>a</a:t>
            </a:r>
            <a:r>
              <a:rPr lang="sv-SE" sz="2400">
                <a:latin typeface="Tahoma" panose="020B0604030504040204" pitchFamily="34" charset="0"/>
              </a:rPr>
              <a:t> </a:t>
            </a:r>
            <a:r>
              <a:rPr lang="sv-SE" sz="2800">
                <a:latin typeface="Tahoma" panose="020B0604030504040204" pitchFamily="34" charset="0"/>
              </a:rPr>
              <a:t>&lt; </a:t>
            </a:r>
            <a:r>
              <a:rPr lang="sv-SE" sz="2800">
                <a:latin typeface="Symbol" panose="05050102010706020507" pitchFamily="18" charset="2"/>
              </a:rPr>
              <a:t>q</a:t>
            </a:r>
            <a:endParaRPr lang="en-US" sz="2800">
              <a:latin typeface="Symbol" panose="05050102010706020507" pitchFamily="18" charset="2"/>
            </a:endParaRPr>
          </a:p>
        </p:txBody>
      </p:sp>
      <p:sp>
        <p:nvSpPr>
          <p:cNvPr id="23575" name="Text Box 31"/>
          <p:cNvSpPr txBox="1">
            <a:spLocks noChangeArrowheads="1"/>
          </p:cNvSpPr>
          <p:nvPr/>
        </p:nvSpPr>
        <p:spPr bwMode="auto">
          <a:xfrm>
            <a:off x="7848600" y="3605213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y</a:t>
            </a:r>
            <a:endParaRPr lang="en-US" sz="2800">
              <a:latin typeface="Tahoma" panose="020B0604030504040204" pitchFamily="34" charset="0"/>
            </a:endParaRPr>
          </a:p>
        </p:txBody>
      </p:sp>
      <p:sp>
        <p:nvSpPr>
          <p:cNvPr id="23576" name="Text Box 32"/>
          <p:cNvSpPr txBox="1">
            <a:spLocks noChangeArrowheads="1"/>
          </p:cNvSpPr>
          <p:nvPr/>
        </p:nvSpPr>
        <p:spPr bwMode="auto">
          <a:xfrm>
            <a:off x="4976813" y="4954588"/>
            <a:ext cx="4778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4800">
                <a:latin typeface="Tahoma" panose="020B0604030504040204" pitchFamily="34" charset="0"/>
              </a:rPr>
              <a:t>{</a:t>
            </a:r>
            <a:endParaRPr lang="en-US" sz="4800">
              <a:latin typeface="Tahoma" panose="020B0604030504040204" pitchFamily="34" charset="0"/>
            </a:endParaRPr>
          </a:p>
        </p:txBody>
      </p:sp>
      <p:sp>
        <p:nvSpPr>
          <p:cNvPr id="23577" name="Freeform 33"/>
          <p:cNvSpPr>
            <a:spLocks/>
          </p:cNvSpPr>
          <p:nvPr/>
        </p:nvSpPr>
        <p:spPr bwMode="auto">
          <a:xfrm>
            <a:off x="5334000" y="3581400"/>
            <a:ext cx="762000" cy="304800"/>
          </a:xfrm>
          <a:custGeom>
            <a:avLst/>
            <a:gdLst>
              <a:gd name="T0" fmla="*/ 0 w 480"/>
              <a:gd name="T1" fmla="*/ 2147483646 h 192"/>
              <a:gd name="T2" fmla="*/ 2147483646 w 480"/>
              <a:gd name="T3" fmla="*/ 2147483646 h 192"/>
              <a:gd name="T4" fmla="*/ 2147483646 w 480"/>
              <a:gd name="T5" fmla="*/ 0 h 192"/>
              <a:gd name="T6" fmla="*/ 2147483646 w 480"/>
              <a:gd name="T7" fmla="*/ 0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480"/>
              <a:gd name="T13" fmla="*/ 0 h 192"/>
              <a:gd name="T14" fmla="*/ 480 w 480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" h="192">
                <a:moveTo>
                  <a:pt x="0" y="192"/>
                </a:moveTo>
                <a:lnTo>
                  <a:pt x="288" y="192"/>
                </a:lnTo>
                <a:lnTo>
                  <a:pt x="288" y="0"/>
                </a:lnTo>
                <a:lnTo>
                  <a:pt x="480" y="0"/>
                </a:lnTo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78" name="Text Box 34"/>
          <p:cNvSpPr txBox="1">
            <a:spLocks noChangeArrowheads="1"/>
          </p:cNvSpPr>
          <p:nvPr/>
        </p:nvSpPr>
        <p:spPr bwMode="auto">
          <a:xfrm>
            <a:off x="23813" y="5640388"/>
            <a:ext cx="1000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inputs</a:t>
            </a:r>
          </a:p>
        </p:txBody>
      </p:sp>
      <p:sp>
        <p:nvSpPr>
          <p:cNvPr id="23579" name="Text Box 35"/>
          <p:cNvSpPr txBox="1">
            <a:spLocks noChangeArrowheads="1"/>
          </p:cNvSpPr>
          <p:nvPr/>
        </p:nvSpPr>
        <p:spPr bwMode="auto">
          <a:xfrm>
            <a:off x="1189038" y="5572125"/>
            <a:ext cx="1217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weights</a:t>
            </a:r>
          </a:p>
        </p:txBody>
      </p:sp>
      <p:sp>
        <p:nvSpPr>
          <p:cNvPr id="23580" name="Text Box 36"/>
          <p:cNvSpPr txBox="1">
            <a:spLocks noChangeArrowheads="1"/>
          </p:cNvSpPr>
          <p:nvPr/>
        </p:nvSpPr>
        <p:spPr bwMode="auto">
          <a:xfrm>
            <a:off x="4976813" y="2700338"/>
            <a:ext cx="1476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activation</a:t>
            </a:r>
          </a:p>
        </p:txBody>
      </p:sp>
      <p:sp>
        <p:nvSpPr>
          <p:cNvPr id="23581" name="Text Box 37"/>
          <p:cNvSpPr txBox="1">
            <a:spLocks noChangeArrowheads="1"/>
          </p:cNvSpPr>
          <p:nvPr/>
        </p:nvSpPr>
        <p:spPr bwMode="auto">
          <a:xfrm>
            <a:off x="7426325" y="2968625"/>
            <a:ext cx="106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output</a:t>
            </a:r>
          </a:p>
        </p:txBody>
      </p:sp>
      <p:sp>
        <p:nvSpPr>
          <p:cNvPr id="23582" name="Text Box 38"/>
          <p:cNvSpPr txBox="1">
            <a:spLocks noChangeArrowheads="1"/>
          </p:cNvSpPr>
          <p:nvPr/>
        </p:nvSpPr>
        <p:spPr bwMode="auto">
          <a:xfrm>
            <a:off x="5638800" y="3886200"/>
            <a:ext cx="342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Symbol" panose="05050102010706020507" pitchFamily="18" charset="2"/>
              </a:rPr>
              <a:t>q</a:t>
            </a:r>
          </a:p>
        </p:txBody>
      </p:sp>
      <p:sp>
        <p:nvSpPr>
          <p:cNvPr id="23583" name="Text Box 21"/>
          <p:cNvSpPr txBox="1">
            <a:spLocks noChangeArrowheads="1"/>
          </p:cNvSpPr>
          <p:nvPr/>
        </p:nvSpPr>
        <p:spPr bwMode="auto">
          <a:xfrm>
            <a:off x="1917700" y="2574925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0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3584" name="Text Box 22"/>
          <p:cNvSpPr txBox="1">
            <a:spLocks noChangeArrowheads="1"/>
          </p:cNvSpPr>
          <p:nvPr/>
        </p:nvSpPr>
        <p:spPr bwMode="auto">
          <a:xfrm>
            <a:off x="431800" y="2057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x</a:t>
            </a:r>
            <a:r>
              <a:rPr lang="sv-SE" sz="2800" baseline="-25000">
                <a:latin typeface="Tahoma" panose="020B0604030504040204" pitchFamily="34" charset="0"/>
              </a:rPr>
              <a:t>0=</a:t>
            </a:r>
            <a:r>
              <a:rPr lang="sv-SE" sz="2800">
                <a:latin typeface="Tahoma" panose="020B0604030504040204" pitchFamily="34" charset="0"/>
              </a:rPr>
              <a:t>1</a:t>
            </a:r>
            <a:endParaRPr lang="en-US" sz="2800">
              <a:latin typeface="Tahoma" panose="020B0604030504040204" pitchFamily="34" charset="0"/>
            </a:endParaRPr>
          </a:p>
        </p:txBody>
      </p:sp>
      <p:sp>
        <p:nvSpPr>
          <p:cNvPr id="23585" name="Line 23"/>
          <p:cNvSpPr>
            <a:spLocks noChangeShapeType="1"/>
          </p:cNvSpPr>
          <p:nvPr/>
        </p:nvSpPr>
        <p:spPr bwMode="auto">
          <a:xfrm>
            <a:off x="1436688" y="2447925"/>
            <a:ext cx="987425" cy="107156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3586" name="Rectangle 1"/>
          <p:cNvSpPr>
            <a:spLocks noChangeArrowheads="1"/>
          </p:cNvSpPr>
          <p:nvPr/>
        </p:nvSpPr>
        <p:spPr bwMode="auto">
          <a:xfrm>
            <a:off x="431800" y="1525588"/>
            <a:ext cx="15509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1800">
                <a:latin typeface="Tahoma" panose="020B0604030504040204" pitchFamily="34" charset="0"/>
              </a:rPr>
              <a:t>X0 is the bias</a:t>
            </a:r>
            <a:endParaRPr lang="en-US" sz="1800"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28800" y="1457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z="3600" b="1"/>
              <a:t>Multi Layered Perceptron</a:t>
            </a:r>
            <a:endParaRPr lang="zh-CN" altLang="en-US" sz="3600" b="1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2B45DA-A16F-4924-8F67-26733DA35727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457325"/>
            <a:ext cx="6172200" cy="516407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/>
              <a:t>Decision Surface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3884613" y="2763838"/>
            <a:ext cx="1587" cy="2646362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 flipH="1" flipV="1">
            <a:off x="2286000" y="4419600"/>
            <a:ext cx="3254375" cy="17463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386388" y="3727450"/>
            <a:ext cx="44608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x</a:t>
            </a:r>
            <a:r>
              <a:rPr lang="sv-SE" sz="2400" baseline="-25000">
                <a:latin typeface="Tahoma" panose="020B0604030504040204" pitchFamily="34" charset="0"/>
              </a:rPr>
              <a:t>1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789363" y="2209800"/>
            <a:ext cx="446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x</a:t>
            </a:r>
            <a:r>
              <a:rPr lang="sv-SE" sz="2400" baseline="-25000">
                <a:latin typeface="Tahoma" panose="020B0604030504040204" pitchFamily="34" charset="0"/>
              </a:rPr>
              <a:t>2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1981200" y="2362200"/>
            <a:ext cx="3044825" cy="2743200"/>
          </a:xfrm>
          <a:prstGeom prst="line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334000" y="1981200"/>
            <a:ext cx="255428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Decision line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w</a:t>
            </a:r>
            <a:r>
              <a:rPr lang="en-US" sz="2400" baseline="-25000">
                <a:latin typeface="Tahoma" panose="020B0604030504040204" pitchFamily="34" charset="0"/>
              </a:rPr>
              <a:t>1</a:t>
            </a:r>
            <a:r>
              <a:rPr lang="en-US" sz="2400">
                <a:latin typeface="Tahoma" panose="020B0604030504040204" pitchFamily="34" charset="0"/>
              </a:rPr>
              <a:t> x</a:t>
            </a:r>
            <a:r>
              <a:rPr lang="en-US" sz="2400" baseline="-25000">
                <a:latin typeface="Tahoma" panose="020B0604030504040204" pitchFamily="34" charset="0"/>
              </a:rPr>
              <a:t>1</a:t>
            </a:r>
            <a:r>
              <a:rPr lang="en-US" sz="2400">
                <a:latin typeface="Tahoma" panose="020B0604030504040204" pitchFamily="34" charset="0"/>
              </a:rPr>
              <a:t> + w</a:t>
            </a:r>
            <a:r>
              <a:rPr lang="en-US" sz="2400" baseline="-25000">
                <a:latin typeface="Tahoma" panose="020B0604030504040204" pitchFamily="34" charset="0"/>
              </a:rPr>
              <a:t>2 </a:t>
            </a:r>
            <a:r>
              <a:rPr lang="en-US" sz="2400">
                <a:latin typeface="Tahoma" panose="020B0604030504040204" pitchFamily="34" charset="0"/>
              </a:rPr>
              <a:t>x</a:t>
            </a:r>
            <a:r>
              <a:rPr lang="en-US" sz="2400" baseline="-25000">
                <a:latin typeface="Tahoma" panose="020B0604030504040204" pitchFamily="34" charset="0"/>
              </a:rPr>
              <a:t>2</a:t>
            </a:r>
            <a:r>
              <a:rPr lang="en-US" sz="2400">
                <a:latin typeface="Tahoma" panose="020B0604030504040204" pitchFamily="34" charset="0"/>
              </a:rPr>
              <a:t> = </a:t>
            </a:r>
            <a:r>
              <a:rPr lang="en-US" sz="2800">
                <a:latin typeface="Symbol" panose="05050102010706020507" pitchFamily="18" charset="2"/>
              </a:rPr>
              <a:t>q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667000" y="2362200"/>
            <a:ext cx="411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w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3200400" y="2667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25611" name="Oval 11"/>
          <p:cNvSpPr>
            <a:spLocks noChangeArrowheads="1"/>
          </p:cNvSpPr>
          <p:nvPr/>
        </p:nvSpPr>
        <p:spPr bwMode="auto">
          <a:xfrm>
            <a:off x="3200400" y="1981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4191000" y="1981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25613" name="Oval 13"/>
          <p:cNvSpPr>
            <a:spLocks noChangeArrowheads="1"/>
          </p:cNvSpPr>
          <p:nvPr/>
        </p:nvSpPr>
        <p:spPr bwMode="auto">
          <a:xfrm>
            <a:off x="4648200" y="3048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0</a:t>
            </a:r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4648200" y="3581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0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419600" y="4572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0</a:t>
            </a:r>
          </a:p>
        </p:txBody>
      </p:sp>
      <p:sp>
        <p:nvSpPr>
          <p:cNvPr id="25616" name="Oval 16"/>
          <p:cNvSpPr>
            <a:spLocks noChangeArrowheads="1"/>
          </p:cNvSpPr>
          <p:nvPr/>
        </p:nvSpPr>
        <p:spPr bwMode="auto">
          <a:xfrm>
            <a:off x="2895600" y="4648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0</a:t>
            </a:r>
          </a:p>
        </p:txBody>
      </p:sp>
      <p:sp>
        <p:nvSpPr>
          <p:cNvPr id="25617" name="Oval 17"/>
          <p:cNvSpPr>
            <a:spLocks noChangeArrowheads="1"/>
          </p:cNvSpPr>
          <p:nvPr/>
        </p:nvSpPr>
        <p:spPr bwMode="auto">
          <a:xfrm>
            <a:off x="4038600" y="33528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0</a:t>
            </a:r>
          </a:p>
        </p:txBody>
      </p: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1752600" y="3962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Tahoma" panose="020B0604030504040204" pitchFamily="34" charset="0"/>
              </a:rPr>
              <a:t>1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تابع تحريک آستانه زنی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7652" name="Picture 4" descr="A-Neu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5457825" cy="359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49097DF-4840-4E90-BCC0-141BBB08D551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/>
              <a:t>Sigmoid Unit</a:t>
            </a:r>
            <a:endParaRPr lang="en-US"/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1981200" y="27432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800">
              <a:latin typeface="Arial" panose="020B0604020202020204" pitchFamily="34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209800" y="2768600"/>
            <a:ext cx="514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4400">
                <a:latin typeface="Tahoma" panose="020B0604030504040204" pitchFamily="34" charset="0"/>
                <a:sym typeface="Symbol" panose="05050102010706020507" pitchFamily="18" charset="2"/>
              </a:rPr>
              <a:t></a:t>
            </a:r>
            <a:endParaRPr lang="en-US" sz="4400">
              <a:latin typeface="Tahoma" panose="020B0604030504040204" pitchFamily="34" charset="0"/>
            </a:endParaRP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457200" y="1981200"/>
            <a:ext cx="533400" cy="609600"/>
            <a:chOff x="288" y="1728"/>
            <a:chExt cx="336" cy="384"/>
          </a:xfrm>
        </p:grpSpPr>
        <p:sp>
          <p:nvSpPr>
            <p:cNvPr id="28707" name="Oval 6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8708" name="Text Box 7"/>
            <p:cNvSpPr txBox="1">
              <a:spLocks noChangeArrowheads="1"/>
            </p:cNvSpPr>
            <p:nvPr/>
          </p:nvSpPr>
          <p:spPr bwMode="auto">
            <a:xfrm>
              <a:off x="288" y="1728"/>
              <a:ext cx="31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1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grpSp>
        <p:nvGrpSpPr>
          <p:cNvPr id="28678" name="Group 8"/>
          <p:cNvGrpSpPr>
            <a:grpSpLocks/>
          </p:cNvGrpSpPr>
          <p:nvPr/>
        </p:nvGrpSpPr>
        <p:grpSpPr bwMode="auto">
          <a:xfrm>
            <a:off x="457200" y="2819400"/>
            <a:ext cx="533400" cy="609600"/>
            <a:chOff x="288" y="1728"/>
            <a:chExt cx="336" cy="384"/>
          </a:xfrm>
        </p:grpSpPr>
        <p:sp>
          <p:nvSpPr>
            <p:cNvPr id="28705" name="Oval 9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8706" name="Text Box 10"/>
            <p:cNvSpPr txBox="1">
              <a:spLocks noChangeArrowheads="1"/>
            </p:cNvSpPr>
            <p:nvPr/>
          </p:nvSpPr>
          <p:spPr bwMode="auto">
            <a:xfrm>
              <a:off x="288" y="1728"/>
              <a:ext cx="31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2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grpSp>
        <p:nvGrpSpPr>
          <p:cNvPr id="28679" name="Group 11"/>
          <p:cNvGrpSpPr>
            <a:grpSpLocks/>
          </p:cNvGrpSpPr>
          <p:nvPr/>
        </p:nvGrpSpPr>
        <p:grpSpPr bwMode="auto">
          <a:xfrm>
            <a:off x="457200" y="4267200"/>
            <a:ext cx="533400" cy="609600"/>
            <a:chOff x="288" y="1728"/>
            <a:chExt cx="336" cy="384"/>
          </a:xfrm>
        </p:grpSpPr>
        <p:sp>
          <p:nvSpPr>
            <p:cNvPr id="28703" name="Oval 12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8704" name="Text Box 13"/>
            <p:cNvSpPr txBox="1">
              <a:spLocks noChangeArrowheads="1"/>
            </p:cNvSpPr>
            <p:nvPr/>
          </p:nvSpPr>
          <p:spPr bwMode="auto">
            <a:xfrm>
              <a:off x="288" y="1728"/>
              <a:ext cx="31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sv-SE" sz="2800">
                  <a:latin typeface="Tahoma" panose="020B0604030504040204" pitchFamily="34" charset="0"/>
                </a:rPr>
                <a:t>x</a:t>
              </a:r>
              <a:r>
                <a:rPr lang="sv-SE" sz="2800" baseline="-25000">
                  <a:latin typeface="Tahoma" panose="020B0604030504040204" pitchFamily="34" charset="0"/>
                </a:rPr>
                <a:t>n</a:t>
              </a: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sp>
        <p:nvSpPr>
          <p:cNvPr id="28680" name="Line 14"/>
          <p:cNvSpPr>
            <a:spLocks noChangeShapeType="1"/>
          </p:cNvSpPr>
          <p:nvPr/>
        </p:nvSpPr>
        <p:spPr bwMode="auto">
          <a:xfrm>
            <a:off x="990600" y="2286000"/>
            <a:ext cx="106680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1" name="Line 15"/>
          <p:cNvSpPr>
            <a:spLocks noChangeShapeType="1"/>
          </p:cNvSpPr>
          <p:nvPr/>
        </p:nvSpPr>
        <p:spPr bwMode="auto">
          <a:xfrm>
            <a:off x="990600" y="3048000"/>
            <a:ext cx="990600" cy="76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2" name="Line 16"/>
          <p:cNvSpPr>
            <a:spLocks noChangeShapeType="1"/>
          </p:cNvSpPr>
          <p:nvPr/>
        </p:nvSpPr>
        <p:spPr bwMode="auto">
          <a:xfrm flipV="1">
            <a:off x="990600" y="3581400"/>
            <a:ext cx="1066800" cy="990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83" name="Text Box 17"/>
          <p:cNvSpPr txBox="1">
            <a:spLocks noChangeArrowheads="1"/>
          </p:cNvSpPr>
          <p:nvPr/>
        </p:nvSpPr>
        <p:spPr bwMode="auto">
          <a:xfrm>
            <a:off x="533400" y="3124200"/>
            <a:ext cx="33813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</a:p>
          <a:p>
            <a:pPr eaLnBrk="1" hangingPunct="1">
              <a:lnSpc>
                <a:spcPct val="40000"/>
              </a:lnSpc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</a:p>
          <a:p>
            <a:pPr eaLnBrk="1" hangingPunct="1">
              <a:lnSpc>
                <a:spcPct val="50000"/>
              </a:lnSpc>
              <a:spcBef>
                <a:spcPct val="0"/>
              </a:spcBef>
              <a:buFontTx/>
              <a:buNone/>
            </a:pPr>
            <a:r>
              <a:rPr lang="sv-SE" sz="4000">
                <a:latin typeface="Tahoma" panose="020B0604030504040204" pitchFamily="34" charset="0"/>
              </a:rPr>
              <a:t>.</a:t>
            </a:r>
            <a:endParaRPr lang="en-US" sz="4000">
              <a:latin typeface="Tahoma" panose="020B0604030504040204" pitchFamily="34" charset="0"/>
            </a:endParaRPr>
          </a:p>
        </p:txBody>
      </p:sp>
      <p:sp>
        <p:nvSpPr>
          <p:cNvPr id="28684" name="Text Box 18"/>
          <p:cNvSpPr txBox="1">
            <a:spLocks noChangeArrowheads="1"/>
          </p:cNvSpPr>
          <p:nvPr/>
        </p:nvSpPr>
        <p:spPr bwMode="auto">
          <a:xfrm>
            <a:off x="1295400" y="1981200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1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8685" name="Text Box 19"/>
          <p:cNvSpPr txBox="1">
            <a:spLocks noChangeArrowheads="1"/>
          </p:cNvSpPr>
          <p:nvPr/>
        </p:nvSpPr>
        <p:spPr bwMode="auto">
          <a:xfrm>
            <a:off x="914400" y="2514600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2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8686" name="Text Box 20"/>
          <p:cNvSpPr txBox="1">
            <a:spLocks noChangeArrowheads="1"/>
          </p:cNvSpPr>
          <p:nvPr/>
        </p:nvSpPr>
        <p:spPr bwMode="auto">
          <a:xfrm>
            <a:off x="914400" y="3733800"/>
            <a:ext cx="5826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n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8687" name="Text Box 21"/>
          <p:cNvSpPr txBox="1">
            <a:spLocks noChangeArrowheads="1"/>
          </p:cNvSpPr>
          <p:nvPr/>
        </p:nvSpPr>
        <p:spPr bwMode="auto">
          <a:xfrm>
            <a:off x="2667000" y="2209800"/>
            <a:ext cx="579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w</a:t>
            </a:r>
            <a:r>
              <a:rPr lang="sv-SE" sz="2800" baseline="-25000">
                <a:latin typeface="Tahoma" panose="020B0604030504040204" pitchFamily="34" charset="0"/>
              </a:rPr>
              <a:t>0</a:t>
            </a:r>
            <a:endParaRPr lang="en-US" sz="2800" baseline="-25000">
              <a:latin typeface="Tahoma" panose="020B0604030504040204" pitchFamily="34" charset="0"/>
            </a:endParaRPr>
          </a:p>
        </p:txBody>
      </p:sp>
      <p:sp>
        <p:nvSpPr>
          <p:cNvPr id="28688" name="Text Box 22"/>
          <p:cNvSpPr txBox="1">
            <a:spLocks noChangeArrowheads="1"/>
          </p:cNvSpPr>
          <p:nvPr/>
        </p:nvSpPr>
        <p:spPr bwMode="auto">
          <a:xfrm>
            <a:off x="2057400" y="1676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x</a:t>
            </a:r>
            <a:r>
              <a:rPr lang="sv-SE" sz="2800" baseline="-25000">
                <a:latin typeface="Tahoma" panose="020B0604030504040204" pitchFamily="34" charset="0"/>
              </a:rPr>
              <a:t>0=</a:t>
            </a:r>
            <a:r>
              <a:rPr lang="sv-SE" sz="2800">
                <a:latin typeface="Tahoma" panose="020B0604030504040204" pitchFamily="34" charset="0"/>
              </a:rPr>
              <a:t>1</a:t>
            </a:r>
            <a:endParaRPr lang="en-US" sz="2800">
              <a:latin typeface="Tahoma" panose="020B0604030504040204" pitchFamily="34" charset="0"/>
            </a:endParaRPr>
          </a:p>
        </p:txBody>
      </p:sp>
      <p:sp>
        <p:nvSpPr>
          <p:cNvPr id="28689" name="Line 23"/>
          <p:cNvSpPr>
            <a:spLocks noChangeShapeType="1"/>
          </p:cNvSpPr>
          <p:nvPr/>
        </p:nvSpPr>
        <p:spPr bwMode="auto">
          <a:xfrm>
            <a:off x="2438400" y="2209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90" name="Text Box 24"/>
          <p:cNvSpPr txBox="1">
            <a:spLocks noChangeArrowheads="1"/>
          </p:cNvSpPr>
          <p:nvPr/>
        </p:nvSpPr>
        <p:spPr bwMode="auto">
          <a:xfrm>
            <a:off x="3276600" y="2209800"/>
            <a:ext cx="1914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a=</a:t>
            </a:r>
            <a:r>
              <a:rPr lang="en-US" sz="3600">
                <a:latin typeface="Tahoma" panose="020B0604030504040204" pitchFamily="34" charset="0"/>
                <a:sym typeface="Symbol" panose="05050102010706020507" pitchFamily="18" charset="2"/>
              </a:rPr>
              <a:t></a:t>
            </a:r>
            <a:r>
              <a:rPr lang="sv-SE" sz="2400" baseline="-25000">
                <a:latin typeface="Tahoma" panose="020B0604030504040204" pitchFamily="34" charset="0"/>
                <a:sym typeface="Symbol" panose="05050102010706020507" pitchFamily="18" charset="2"/>
              </a:rPr>
              <a:t>i=0</a:t>
            </a:r>
            <a:r>
              <a:rPr lang="sv-SE" sz="2400" baseline="30000">
                <a:latin typeface="Tahoma" panose="020B0604030504040204" pitchFamily="34" charset="0"/>
                <a:sym typeface="Symbol" panose="05050102010706020507" pitchFamily="18" charset="2"/>
              </a:rPr>
              <a:t>n</a:t>
            </a: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 w</a:t>
            </a:r>
            <a:r>
              <a:rPr lang="sv-SE" sz="2400" baseline="-25000">
                <a:latin typeface="Tahoma" panose="020B0604030504040204" pitchFamily="34" charset="0"/>
                <a:sym typeface="Symbol" panose="05050102010706020507" pitchFamily="18" charset="2"/>
              </a:rPr>
              <a:t>i</a:t>
            </a: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 x</a:t>
            </a:r>
            <a:r>
              <a:rPr lang="sv-SE" sz="2400" baseline="-25000">
                <a:latin typeface="Tahoma" panose="020B0604030504040204" pitchFamily="34" charset="0"/>
                <a:sym typeface="Symbol" panose="05050102010706020507" pitchFamily="18" charset="2"/>
              </a:rPr>
              <a:t>i</a:t>
            </a:r>
            <a:endParaRPr lang="en-US" sz="2400" baseline="-25000">
              <a:latin typeface="Tahoma" panose="020B0604030504040204" pitchFamily="34" charset="0"/>
            </a:endParaRPr>
          </a:p>
        </p:txBody>
      </p:sp>
      <p:sp>
        <p:nvSpPr>
          <p:cNvPr id="28691" name="Oval 25"/>
          <p:cNvSpPr>
            <a:spLocks noChangeArrowheads="1"/>
          </p:cNvSpPr>
          <p:nvPr/>
        </p:nvSpPr>
        <p:spPr bwMode="auto">
          <a:xfrm>
            <a:off x="5181600" y="26670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800">
              <a:latin typeface="Arial" panose="020B0604020202020204" pitchFamily="34" charset="0"/>
            </a:endParaRPr>
          </a:p>
        </p:txBody>
      </p:sp>
      <p:sp>
        <p:nvSpPr>
          <p:cNvPr id="28692" name="Line 26"/>
          <p:cNvSpPr>
            <a:spLocks noChangeShapeType="1"/>
          </p:cNvSpPr>
          <p:nvPr/>
        </p:nvSpPr>
        <p:spPr bwMode="auto">
          <a:xfrm>
            <a:off x="5351463" y="3146425"/>
            <a:ext cx="604837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93" name="Line 27"/>
          <p:cNvSpPr>
            <a:spLocks noChangeShapeType="1"/>
          </p:cNvSpPr>
          <p:nvPr/>
        </p:nvSpPr>
        <p:spPr bwMode="auto">
          <a:xfrm flipH="1">
            <a:off x="5638800" y="274320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94" name="Line 28"/>
          <p:cNvSpPr>
            <a:spLocks noChangeShapeType="1"/>
          </p:cNvSpPr>
          <p:nvPr/>
        </p:nvSpPr>
        <p:spPr bwMode="auto">
          <a:xfrm>
            <a:off x="2971800" y="31242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95" name="Line 29"/>
          <p:cNvSpPr>
            <a:spLocks noChangeShapeType="1"/>
          </p:cNvSpPr>
          <p:nvPr/>
        </p:nvSpPr>
        <p:spPr bwMode="auto">
          <a:xfrm>
            <a:off x="6096000" y="31242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28696" name="Group 30"/>
          <p:cNvGrpSpPr>
            <a:grpSpLocks/>
          </p:cNvGrpSpPr>
          <p:nvPr/>
        </p:nvGrpSpPr>
        <p:grpSpPr bwMode="auto">
          <a:xfrm>
            <a:off x="7772400" y="2819400"/>
            <a:ext cx="533400" cy="533400"/>
            <a:chOff x="288" y="1776"/>
            <a:chExt cx="336" cy="336"/>
          </a:xfrm>
        </p:grpSpPr>
        <p:sp>
          <p:nvSpPr>
            <p:cNvPr id="28701" name="Oval 31"/>
            <p:cNvSpPr>
              <a:spLocks noChangeArrowheads="1"/>
            </p:cNvSpPr>
            <p:nvPr/>
          </p:nvSpPr>
          <p:spPr bwMode="auto">
            <a:xfrm>
              <a:off x="288" y="1776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>
                <a:latin typeface="Arial" panose="020B0604020202020204" pitchFamily="34" charset="0"/>
              </a:endParaRPr>
            </a:p>
          </p:txBody>
        </p:sp>
        <p:sp>
          <p:nvSpPr>
            <p:cNvPr id="28702" name="Text Box 32"/>
            <p:cNvSpPr txBox="1">
              <a:spLocks noChangeArrowheads="1"/>
            </p:cNvSpPr>
            <p:nvPr/>
          </p:nvSpPr>
          <p:spPr bwMode="auto">
            <a:xfrm>
              <a:off x="288" y="1800"/>
              <a:ext cx="11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sz="2800" baseline="-25000">
                <a:latin typeface="Tahoma" panose="020B0604030504040204" pitchFamily="34" charset="0"/>
              </a:endParaRPr>
            </a:p>
          </p:txBody>
        </p:sp>
      </p:grpSp>
      <p:sp>
        <p:nvSpPr>
          <p:cNvPr id="28697" name="Text Box 33"/>
          <p:cNvSpPr txBox="1">
            <a:spLocks noChangeArrowheads="1"/>
          </p:cNvSpPr>
          <p:nvPr/>
        </p:nvSpPr>
        <p:spPr bwMode="auto">
          <a:xfrm>
            <a:off x="7848600" y="2843213"/>
            <a:ext cx="3619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800">
                <a:latin typeface="Tahoma" panose="020B0604030504040204" pitchFamily="34" charset="0"/>
              </a:rPr>
              <a:t>y</a:t>
            </a:r>
            <a:endParaRPr lang="en-US" sz="2800">
              <a:latin typeface="Tahoma" panose="020B0604030504040204" pitchFamily="34" charset="0"/>
            </a:endParaRPr>
          </a:p>
        </p:txBody>
      </p:sp>
      <p:sp>
        <p:nvSpPr>
          <p:cNvPr id="28698" name="Freeform 34"/>
          <p:cNvSpPr>
            <a:spLocks/>
          </p:cNvSpPr>
          <p:nvPr/>
        </p:nvSpPr>
        <p:spPr bwMode="auto">
          <a:xfrm>
            <a:off x="5181600" y="2819400"/>
            <a:ext cx="838200" cy="685800"/>
          </a:xfrm>
          <a:custGeom>
            <a:avLst/>
            <a:gdLst>
              <a:gd name="T0" fmla="*/ 0 w 528"/>
              <a:gd name="T1" fmla="*/ 2147483646 h 432"/>
              <a:gd name="T2" fmla="*/ 2147483646 w 528"/>
              <a:gd name="T3" fmla="*/ 2147483646 h 432"/>
              <a:gd name="T4" fmla="*/ 2147483646 w 528"/>
              <a:gd name="T5" fmla="*/ 2147483646 h 432"/>
              <a:gd name="T6" fmla="*/ 2147483646 w 528"/>
              <a:gd name="T7" fmla="*/ 2147483646 h 432"/>
              <a:gd name="T8" fmla="*/ 2147483646 w 528"/>
              <a:gd name="T9" fmla="*/ 0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8"/>
              <a:gd name="T16" fmla="*/ 0 h 432"/>
              <a:gd name="T17" fmla="*/ 528 w 528"/>
              <a:gd name="T18" fmla="*/ 432 h 4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8" h="432">
                <a:moveTo>
                  <a:pt x="0" y="432"/>
                </a:moveTo>
                <a:cubicBezTo>
                  <a:pt x="72" y="404"/>
                  <a:pt x="144" y="376"/>
                  <a:pt x="192" y="336"/>
                </a:cubicBezTo>
                <a:cubicBezTo>
                  <a:pt x="240" y="296"/>
                  <a:pt x="256" y="240"/>
                  <a:pt x="288" y="192"/>
                </a:cubicBezTo>
                <a:cubicBezTo>
                  <a:pt x="320" y="144"/>
                  <a:pt x="344" y="80"/>
                  <a:pt x="384" y="48"/>
                </a:cubicBezTo>
                <a:cubicBezTo>
                  <a:pt x="424" y="16"/>
                  <a:pt x="476" y="8"/>
                  <a:pt x="528" y="0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699" name="Text Box 35"/>
          <p:cNvSpPr txBox="1">
            <a:spLocks noChangeArrowheads="1"/>
          </p:cNvSpPr>
          <p:nvPr/>
        </p:nvSpPr>
        <p:spPr bwMode="auto">
          <a:xfrm>
            <a:off x="5867400" y="2286000"/>
            <a:ext cx="2608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y=</a:t>
            </a: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(a)=1/(1+e</a:t>
            </a:r>
            <a:r>
              <a:rPr lang="sv-SE" sz="2400" baseline="30000">
                <a:latin typeface="Tahoma" panose="020B0604030504040204" pitchFamily="34" charset="0"/>
                <a:sym typeface="Symbol" panose="05050102010706020507" pitchFamily="18" charset="2"/>
              </a:rPr>
              <a:t>-a</a:t>
            </a: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)</a:t>
            </a:r>
            <a:endParaRPr lang="en-US" sz="2400">
              <a:latin typeface="Tahoma" panose="020B0604030504040204" pitchFamily="34" charset="0"/>
            </a:endParaRPr>
          </a:p>
        </p:txBody>
      </p:sp>
      <p:sp>
        <p:nvSpPr>
          <p:cNvPr id="28700" name="Text Box 36"/>
          <p:cNvSpPr txBox="1">
            <a:spLocks noChangeArrowheads="1"/>
          </p:cNvSpPr>
          <p:nvPr/>
        </p:nvSpPr>
        <p:spPr bwMode="auto">
          <a:xfrm>
            <a:off x="3022600" y="4754563"/>
            <a:ext cx="53784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  <a:sym typeface="Symbol" panose="05050102010706020507" pitchFamily="18" charset="2"/>
              </a:rPr>
              <a:t></a:t>
            </a:r>
            <a:r>
              <a:rPr lang="sv-SE" sz="2400">
                <a:latin typeface="Tahoma" panose="020B0604030504040204" pitchFamily="34" charset="0"/>
              </a:rPr>
              <a:t>(x) is the sigmoid function: 1/(1+e</a:t>
            </a:r>
            <a:r>
              <a:rPr lang="sv-SE" sz="2400" baseline="30000">
                <a:latin typeface="Tahoma" panose="020B0604030504040204" pitchFamily="34" charset="0"/>
              </a:rPr>
              <a:t>-x</a:t>
            </a:r>
            <a:r>
              <a:rPr lang="sv-SE" sz="2400">
                <a:latin typeface="Tahoma" panose="020B060403050404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sz="2400">
                <a:latin typeface="Tahoma" panose="020B0604030504040204" pitchFamily="34" charset="0"/>
              </a:rPr>
              <a:t>X0 is the bias</a:t>
            </a:r>
            <a:endParaRPr lang="en-US" sz="2400"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C73864-8E75-4AB8-8E14-602361DE722A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GB" sz="1400">
              <a:latin typeface="Times New Roman" panose="02020603050405020304" pitchFamily="18" charset="0"/>
            </a:endParaRPr>
          </a:p>
        </p:txBody>
      </p:sp>
      <p:pic>
        <p:nvPicPr>
          <p:cNvPr id="3072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371600"/>
            <a:ext cx="447198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2109788" y="609600"/>
            <a:ext cx="335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>
                <a:latin typeface="Arial" panose="020B0604020202020204" pitchFamily="34" charset="0"/>
              </a:rPr>
              <a:t>Single layer perceptron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819400" y="5029200"/>
            <a:ext cx="42672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219200"/>
            <a:ext cx="8839200" cy="274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1748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0513" y="396875"/>
            <a:ext cx="7069137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800">
                <a:latin typeface="Swiss911 XCm BT"/>
              </a:rPr>
              <a:t>Properties of architecture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solidFill>
                <a:srgbClr val="F5F5F5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en-GB" sz="2400">
                <a:latin typeface="Times New Roman" panose="02020603050405020304" pitchFamily="18" charset="0"/>
              </a:rPr>
              <a:t> No connections within a layer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GB" sz="2400">
                <a:latin typeface="Times New Roman" panose="02020603050405020304" pitchFamily="18" charset="0"/>
              </a:rPr>
              <a:t> No direct connections between input and output layers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GB" sz="2400">
                <a:latin typeface="Times New Roman" panose="02020603050405020304" pitchFamily="18" charset="0"/>
              </a:rPr>
              <a:t> Fully connected between layers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</p:txBody>
      </p:sp>
      <p:grpSp>
        <p:nvGrpSpPr>
          <p:cNvPr id="31749" name="Group 4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838200" y="4038600"/>
            <a:ext cx="6081713" cy="2590800"/>
            <a:chOff x="436" y="2548"/>
            <a:chExt cx="3831" cy="1196"/>
          </a:xfrm>
        </p:grpSpPr>
        <p:sp>
          <p:nvSpPr>
            <p:cNvPr id="31752" name="Rectangle 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542" y="3062"/>
              <a:ext cx="649" cy="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3" name="Rectangle 6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26" y="3636"/>
              <a:ext cx="569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4" name="Rectangle 7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36" y="2548"/>
              <a:ext cx="184" cy="6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5" name="Rectangle 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436" y="2890"/>
              <a:ext cx="184" cy="63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6" name="Rectangle 9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36" y="2710"/>
              <a:ext cx="184" cy="6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7" name="Rectangle 10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84" y="3536"/>
              <a:ext cx="184" cy="6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8" name="Rectangle 1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00" y="2710"/>
              <a:ext cx="184" cy="6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1759" name="Line 12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576" y="3137"/>
              <a:ext cx="0" cy="30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60" name="Line 13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624" y="2562"/>
              <a:ext cx="672" cy="18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14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576" y="2742"/>
              <a:ext cx="672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62" name="Line 15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V="1">
              <a:off x="624" y="2742"/>
              <a:ext cx="672" cy="18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63" name="Line 16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V="1">
              <a:off x="624" y="2742"/>
              <a:ext cx="672" cy="826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31764" name="Object 17">
              <a:hlinkClick r:id="" action="ppaction://ole?verb=0"/>
            </p:cNvPr>
            <p:cNvGraphicFramePr>
              <a:graphicFrameLocks/>
            </p:cNvGraphicFramePr>
            <p:nvPr>
              <p:custDataLst>
                <p:tags r:id="rId18"/>
              </p:custDataLst>
            </p:nvPr>
          </p:nvGraphicFramePr>
          <p:xfrm>
            <a:off x="1772" y="3011"/>
            <a:ext cx="2495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3969805" imgH="1399171" progId="Equation.2">
                    <p:embed/>
                  </p:oleObj>
                </mc:Choice>
                <mc:Fallback>
                  <p:oleObj name="Equation" r:id="rId20" imgW="3969805" imgH="1399171" progId="Equation.2">
                    <p:embed/>
                    <p:pic>
                      <p:nvPicPr>
                        <p:cNvPr id="0" name="Object 1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2" y="3011"/>
                          <a:ext cx="2495" cy="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750" name="Rectangle 1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19513" y="4100513"/>
            <a:ext cx="32385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Each unit is a perceptron</a:t>
            </a:r>
          </a:p>
        </p:txBody>
      </p:sp>
      <p:sp>
        <p:nvSpPr>
          <p:cNvPr id="3175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C8AE7A-B6A3-4E06-9853-A1339F9C0C8C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Pattern classification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>
                <a:cs typeface="B Nazanin" panose="00000400000000000000" pitchFamily="2" charset="-78"/>
              </a:rPr>
              <a:t>از کاربردهای شبکه عصبی در طبقه بندی داده ها است.</a:t>
            </a:r>
          </a:p>
          <a:p>
            <a:pPr algn="r" rtl="1"/>
            <a:r>
              <a:rPr lang="fa-IR">
                <a:cs typeface="B Nazanin" panose="00000400000000000000" pitchFamily="2" charset="-78"/>
              </a:rPr>
              <a:t>داده ها به صورت زوج های ورودی خروجی هستند.</a:t>
            </a:r>
          </a:p>
          <a:p>
            <a:pPr algn="r" rtl="1"/>
            <a:r>
              <a:rPr lang="fa-IR">
                <a:cs typeface="B Nazanin" panose="00000400000000000000" pitchFamily="2" charset="-78"/>
              </a:rPr>
              <a:t>خروجی مطلوب برای هر داده دسته (</a:t>
            </a:r>
            <a:r>
              <a:rPr lang="en-US">
                <a:cs typeface="B Nazanin" panose="00000400000000000000" pitchFamily="2" charset="-78"/>
              </a:rPr>
              <a:t>class </a:t>
            </a:r>
            <a:r>
              <a:rPr lang="fa-IR">
                <a:cs typeface="B Nazanin" panose="00000400000000000000" pitchFamily="2" charset="-78"/>
              </a:rPr>
              <a:t>) مربوط به آن داده است.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83503E-7726-4C2D-A1DF-DCFDC72C4A25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617B73-9788-4C7B-8C26-F74BB65BFAFD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3379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50" y="939800"/>
            <a:ext cx="63881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94" y="1752600"/>
            <a:ext cx="9018294" cy="4356531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Regression</a:t>
            </a:r>
          </a:p>
        </p:txBody>
      </p:sp>
    </p:spTree>
    <p:extLst>
      <p:ext uri="{BB962C8B-B14F-4D97-AF65-F5344CB8AC3E}">
        <p14:creationId xmlns:p14="http://schemas.microsoft.com/office/powerpoint/2010/main" val="404837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Perceptron Learning Theorem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981200"/>
            <a:ext cx="7772400" cy="1663700"/>
          </a:xfrm>
        </p:spPr>
        <p:txBody>
          <a:bodyPr/>
          <a:lstStyle/>
          <a:p>
            <a:r>
              <a:rPr lang="en-US"/>
              <a:t>A perceptron (threshold unit) can </a:t>
            </a:r>
            <a:r>
              <a:rPr lang="en-US" i="1"/>
              <a:t>learn </a:t>
            </a:r>
            <a:r>
              <a:rPr lang="en-US"/>
              <a:t>anything that it can </a:t>
            </a:r>
            <a:r>
              <a:rPr lang="en-US" i="1"/>
              <a:t>represent </a:t>
            </a:r>
            <a:r>
              <a:rPr lang="en-US"/>
              <a:t>(i.e. anything separable with a hyperplane)</a:t>
            </a:r>
          </a:p>
          <a:p>
            <a:endParaRPr lang="en-US"/>
          </a:p>
        </p:txBody>
      </p:sp>
      <p:pic>
        <p:nvPicPr>
          <p:cNvPr id="34820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573463"/>
            <a:ext cx="7273925" cy="288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259E82-8159-4EE5-93CB-9A6E17E085AF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-2785722" y="1270001"/>
            <a:ext cx="7778750" cy="1104900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anose="020B0600070205080204" pitchFamily="34" charset="-128"/>
              </a:rPr>
              <a:t>EXAMPLE</a:t>
            </a:r>
          </a:p>
        </p:txBody>
      </p:sp>
      <p:sp>
        <p:nvSpPr>
          <p:cNvPr id="63490" name="Text Box 5"/>
          <p:cNvSpPr txBox="1">
            <a:spLocks noChangeArrowheads="1"/>
          </p:cNvSpPr>
          <p:nvPr/>
        </p:nvSpPr>
        <p:spPr bwMode="auto">
          <a:xfrm>
            <a:off x="941302" y="2855278"/>
            <a:ext cx="1689100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/>
              <a:t>Logical OR </a:t>
            </a:r>
          </a:p>
          <a:p>
            <a:r>
              <a:rPr lang="en-US" dirty="0"/>
              <a:t>Function</a:t>
            </a:r>
          </a:p>
          <a:p>
            <a:endParaRPr lang="en-US" dirty="0"/>
          </a:p>
          <a:p>
            <a:r>
              <a:rPr lang="en-US" sz="2800" i="1" u="sng" dirty="0"/>
              <a:t>x</a:t>
            </a:r>
            <a:r>
              <a:rPr lang="en-US" sz="2800" i="1" u="sng" baseline="-25000" dirty="0"/>
              <a:t>1</a:t>
            </a:r>
            <a:r>
              <a:rPr lang="en-US" sz="2800" i="1" u="sng" dirty="0"/>
              <a:t>	x</a:t>
            </a:r>
            <a:r>
              <a:rPr lang="en-US" sz="2800" i="1" u="sng" baseline="-25000" dirty="0"/>
              <a:t>2</a:t>
            </a:r>
            <a:r>
              <a:rPr lang="en-US" sz="2800" i="1" u="sng" dirty="0"/>
              <a:t>	 y</a:t>
            </a:r>
          </a:p>
          <a:p>
            <a:r>
              <a:rPr lang="en-US" dirty="0"/>
              <a:t>0	0	0</a:t>
            </a:r>
          </a:p>
          <a:p>
            <a:r>
              <a:rPr lang="en-US" dirty="0"/>
              <a:t>0	1	1</a:t>
            </a:r>
          </a:p>
          <a:p>
            <a:pPr>
              <a:buFontTx/>
              <a:buAutoNum type="arabicPlain"/>
            </a:pPr>
            <a:r>
              <a:rPr lang="en-US" dirty="0"/>
              <a:t>0	1</a:t>
            </a:r>
          </a:p>
          <a:p>
            <a:r>
              <a:rPr lang="en-US" dirty="0"/>
              <a:t>1	1	1</a:t>
            </a:r>
          </a:p>
        </p:txBody>
      </p:sp>
      <p:sp>
        <p:nvSpPr>
          <p:cNvPr id="63491" name="Rectangle 6"/>
          <p:cNvSpPr>
            <a:spLocks noChangeArrowheads="1"/>
          </p:cNvSpPr>
          <p:nvPr/>
        </p:nvSpPr>
        <p:spPr bwMode="auto">
          <a:xfrm>
            <a:off x="4621202" y="2174950"/>
            <a:ext cx="2724150" cy="271303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492" name="Text Box 7"/>
          <p:cNvSpPr txBox="1">
            <a:spLocks noChangeArrowheads="1"/>
          </p:cNvSpPr>
          <p:nvPr/>
        </p:nvSpPr>
        <p:spPr bwMode="auto">
          <a:xfrm>
            <a:off x="3963988" y="3101975"/>
            <a:ext cx="498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3200" i="1"/>
              <a:t>x</a:t>
            </a:r>
            <a:r>
              <a:rPr lang="en-US" sz="3200" i="1" baseline="-25000"/>
              <a:t>2</a:t>
            </a:r>
          </a:p>
        </p:txBody>
      </p:sp>
      <p:sp>
        <p:nvSpPr>
          <p:cNvPr id="63493" name="Text Box 8"/>
          <p:cNvSpPr txBox="1">
            <a:spLocks noChangeArrowheads="1"/>
          </p:cNvSpPr>
          <p:nvPr/>
        </p:nvSpPr>
        <p:spPr bwMode="auto">
          <a:xfrm>
            <a:off x="5880100" y="4856163"/>
            <a:ext cx="4984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3200" i="1"/>
              <a:t>x</a:t>
            </a:r>
            <a:r>
              <a:rPr lang="en-US" sz="3200" i="1" baseline="-25000"/>
              <a:t>1</a:t>
            </a:r>
          </a:p>
        </p:txBody>
      </p:sp>
      <p:sp>
        <p:nvSpPr>
          <p:cNvPr id="63494" name="Text Box 9"/>
          <p:cNvSpPr txBox="1">
            <a:spLocks noChangeArrowheads="1"/>
          </p:cNvSpPr>
          <p:nvPr/>
        </p:nvSpPr>
        <p:spPr bwMode="auto">
          <a:xfrm>
            <a:off x="3963988" y="4654550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0,0</a:t>
            </a:r>
          </a:p>
        </p:txBody>
      </p:sp>
      <p:sp>
        <p:nvSpPr>
          <p:cNvPr id="63495" name="Text Box 10"/>
          <p:cNvSpPr txBox="1">
            <a:spLocks noChangeArrowheads="1"/>
          </p:cNvSpPr>
          <p:nvPr/>
        </p:nvSpPr>
        <p:spPr bwMode="auto">
          <a:xfrm>
            <a:off x="7402513" y="461486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0,1</a:t>
            </a:r>
          </a:p>
        </p:txBody>
      </p:sp>
      <p:sp>
        <p:nvSpPr>
          <p:cNvPr id="63496" name="Text Box 11"/>
          <p:cNvSpPr txBox="1">
            <a:spLocks noChangeArrowheads="1"/>
          </p:cNvSpPr>
          <p:nvPr/>
        </p:nvSpPr>
        <p:spPr bwMode="auto">
          <a:xfrm>
            <a:off x="3963988" y="194151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1,0</a:t>
            </a:r>
          </a:p>
        </p:txBody>
      </p:sp>
      <p:sp>
        <p:nvSpPr>
          <p:cNvPr id="63497" name="Text Box 12"/>
          <p:cNvSpPr txBox="1">
            <a:spLocks noChangeArrowheads="1"/>
          </p:cNvSpPr>
          <p:nvPr/>
        </p:nvSpPr>
        <p:spPr bwMode="auto">
          <a:xfrm>
            <a:off x="7402513" y="194151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1,1</a:t>
            </a:r>
          </a:p>
        </p:txBody>
      </p:sp>
      <p:sp>
        <p:nvSpPr>
          <p:cNvPr id="63498" name="Line 13"/>
          <p:cNvSpPr>
            <a:spLocks noChangeShapeType="1"/>
          </p:cNvSpPr>
          <p:nvPr/>
        </p:nvSpPr>
        <p:spPr bwMode="auto">
          <a:xfrm>
            <a:off x="3963988" y="2398713"/>
            <a:ext cx="3332162" cy="30130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9" name="Oval 14"/>
          <p:cNvSpPr>
            <a:spLocks noChangeArrowheads="1"/>
          </p:cNvSpPr>
          <p:nvPr/>
        </p:nvSpPr>
        <p:spPr bwMode="auto">
          <a:xfrm>
            <a:off x="4464050" y="4725988"/>
            <a:ext cx="214313" cy="2286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0" name="Oval 15"/>
          <p:cNvSpPr>
            <a:spLocks noChangeArrowheads="1"/>
          </p:cNvSpPr>
          <p:nvPr/>
        </p:nvSpPr>
        <p:spPr bwMode="auto">
          <a:xfrm>
            <a:off x="4464050" y="2055813"/>
            <a:ext cx="214313" cy="2286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1" name="Oval 16"/>
          <p:cNvSpPr>
            <a:spLocks noChangeArrowheads="1"/>
          </p:cNvSpPr>
          <p:nvPr/>
        </p:nvSpPr>
        <p:spPr bwMode="auto">
          <a:xfrm>
            <a:off x="7188200" y="4725988"/>
            <a:ext cx="214313" cy="2286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2" name="Oval 17"/>
          <p:cNvSpPr>
            <a:spLocks noChangeArrowheads="1"/>
          </p:cNvSpPr>
          <p:nvPr/>
        </p:nvSpPr>
        <p:spPr bwMode="auto">
          <a:xfrm>
            <a:off x="7188200" y="2093913"/>
            <a:ext cx="214313" cy="2286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3" name="Text Box 18"/>
          <p:cNvSpPr txBox="1">
            <a:spLocks noChangeArrowheads="1"/>
          </p:cNvSpPr>
          <p:nvPr/>
        </p:nvSpPr>
        <p:spPr bwMode="auto">
          <a:xfrm>
            <a:off x="5200650" y="2909888"/>
            <a:ext cx="3201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800" i="1">
                <a:solidFill>
                  <a:schemeClr val="tx2"/>
                </a:solidFill>
              </a:rPr>
              <a:t>y = f(w</a:t>
            </a:r>
            <a:r>
              <a:rPr lang="en-US" sz="2800" i="1" baseline="-25000">
                <a:solidFill>
                  <a:schemeClr val="tx2"/>
                </a:solidFill>
              </a:rPr>
              <a:t>0</a:t>
            </a:r>
            <a:r>
              <a:rPr lang="en-US" sz="2800" i="1">
                <a:solidFill>
                  <a:schemeClr val="tx2"/>
                </a:solidFill>
              </a:rPr>
              <a:t>+w</a:t>
            </a:r>
            <a:r>
              <a:rPr lang="en-US" sz="2800" i="1" baseline="-25000">
                <a:solidFill>
                  <a:schemeClr val="tx2"/>
                </a:solidFill>
              </a:rPr>
              <a:t>1</a:t>
            </a:r>
            <a:r>
              <a:rPr lang="en-US" sz="2800" i="1">
                <a:solidFill>
                  <a:schemeClr val="tx2"/>
                </a:solidFill>
              </a:rPr>
              <a:t>x</a:t>
            </a:r>
            <a:r>
              <a:rPr lang="en-US" sz="2800" i="1" baseline="-25000">
                <a:solidFill>
                  <a:schemeClr val="tx2"/>
                </a:solidFill>
              </a:rPr>
              <a:t>1</a:t>
            </a:r>
            <a:r>
              <a:rPr lang="en-US" sz="2800" i="1">
                <a:solidFill>
                  <a:schemeClr val="tx2"/>
                </a:solidFill>
              </a:rPr>
              <a:t>+w</a:t>
            </a:r>
            <a:r>
              <a:rPr lang="en-US" sz="2800" i="1" baseline="-25000">
                <a:solidFill>
                  <a:schemeClr val="tx2"/>
                </a:solidFill>
              </a:rPr>
              <a:t>2</a:t>
            </a:r>
            <a:r>
              <a:rPr lang="en-US" sz="2800" i="1">
                <a:solidFill>
                  <a:schemeClr val="tx2"/>
                </a:solidFill>
              </a:rPr>
              <a:t>x</a:t>
            </a:r>
            <a:r>
              <a:rPr lang="en-US" sz="2800" i="1" baseline="-25000">
                <a:solidFill>
                  <a:schemeClr val="tx2"/>
                </a:solidFill>
              </a:rPr>
              <a:t>2</a:t>
            </a:r>
            <a:r>
              <a:rPr lang="en-US" sz="2800" i="1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63505" name="Oval 34"/>
          <p:cNvSpPr>
            <a:spLocks noChangeArrowheads="1"/>
          </p:cNvSpPr>
          <p:nvPr/>
        </p:nvSpPr>
        <p:spPr bwMode="auto">
          <a:xfrm>
            <a:off x="5649913" y="654050"/>
            <a:ext cx="217487" cy="1873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6" name="Oval 35"/>
          <p:cNvSpPr>
            <a:spLocks noChangeArrowheads="1"/>
          </p:cNvSpPr>
          <p:nvPr/>
        </p:nvSpPr>
        <p:spPr bwMode="auto">
          <a:xfrm>
            <a:off x="4875566" y="1109663"/>
            <a:ext cx="217487" cy="1857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3507" name="Oval 39"/>
          <p:cNvSpPr>
            <a:spLocks noChangeArrowheads="1"/>
          </p:cNvSpPr>
          <p:nvPr/>
        </p:nvSpPr>
        <p:spPr bwMode="auto">
          <a:xfrm>
            <a:off x="4912342" y="219867"/>
            <a:ext cx="217487" cy="1857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cxnSp>
        <p:nvCxnSpPr>
          <p:cNvPr id="63508" name="AutoShape 59"/>
          <p:cNvCxnSpPr>
            <a:cxnSpLocks noChangeShapeType="1"/>
            <a:stCxn id="63507" idx="0"/>
            <a:endCxn id="63505" idx="4"/>
          </p:cNvCxnSpPr>
          <p:nvPr/>
        </p:nvCxnSpPr>
        <p:spPr bwMode="auto">
          <a:xfrm>
            <a:off x="5021086" y="219867"/>
            <a:ext cx="737571" cy="62150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9" name="AutoShape 60"/>
          <p:cNvCxnSpPr>
            <a:cxnSpLocks noChangeShapeType="1"/>
            <a:stCxn id="63505" idx="4"/>
            <a:endCxn id="63506" idx="0"/>
          </p:cNvCxnSpPr>
          <p:nvPr/>
        </p:nvCxnSpPr>
        <p:spPr bwMode="auto">
          <a:xfrm flipH="1">
            <a:off x="4984310" y="841375"/>
            <a:ext cx="774347" cy="2682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10" name="Text Box 64"/>
          <p:cNvSpPr txBox="1">
            <a:spLocks noChangeArrowheads="1"/>
          </p:cNvSpPr>
          <p:nvPr/>
        </p:nvSpPr>
        <p:spPr bwMode="auto">
          <a:xfrm>
            <a:off x="1063449" y="288925"/>
            <a:ext cx="21558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/>
              <a:t>Simple</a:t>
            </a:r>
          </a:p>
          <a:p>
            <a:r>
              <a:rPr lang="en-US" dirty="0"/>
              <a:t>Neural Network</a:t>
            </a:r>
          </a:p>
        </p:txBody>
      </p:sp>
    </p:spTree>
    <p:extLst>
      <p:ext uri="{BB962C8B-B14F-4D97-AF65-F5344CB8AC3E}">
        <p14:creationId xmlns:p14="http://schemas.microsoft.com/office/powerpoint/2010/main" val="359750262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08" y="846138"/>
            <a:ext cx="6638584" cy="561358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374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The Exclusive OR problem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981200"/>
            <a:ext cx="7772400" cy="1160463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A Perceptron cannot represent Exclusive OR since it is not linearly separable.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57563"/>
            <a:ext cx="3240087" cy="264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284538"/>
            <a:ext cx="3673475" cy="266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7C9712-8D07-4B43-806C-0BDBFE8AD6DD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-2908532" y="1266820"/>
            <a:ext cx="7778750" cy="1104900"/>
          </a:xfrm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anose="020B0600070205080204" pitchFamily="34" charset="-128"/>
              </a:rPr>
              <a:t>EXAMPLE</a:t>
            </a:r>
          </a:p>
        </p:txBody>
      </p:sp>
      <p:sp>
        <p:nvSpPr>
          <p:cNvPr id="67586" name="Text Box 3"/>
          <p:cNvSpPr txBox="1">
            <a:spLocks noChangeArrowheads="1"/>
          </p:cNvSpPr>
          <p:nvPr/>
        </p:nvSpPr>
        <p:spPr bwMode="auto">
          <a:xfrm>
            <a:off x="1274398" y="2402401"/>
            <a:ext cx="1909762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/>
              <a:t>Logical XOR </a:t>
            </a:r>
          </a:p>
          <a:p>
            <a:r>
              <a:rPr lang="en-US" dirty="0"/>
              <a:t>Function</a:t>
            </a:r>
          </a:p>
          <a:p>
            <a:endParaRPr lang="en-US" dirty="0"/>
          </a:p>
          <a:p>
            <a:r>
              <a:rPr lang="en-US" i="1" u="sng" dirty="0"/>
              <a:t>x1	x2	 y</a:t>
            </a:r>
            <a:r>
              <a:rPr lang="en-US" dirty="0"/>
              <a:t> </a:t>
            </a:r>
          </a:p>
          <a:p>
            <a:r>
              <a:rPr lang="en-US" dirty="0"/>
              <a:t>0	0	0</a:t>
            </a:r>
          </a:p>
          <a:p>
            <a:r>
              <a:rPr lang="en-US" dirty="0"/>
              <a:t>0	1	1</a:t>
            </a:r>
          </a:p>
          <a:p>
            <a:pPr>
              <a:buFontTx/>
              <a:buAutoNum type="arabicPlain"/>
            </a:pPr>
            <a:r>
              <a:rPr lang="en-US" dirty="0"/>
              <a:t>0	1</a:t>
            </a:r>
          </a:p>
          <a:p>
            <a:r>
              <a:rPr lang="en-US" dirty="0"/>
              <a:t>1	1	0</a:t>
            </a:r>
          </a:p>
        </p:txBody>
      </p:sp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4572000" y="2170113"/>
            <a:ext cx="2724150" cy="271303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588" name="Text Box 7"/>
          <p:cNvSpPr txBox="1">
            <a:spLocks noChangeArrowheads="1"/>
          </p:cNvSpPr>
          <p:nvPr/>
        </p:nvSpPr>
        <p:spPr bwMode="auto">
          <a:xfrm>
            <a:off x="3963988" y="4654550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0,0</a:t>
            </a:r>
          </a:p>
        </p:txBody>
      </p:sp>
      <p:sp>
        <p:nvSpPr>
          <p:cNvPr id="67589" name="Text Box 8"/>
          <p:cNvSpPr txBox="1">
            <a:spLocks noChangeArrowheads="1"/>
          </p:cNvSpPr>
          <p:nvPr/>
        </p:nvSpPr>
        <p:spPr bwMode="auto">
          <a:xfrm>
            <a:off x="7402513" y="461486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0,1</a:t>
            </a:r>
          </a:p>
        </p:txBody>
      </p:sp>
      <p:sp>
        <p:nvSpPr>
          <p:cNvPr id="67590" name="Text Box 9"/>
          <p:cNvSpPr txBox="1">
            <a:spLocks noChangeArrowheads="1"/>
          </p:cNvSpPr>
          <p:nvPr/>
        </p:nvSpPr>
        <p:spPr bwMode="auto">
          <a:xfrm>
            <a:off x="3963988" y="194151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1,0</a:t>
            </a:r>
          </a:p>
        </p:txBody>
      </p:sp>
      <p:sp>
        <p:nvSpPr>
          <p:cNvPr id="67591" name="Text Box 10"/>
          <p:cNvSpPr txBox="1">
            <a:spLocks noChangeArrowheads="1"/>
          </p:cNvSpPr>
          <p:nvPr/>
        </p:nvSpPr>
        <p:spPr bwMode="auto">
          <a:xfrm>
            <a:off x="7402513" y="1941513"/>
            <a:ext cx="56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/>
              <a:t>1,1</a:t>
            </a:r>
          </a:p>
        </p:txBody>
      </p:sp>
      <p:sp>
        <p:nvSpPr>
          <p:cNvPr id="67592" name="Line 11"/>
          <p:cNvSpPr>
            <a:spLocks noChangeShapeType="1"/>
          </p:cNvSpPr>
          <p:nvPr/>
        </p:nvSpPr>
        <p:spPr bwMode="auto">
          <a:xfrm>
            <a:off x="3679825" y="3219450"/>
            <a:ext cx="2401888" cy="21923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3" name="Oval 12"/>
          <p:cNvSpPr>
            <a:spLocks noChangeArrowheads="1"/>
          </p:cNvSpPr>
          <p:nvPr/>
        </p:nvSpPr>
        <p:spPr bwMode="auto">
          <a:xfrm>
            <a:off x="4464050" y="4725988"/>
            <a:ext cx="214313" cy="2286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594" name="Oval 13"/>
          <p:cNvSpPr>
            <a:spLocks noChangeArrowheads="1"/>
          </p:cNvSpPr>
          <p:nvPr/>
        </p:nvSpPr>
        <p:spPr bwMode="auto">
          <a:xfrm>
            <a:off x="4464050" y="2055813"/>
            <a:ext cx="214313" cy="2286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595" name="Oval 14"/>
          <p:cNvSpPr>
            <a:spLocks noChangeArrowheads="1"/>
          </p:cNvSpPr>
          <p:nvPr/>
        </p:nvSpPr>
        <p:spPr bwMode="auto">
          <a:xfrm>
            <a:off x="7188200" y="4725988"/>
            <a:ext cx="214313" cy="228600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596" name="Oval 15"/>
          <p:cNvSpPr>
            <a:spLocks noChangeArrowheads="1"/>
          </p:cNvSpPr>
          <p:nvPr/>
        </p:nvSpPr>
        <p:spPr bwMode="auto">
          <a:xfrm>
            <a:off x="7188200" y="2093913"/>
            <a:ext cx="214313" cy="2286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597" name="Text Box 17"/>
          <p:cNvSpPr txBox="1">
            <a:spLocks noChangeArrowheads="1"/>
          </p:cNvSpPr>
          <p:nvPr/>
        </p:nvSpPr>
        <p:spPr bwMode="auto">
          <a:xfrm>
            <a:off x="1484313" y="5562600"/>
            <a:ext cx="69929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800"/>
              <a:t>Two neurons are need!  Their combined results </a:t>
            </a:r>
          </a:p>
          <a:p>
            <a:r>
              <a:rPr lang="en-US" sz="2800"/>
              <a:t>can produce good classification.</a:t>
            </a:r>
          </a:p>
        </p:txBody>
      </p:sp>
      <p:sp>
        <p:nvSpPr>
          <p:cNvPr id="67598" name="Line 18"/>
          <p:cNvSpPr>
            <a:spLocks noChangeShapeType="1"/>
          </p:cNvSpPr>
          <p:nvPr/>
        </p:nvSpPr>
        <p:spPr bwMode="auto">
          <a:xfrm>
            <a:off x="5284788" y="1893888"/>
            <a:ext cx="2401887" cy="219233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9" name="Oval 19"/>
          <p:cNvSpPr>
            <a:spLocks noChangeArrowheads="1"/>
          </p:cNvSpPr>
          <p:nvPr/>
        </p:nvSpPr>
        <p:spPr bwMode="auto">
          <a:xfrm>
            <a:off x="6534539" y="865266"/>
            <a:ext cx="217487" cy="1873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600" name="Oval 20"/>
          <p:cNvSpPr>
            <a:spLocks noChangeArrowheads="1"/>
          </p:cNvSpPr>
          <p:nvPr/>
        </p:nvSpPr>
        <p:spPr bwMode="auto">
          <a:xfrm>
            <a:off x="4311651" y="1250946"/>
            <a:ext cx="217487" cy="1857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601" name="Oval 21"/>
          <p:cNvSpPr>
            <a:spLocks noChangeArrowheads="1"/>
          </p:cNvSpPr>
          <p:nvPr/>
        </p:nvSpPr>
        <p:spPr bwMode="auto">
          <a:xfrm>
            <a:off x="5233988" y="889000"/>
            <a:ext cx="217487" cy="1857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602" name="Oval 22"/>
          <p:cNvSpPr>
            <a:spLocks noChangeArrowheads="1"/>
          </p:cNvSpPr>
          <p:nvPr/>
        </p:nvSpPr>
        <p:spPr bwMode="auto">
          <a:xfrm>
            <a:off x="4333084" y="183815"/>
            <a:ext cx="217487" cy="1857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sp>
        <p:nvSpPr>
          <p:cNvPr id="67603" name="Oval 23"/>
          <p:cNvSpPr>
            <a:spLocks noChangeArrowheads="1"/>
          </p:cNvSpPr>
          <p:nvPr/>
        </p:nvSpPr>
        <p:spPr bwMode="auto">
          <a:xfrm>
            <a:off x="5298591" y="426693"/>
            <a:ext cx="217487" cy="18573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CA"/>
          </a:p>
        </p:txBody>
      </p:sp>
      <p:cxnSp>
        <p:nvCxnSpPr>
          <p:cNvPr id="67604" name="AutoShape 24"/>
          <p:cNvCxnSpPr>
            <a:cxnSpLocks noChangeShapeType="1"/>
            <a:stCxn id="67602" idx="0"/>
            <a:endCxn id="67601" idx="4"/>
          </p:cNvCxnSpPr>
          <p:nvPr/>
        </p:nvCxnSpPr>
        <p:spPr bwMode="auto">
          <a:xfrm>
            <a:off x="4441828" y="183815"/>
            <a:ext cx="900904" cy="89092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5" name="AutoShape 25"/>
          <p:cNvCxnSpPr>
            <a:cxnSpLocks noChangeShapeType="1"/>
            <a:stCxn id="67600" idx="0"/>
            <a:endCxn id="67603" idx="4"/>
          </p:cNvCxnSpPr>
          <p:nvPr/>
        </p:nvCxnSpPr>
        <p:spPr bwMode="auto">
          <a:xfrm flipV="1">
            <a:off x="4420395" y="612431"/>
            <a:ext cx="986940" cy="63851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6" name="AutoShape 26"/>
          <p:cNvCxnSpPr>
            <a:cxnSpLocks noChangeShapeType="1"/>
            <a:endCxn id="67599" idx="2"/>
          </p:cNvCxnSpPr>
          <p:nvPr/>
        </p:nvCxnSpPr>
        <p:spPr bwMode="auto">
          <a:xfrm flipV="1">
            <a:off x="5386557" y="958929"/>
            <a:ext cx="1147982" cy="4150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7" name="AutoShape 27"/>
          <p:cNvCxnSpPr>
            <a:cxnSpLocks noChangeShapeType="1"/>
          </p:cNvCxnSpPr>
          <p:nvPr/>
        </p:nvCxnSpPr>
        <p:spPr bwMode="auto">
          <a:xfrm flipH="1" flipV="1">
            <a:off x="5396841" y="608105"/>
            <a:ext cx="1208751" cy="31255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8" name="AutoShape 28"/>
          <p:cNvCxnSpPr>
            <a:cxnSpLocks noChangeShapeType="1"/>
            <a:stCxn id="67603" idx="3"/>
            <a:endCxn id="67602" idx="7"/>
          </p:cNvCxnSpPr>
          <p:nvPr/>
        </p:nvCxnSpPr>
        <p:spPr bwMode="auto">
          <a:xfrm flipH="1" flipV="1">
            <a:off x="4518721" y="211016"/>
            <a:ext cx="811720" cy="37421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9" name="AutoShape 29"/>
          <p:cNvCxnSpPr>
            <a:cxnSpLocks noChangeShapeType="1"/>
          </p:cNvCxnSpPr>
          <p:nvPr/>
        </p:nvCxnSpPr>
        <p:spPr bwMode="auto">
          <a:xfrm flipH="1">
            <a:off x="4376311" y="1013804"/>
            <a:ext cx="1045696" cy="30857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11" name="Text Box 31"/>
          <p:cNvSpPr txBox="1">
            <a:spLocks noChangeArrowheads="1"/>
          </p:cNvSpPr>
          <p:nvPr/>
        </p:nvSpPr>
        <p:spPr bwMode="auto">
          <a:xfrm>
            <a:off x="574675" y="304007"/>
            <a:ext cx="21558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/>
              <a:t>Multi-layer</a:t>
            </a:r>
          </a:p>
          <a:p>
            <a:r>
              <a:rPr lang="en-US" dirty="0"/>
              <a:t>Neural Network</a:t>
            </a:r>
          </a:p>
        </p:txBody>
      </p:sp>
      <p:sp>
        <p:nvSpPr>
          <p:cNvPr id="67612" name="Text Box 32"/>
          <p:cNvSpPr txBox="1">
            <a:spLocks noChangeArrowheads="1"/>
          </p:cNvSpPr>
          <p:nvPr/>
        </p:nvSpPr>
        <p:spPr bwMode="auto">
          <a:xfrm>
            <a:off x="4030663" y="2928938"/>
            <a:ext cx="4984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3200" i="1"/>
              <a:t>x</a:t>
            </a:r>
            <a:r>
              <a:rPr lang="en-US" sz="3200" i="1" baseline="-25000"/>
              <a:t>2</a:t>
            </a:r>
          </a:p>
        </p:txBody>
      </p:sp>
      <p:sp>
        <p:nvSpPr>
          <p:cNvPr id="67613" name="Text Box 33"/>
          <p:cNvSpPr txBox="1">
            <a:spLocks noChangeArrowheads="1"/>
          </p:cNvSpPr>
          <p:nvPr/>
        </p:nvSpPr>
        <p:spPr bwMode="auto">
          <a:xfrm>
            <a:off x="5999163" y="4832350"/>
            <a:ext cx="498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3200" i="1"/>
              <a:t>x</a:t>
            </a:r>
            <a:r>
              <a:rPr lang="en-US" sz="3200" i="1" baseline="-2500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75904350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765175"/>
            <a:ext cx="80645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A256D5-2E0A-4535-A345-F3CC8B60A93E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0525" y="314325"/>
            <a:ext cx="7832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Minsky &amp; Papert (1969) offered solution to XOR problem by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combining perceptron unit responses using a second layer of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Units.   Piecewise linear classification using an MLP with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threshold (perceptron) units</a:t>
            </a:r>
            <a:endParaRPr lang="en-GB" sz="2400">
              <a:solidFill>
                <a:srgbClr val="F5F5F5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1" name="Oval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8950" y="3917950"/>
            <a:ext cx="139700" cy="225425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7892" name="Oval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58950" y="4948238"/>
            <a:ext cx="139700" cy="22383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7893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25750" y="3679825"/>
            <a:ext cx="368300" cy="384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7894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881313" y="3660775"/>
            <a:ext cx="333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37895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032125" y="4132263"/>
            <a:ext cx="3365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7896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825750" y="4789488"/>
            <a:ext cx="368300" cy="382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7897" name="Rectangle 1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05113" y="4770438"/>
            <a:ext cx="3333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37898" name="Line 12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1905000" y="3832225"/>
            <a:ext cx="914400" cy="158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9" name="Line 13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1905000" y="3832225"/>
            <a:ext cx="914400" cy="1268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0" name="Line 1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05000" y="3990975"/>
            <a:ext cx="914400" cy="1030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1" name="Line 1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V="1">
            <a:off x="1905000" y="5021263"/>
            <a:ext cx="914400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218" name="Group 50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3200400" y="3832225"/>
            <a:ext cx="2736850" cy="1109663"/>
            <a:chOff x="2016" y="2414"/>
            <a:chExt cx="1724" cy="699"/>
          </a:xfrm>
        </p:grpSpPr>
        <p:sp>
          <p:nvSpPr>
            <p:cNvPr id="37936" name="Oval 1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3076" y="2618"/>
              <a:ext cx="664" cy="29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37" name="Line 16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>
              <a:off x="2016" y="2414"/>
              <a:ext cx="1056" cy="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8" name="Line 17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2016" y="2763"/>
              <a:ext cx="1056" cy="3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186" name="Group 18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3810000" y="1828800"/>
            <a:ext cx="2514600" cy="1447800"/>
            <a:chOff x="2400" y="1152"/>
            <a:chExt cx="1584" cy="912"/>
          </a:xfrm>
        </p:grpSpPr>
        <p:sp>
          <p:nvSpPr>
            <p:cNvPr id="37929" name="Line 19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>
              <a:off x="2640" y="1296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0" name="Line 20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>
              <a:off x="2448" y="1872"/>
              <a:ext cx="15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31" name="Oval 21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028" y="1348"/>
              <a:ext cx="88" cy="8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32" name="Oval 22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3700" y="1732"/>
              <a:ext cx="136" cy="8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33" name="Rectangle 23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3028" y="1636"/>
              <a:ext cx="184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34" name="Rectangle 24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3652" y="1348"/>
              <a:ext cx="184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35" name="Line 25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 flipV="1">
              <a:off x="2400" y="1152"/>
              <a:ext cx="1584" cy="62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17" name="Group 49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3354388" y="5486400"/>
            <a:ext cx="2970212" cy="1295400"/>
            <a:chOff x="2113" y="3456"/>
            <a:chExt cx="1871" cy="816"/>
          </a:xfrm>
        </p:grpSpPr>
        <p:sp>
          <p:nvSpPr>
            <p:cNvPr id="37921" name="Line 26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2592" y="3456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2" name="Line 27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2400" y="4032"/>
              <a:ext cx="15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3" name="Oval 28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980" y="3508"/>
              <a:ext cx="88" cy="8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24" name="Oval 29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3652" y="3892"/>
              <a:ext cx="136" cy="8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25" name="Rectangle 30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980" y="3796"/>
              <a:ext cx="184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26" name="Rectangle 31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3604" y="3508"/>
              <a:ext cx="184" cy="13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7927" name="Line 32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V="1">
              <a:off x="2400" y="3648"/>
              <a:ext cx="1584" cy="62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8" name="Rectangle 33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2113" y="3649"/>
              <a:ext cx="38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GB" sz="2400">
                  <a:latin typeface="Times New Roman" panose="02020603050405020304" pitchFamily="18" charset="0"/>
                </a:rPr>
                <a:t>+1</a:t>
              </a:r>
            </a:p>
          </p:txBody>
        </p:sp>
      </p:grpSp>
      <p:sp>
        <p:nvSpPr>
          <p:cNvPr id="37905" name="Rectangle 3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278188" y="2058988"/>
            <a:ext cx="6064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+1</a:t>
            </a:r>
          </a:p>
        </p:txBody>
      </p:sp>
      <p:sp>
        <p:nvSpPr>
          <p:cNvPr id="37906" name="Line 35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V="1">
            <a:off x="3200400" y="3200400"/>
            <a:ext cx="533400" cy="304800"/>
          </a:xfrm>
          <a:prstGeom prst="line">
            <a:avLst/>
          </a:prstGeom>
          <a:noFill/>
          <a:ln w="57150" cmpd="thinThick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7" name="Line 36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3062288" y="5233988"/>
            <a:ext cx="352425" cy="504825"/>
          </a:xfrm>
          <a:prstGeom prst="line">
            <a:avLst/>
          </a:prstGeom>
          <a:noFill/>
          <a:ln w="57150" cmpd="thinThick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8" name="Line 37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 flipV="1">
            <a:off x="6208713" y="4400550"/>
            <a:ext cx="612775" cy="38100"/>
          </a:xfrm>
          <a:prstGeom prst="line">
            <a:avLst/>
          </a:prstGeom>
          <a:noFill/>
          <a:ln w="57150" cmpd="thinThick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09" name="Rectangle 38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091113" y="4176713"/>
            <a:ext cx="6223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  3</a:t>
            </a:r>
          </a:p>
        </p:txBody>
      </p:sp>
      <p:grpSp>
        <p:nvGrpSpPr>
          <p:cNvPr id="7207" name="Group 39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6553200" y="3276600"/>
            <a:ext cx="2514600" cy="2667000"/>
            <a:chOff x="4128" y="2064"/>
            <a:chExt cx="1584" cy="1680"/>
          </a:xfrm>
        </p:grpSpPr>
        <p:sp>
          <p:nvSpPr>
            <p:cNvPr id="37912" name="Line 40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V="1">
              <a:off x="4128" y="2064"/>
              <a:ext cx="1584" cy="62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7913" name="Group 41"/>
            <p:cNvGrpSpPr>
              <a:grpSpLocks/>
            </p:cNvGrpSpPr>
            <p:nvPr/>
          </p:nvGrpSpPr>
          <p:grpSpPr bwMode="auto">
            <a:xfrm>
              <a:off x="4272" y="2112"/>
              <a:ext cx="1296" cy="1632"/>
              <a:chOff x="4272" y="2112"/>
              <a:chExt cx="1296" cy="1632"/>
            </a:xfrm>
          </p:grpSpPr>
          <p:sp>
            <p:nvSpPr>
              <p:cNvPr id="37914" name="Line 42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4316" y="2780"/>
                <a:ext cx="1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5" name="Line 43"/>
              <p:cNvSpPr>
                <a:spLocks noChangeShapeType="1"/>
              </p:cNvSpPr>
              <p:nvPr>
                <p:custDataLst>
                  <p:tags r:id="rId24"/>
                </p:custDataLst>
              </p:nvPr>
            </p:nvSpPr>
            <p:spPr bwMode="auto">
              <a:xfrm flipV="1">
                <a:off x="4844" y="2204"/>
                <a:ext cx="0" cy="1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6" name="Oval 44"/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5232" y="3264"/>
                <a:ext cx="136" cy="136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917" name="Oval 45"/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368" y="2208"/>
                <a:ext cx="136" cy="136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918" name="Rectangle 46"/>
              <p:cNvSpPr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5088" y="2400"/>
                <a:ext cx="184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919" name="Line 47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 flipV="1">
                <a:off x="4608" y="2112"/>
                <a:ext cx="960" cy="1632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20" name="Rectangle 48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4272" y="3072"/>
                <a:ext cx="184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791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41862B-8211-4C8A-8EFC-BB3EF6463D43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268288" y="114300"/>
            <a:ext cx="8875712" cy="6161088"/>
            <a:chOff x="39" y="-51"/>
            <a:chExt cx="5591" cy="3881"/>
          </a:xfrm>
        </p:grpSpPr>
        <p:sp>
          <p:nvSpPr>
            <p:cNvPr id="38916" name="Oval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012" y="484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17" name="Oval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012" y="916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18" name="Oval 5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012" y="3124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19" name="Line 6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1152" y="2064"/>
              <a:ext cx="0" cy="81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20" name="Line 7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4416" y="1968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21" name="Rectangl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3" y="3111"/>
              <a:ext cx="27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sz="2400"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38922" name="Rectangle 9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67" y="471"/>
              <a:ext cx="27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sz="2400"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8923" name="Rectangle 10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567" y="855"/>
              <a:ext cx="274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sz="2400">
                  <a:latin typeface="Times New Roman" panose="02020603050405020304" pitchFamily="18" charset="0"/>
                </a:rPr>
                <a:t>x</a:t>
              </a:r>
              <a:r>
                <a:rPr lang="en-GB" sz="2400" baseline="-250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8924" name="Rectangle 1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30" y="806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25" name="Rectangle 1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6" y="230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26" name="Rectangle 1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82" y="2726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27" name="Rectangle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9" y="1767"/>
              <a:ext cx="519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sz="2400">
                  <a:solidFill>
                    <a:srgbClr val="F5F5F5"/>
                  </a:solidFill>
                  <a:latin typeface="Times New Roman" panose="02020603050405020304" pitchFamily="18" charset="0"/>
                </a:rPr>
                <a:t>Input</a:t>
              </a:r>
            </a:p>
          </p:txBody>
        </p:sp>
        <p:sp>
          <p:nvSpPr>
            <p:cNvPr id="38928" name="Rectangle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4983" y="1863"/>
              <a:ext cx="647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sz="2400">
                  <a:solidFill>
                    <a:srgbClr val="F5F5F5"/>
                  </a:solidFill>
                  <a:latin typeface="Times New Roman" panose="02020603050405020304" pitchFamily="18" charset="0"/>
                </a:rPr>
                <a:t>Output</a:t>
              </a:r>
            </a:p>
          </p:txBody>
        </p:sp>
        <p:sp>
          <p:nvSpPr>
            <p:cNvPr id="38929" name="Rectangle 1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966" y="3398"/>
              <a:ext cx="5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0" name="Oval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012" y="1396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1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876" y="484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2" name="Rectangle 19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876" y="1396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3" name="Rectangle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876" y="916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4" name="Rectangle 2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924" y="3124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5" name="Rectangle 22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2740" y="484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6" name="Rectangle 23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2740" y="916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7" name="Rectangle 24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2740" y="1396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8" name="Rectangle 25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2788" y="3076"/>
              <a:ext cx="184" cy="184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39" name="Oval 26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4228" y="2500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40" name="Oval 27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4228" y="1876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41" name="Oval 28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4180" y="1252"/>
              <a:ext cx="184" cy="18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8942" name="Line 29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4368" y="1344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3" name="Line 30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>
              <a:off x="4416" y="2592"/>
              <a:ext cx="5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4" name="Line 31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1200" y="528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5" name="Line 32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 flipV="1">
              <a:off x="1200" y="528"/>
              <a:ext cx="672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6" name="Line 33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 flipV="1">
              <a:off x="1200" y="576"/>
              <a:ext cx="624" cy="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7" name="Line 34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 flipV="1">
              <a:off x="1200" y="528"/>
              <a:ext cx="672" cy="2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8" name="Line 35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>
              <a:off x="1200" y="528"/>
              <a:ext cx="672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49" name="Line 36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1152" y="1008"/>
              <a:ext cx="6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0" name="Line 37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V="1">
              <a:off x="1200" y="1008"/>
              <a:ext cx="672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1" name="Line 38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 flipV="1">
              <a:off x="1200" y="1008"/>
              <a:ext cx="672" cy="22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2" name="Line 39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>
              <a:off x="1200" y="528"/>
              <a:ext cx="672" cy="9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3" name="Line 40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>
              <a:off x="1200" y="1008"/>
              <a:ext cx="672" cy="4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4" name="Line 41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>
              <a:off x="1200" y="1488"/>
              <a:ext cx="6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5" name="Line 42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V="1">
              <a:off x="1200" y="1488"/>
              <a:ext cx="672" cy="17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6" name="Line 43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>
              <a:off x="1200" y="528"/>
              <a:ext cx="720" cy="26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7" name="Line 44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>
              <a:off x="1200" y="1056"/>
              <a:ext cx="720" cy="21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8" name="Line 45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>
              <a:off x="1152" y="1488"/>
              <a:ext cx="768" cy="17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59" name="Line 46"/>
            <p:cNvSpPr>
              <a:spLocks noChangeShapeType="1"/>
            </p:cNvSpPr>
            <p:nvPr>
              <p:custDataLst>
                <p:tags r:id="rId45"/>
              </p:custDataLst>
            </p:nvPr>
          </p:nvSpPr>
          <p:spPr bwMode="auto">
            <a:xfrm>
              <a:off x="1200" y="3216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0" name="Line 47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>
              <a:off x="2016" y="2064"/>
              <a:ext cx="0" cy="81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1" name="Line 48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>
              <a:off x="2064" y="528"/>
              <a:ext cx="672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2" name="Line 49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2064" y="528"/>
              <a:ext cx="672" cy="48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3" name="Line 50"/>
            <p:cNvSpPr>
              <a:spLocks noChangeShapeType="1"/>
            </p:cNvSpPr>
            <p:nvPr>
              <p:custDataLst>
                <p:tags r:id="rId49"/>
              </p:custDataLst>
            </p:nvPr>
          </p:nvSpPr>
          <p:spPr bwMode="auto">
            <a:xfrm flipV="1">
              <a:off x="2064" y="576"/>
              <a:ext cx="624" cy="912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4" name="Line 51"/>
            <p:cNvSpPr>
              <a:spLocks noChangeShapeType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2064" y="528"/>
              <a:ext cx="672" cy="268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5" name="Line 52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>
              <a:off x="2064" y="528"/>
              <a:ext cx="672" cy="48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6" name="Line 53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2016" y="1008"/>
              <a:ext cx="672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7" name="Line 54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 flipV="1">
              <a:off x="2064" y="1008"/>
              <a:ext cx="672" cy="48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8" name="Line 55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 flipV="1">
              <a:off x="2064" y="1008"/>
              <a:ext cx="672" cy="220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69" name="Line 56"/>
            <p:cNvSpPr>
              <a:spLocks noChangeShapeType="1"/>
            </p:cNvSpPr>
            <p:nvPr>
              <p:custDataLst>
                <p:tags r:id="rId55"/>
              </p:custDataLst>
            </p:nvPr>
          </p:nvSpPr>
          <p:spPr bwMode="auto">
            <a:xfrm>
              <a:off x="2064" y="528"/>
              <a:ext cx="672" cy="96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0" name="Line 57"/>
            <p:cNvSpPr>
              <a:spLocks noChangeShapeType="1"/>
            </p:cNvSpPr>
            <p:nvPr>
              <p:custDataLst>
                <p:tags r:id="rId56"/>
              </p:custDataLst>
            </p:nvPr>
          </p:nvSpPr>
          <p:spPr bwMode="auto">
            <a:xfrm>
              <a:off x="2064" y="1008"/>
              <a:ext cx="672" cy="48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1" name="Line 58"/>
            <p:cNvSpPr>
              <a:spLocks noChangeShapeType="1"/>
            </p:cNvSpPr>
            <p:nvPr>
              <p:custDataLst>
                <p:tags r:id="rId57"/>
              </p:custDataLst>
            </p:nvPr>
          </p:nvSpPr>
          <p:spPr bwMode="auto">
            <a:xfrm>
              <a:off x="2064" y="1488"/>
              <a:ext cx="672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2" name="Line 59"/>
            <p:cNvSpPr>
              <a:spLocks noChangeShapeType="1"/>
            </p:cNvSpPr>
            <p:nvPr>
              <p:custDataLst>
                <p:tags r:id="rId58"/>
              </p:custDataLst>
            </p:nvPr>
          </p:nvSpPr>
          <p:spPr bwMode="auto">
            <a:xfrm flipV="1">
              <a:off x="2064" y="1488"/>
              <a:ext cx="672" cy="1728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3" name="Line 60"/>
            <p:cNvSpPr>
              <a:spLocks noChangeShapeType="1"/>
            </p:cNvSpPr>
            <p:nvPr>
              <p:custDataLst>
                <p:tags r:id="rId59"/>
              </p:custDataLst>
            </p:nvPr>
          </p:nvSpPr>
          <p:spPr bwMode="auto">
            <a:xfrm>
              <a:off x="2064" y="528"/>
              <a:ext cx="720" cy="268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4" name="Line 61"/>
            <p:cNvSpPr>
              <a:spLocks noChangeShapeType="1"/>
            </p:cNvSpPr>
            <p:nvPr>
              <p:custDataLst>
                <p:tags r:id="rId60"/>
              </p:custDataLst>
            </p:nvPr>
          </p:nvSpPr>
          <p:spPr bwMode="auto">
            <a:xfrm>
              <a:off x="2064" y="1056"/>
              <a:ext cx="720" cy="2112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5" name="Line 62"/>
            <p:cNvSpPr>
              <a:spLocks noChangeShapeType="1"/>
            </p:cNvSpPr>
            <p:nvPr>
              <p:custDataLst>
                <p:tags r:id="rId61"/>
              </p:custDataLst>
            </p:nvPr>
          </p:nvSpPr>
          <p:spPr bwMode="auto">
            <a:xfrm>
              <a:off x="2016" y="1488"/>
              <a:ext cx="768" cy="1728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6" name="Line 63"/>
            <p:cNvSpPr>
              <a:spLocks noChangeShapeType="1"/>
            </p:cNvSpPr>
            <p:nvPr>
              <p:custDataLst>
                <p:tags r:id="rId62"/>
              </p:custDataLst>
            </p:nvPr>
          </p:nvSpPr>
          <p:spPr bwMode="auto">
            <a:xfrm>
              <a:off x="2064" y="3216"/>
              <a:ext cx="72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7" name="Line 64"/>
            <p:cNvSpPr>
              <a:spLocks noChangeShapeType="1"/>
            </p:cNvSpPr>
            <p:nvPr>
              <p:custDataLst>
                <p:tags r:id="rId63"/>
              </p:custDataLst>
            </p:nvPr>
          </p:nvSpPr>
          <p:spPr bwMode="auto">
            <a:xfrm>
              <a:off x="2928" y="528"/>
              <a:ext cx="1248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8" name="Line 65"/>
            <p:cNvSpPr>
              <a:spLocks noChangeShapeType="1"/>
            </p:cNvSpPr>
            <p:nvPr>
              <p:custDataLst>
                <p:tags r:id="rId64"/>
              </p:custDataLst>
            </p:nvPr>
          </p:nvSpPr>
          <p:spPr bwMode="auto">
            <a:xfrm>
              <a:off x="2928" y="1008"/>
              <a:ext cx="124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79" name="Line 66"/>
            <p:cNvSpPr>
              <a:spLocks noChangeShapeType="1"/>
            </p:cNvSpPr>
            <p:nvPr>
              <p:custDataLst>
                <p:tags r:id="rId65"/>
              </p:custDataLst>
            </p:nvPr>
          </p:nvSpPr>
          <p:spPr bwMode="auto">
            <a:xfrm>
              <a:off x="2928" y="528"/>
              <a:ext cx="1296" cy="13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0" name="Line 67"/>
            <p:cNvSpPr>
              <a:spLocks noChangeShapeType="1"/>
            </p:cNvSpPr>
            <p:nvPr>
              <p:custDataLst>
                <p:tags r:id="rId66"/>
              </p:custDataLst>
            </p:nvPr>
          </p:nvSpPr>
          <p:spPr bwMode="auto">
            <a:xfrm flipV="1">
              <a:off x="2928" y="1344"/>
              <a:ext cx="1248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1" name="Line 68"/>
            <p:cNvSpPr>
              <a:spLocks noChangeShapeType="1"/>
            </p:cNvSpPr>
            <p:nvPr>
              <p:custDataLst>
                <p:tags r:id="rId67"/>
              </p:custDataLst>
            </p:nvPr>
          </p:nvSpPr>
          <p:spPr bwMode="auto">
            <a:xfrm flipV="1">
              <a:off x="3024" y="1296"/>
              <a:ext cx="1104" cy="19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2" name="Line 69"/>
            <p:cNvSpPr>
              <a:spLocks noChangeShapeType="1"/>
            </p:cNvSpPr>
            <p:nvPr>
              <p:custDataLst>
                <p:tags r:id="rId68"/>
              </p:custDataLst>
            </p:nvPr>
          </p:nvSpPr>
          <p:spPr bwMode="auto">
            <a:xfrm>
              <a:off x="2928" y="1008"/>
              <a:ext cx="1296" cy="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3" name="Line 70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2928" y="1488"/>
              <a:ext cx="1296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4" name="Line 71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 flipV="1">
              <a:off x="3024" y="1968"/>
              <a:ext cx="1200" cy="1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5" name="Line 72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2928" y="528"/>
              <a:ext cx="1296" cy="20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6" name="Line 73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2928" y="1008"/>
              <a:ext cx="1296" cy="15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7" name="Line 74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2928" y="1488"/>
              <a:ext cx="1296" cy="11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8" name="Line 75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 flipV="1">
              <a:off x="3024" y="2592"/>
              <a:ext cx="1152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89" name="Line 76"/>
            <p:cNvSpPr>
              <a:spLocks noChangeShapeType="1"/>
            </p:cNvSpPr>
            <p:nvPr>
              <p:custDataLst>
                <p:tags r:id="rId75"/>
              </p:custDataLst>
            </p:nvPr>
          </p:nvSpPr>
          <p:spPr bwMode="auto">
            <a:xfrm>
              <a:off x="2832" y="2016"/>
              <a:ext cx="0" cy="81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90" name="Rectangle 77"/>
            <p:cNvSpPr>
              <a:spLocks noChangeArrowheads="1"/>
            </p:cNvSpPr>
            <p:nvPr>
              <p:custDataLst>
                <p:tags r:id="rId76"/>
              </p:custDataLst>
            </p:nvPr>
          </p:nvSpPr>
          <p:spPr bwMode="auto">
            <a:xfrm>
              <a:off x="1488" y="-51"/>
              <a:ext cx="2491" cy="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>
                  <a:solidFill>
                    <a:schemeClr val="hlink"/>
                  </a:solidFill>
                  <a:latin typeface="Times New Roman" panose="02020603050405020304" pitchFamily="18" charset="0"/>
                </a:rPr>
                <a:t>Three-layer perceptron</a:t>
              </a:r>
            </a:p>
          </p:txBody>
        </p:sp>
        <p:sp>
          <p:nvSpPr>
            <p:cNvPr id="15439" name="Rectangle 78"/>
            <p:cNvSpPr>
              <a:spLocks noChangeArrowheads="1"/>
            </p:cNvSpPr>
            <p:nvPr>
              <p:custDataLst>
                <p:tags r:id="rId77"/>
              </p:custDataLst>
            </p:nvPr>
          </p:nvSpPr>
          <p:spPr bwMode="auto">
            <a:xfrm>
              <a:off x="1789" y="3541"/>
              <a:ext cx="1245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defTabSz="7620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r>
                <a:rPr lang="en-GB" i="1" dirty="0">
                  <a:solidFill>
                    <a:schemeClr val="accent5">
                      <a:lumMod val="75000"/>
                    </a:schemeClr>
                  </a:solidFill>
                </a:rPr>
                <a:t>Hidden layers </a:t>
              </a:r>
            </a:p>
          </p:txBody>
        </p:sp>
      </p:grpSp>
      <p:sp>
        <p:nvSpPr>
          <p:cNvPr id="3891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F60500-74EB-4949-8F1C-943E32EBACA6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رياضيات شبکه های عصبی</a:t>
            </a:r>
            <a:endParaRPr lang="en-GB">
              <a:cs typeface="B Nazanin" panose="00000400000000000000" pitchFamily="2" charset="-78"/>
            </a:endParaRPr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2438400" y="1752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2438400" y="2514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438400" y="3276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2438400" y="4038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2895600" y="1981200"/>
            <a:ext cx="1905000" cy="990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2895600" y="2819400"/>
            <a:ext cx="18288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V="1">
            <a:off x="2895600" y="3200400"/>
            <a:ext cx="19050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V="1">
            <a:off x="2895600" y="3276600"/>
            <a:ext cx="1905000" cy="990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4724400" y="2895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auto">
          <a:xfrm>
            <a:off x="4724400" y="35814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4724400" y="22098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2819400" y="2133600"/>
            <a:ext cx="1905000" cy="457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2743200" y="2209800"/>
            <a:ext cx="1981200" cy="1447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 flipV="1">
            <a:off x="2895600" y="2590800"/>
            <a:ext cx="1905000" cy="76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>
            <a:off x="2895600" y="2895600"/>
            <a:ext cx="1828800" cy="9144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 flipV="1">
            <a:off x="2895600" y="2590800"/>
            <a:ext cx="1905000" cy="7620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>
            <a:off x="2895600" y="3581400"/>
            <a:ext cx="18288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 flipV="1">
            <a:off x="2819400" y="2667000"/>
            <a:ext cx="1981200" cy="15240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 flipV="1">
            <a:off x="2895600" y="3886200"/>
            <a:ext cx="1905000" cy="457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8" name="Oval 22"/>
          <p:cNvSpPr>
            <a:spLocks noChangeArrowheads="1"/>
          </p:cNvSpPr>
          <p:nvPr/>
        </p:nvSpPr>
        <p:spPr bwMode="auto">
          <a:xfrm>
            <a:off x="6172200" y="2895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>
            <a:off x="5181600" y="2514600"/>
            <a:ext cx="1066800" cy="609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5181600" y="3124200"/>
            <a:ext cx="990600" cy="76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 flipV="1">
            <a:off x="5181600" y="3200400"/>
            <a:ext cx="1066800" cy="609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6629400" y="3124200"/>
            <a:ext cx="838200" cy="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>
            <a:off x="1676400" y="19050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>
            <a:off x="1676400" y="2743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>
            <a:off x="1676400" y="3505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9966" name="Line 30"/>
          <p:cNvSpPr>
            <a:spLocks noChangeShapeType="1"/>
          </p:cNvSpPr>
          <p:nvPr/>
        </p:nvSpPr>
        <p:spPr bwMode="auto">
          <a:xfrm>
            <a:off x="1676400" y="4267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9967" name="Text Box 31"/>
          <p:cNvSpPr txBox="1">
            <a:spLocks noChangeArrowheads="1"/>
          </p:cNvSpPr>
          <p:nvPr/>
        </p:nvSpPr>
        <p:spPr bwMode="auto">
          <a:xfrm>
            <a:off x="974725" y="2590800"/>
            <a:ext cx="5492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solidFill>
                  <a:schemeClr val="tx2"/>
                </a:solidFill>
                <a:latin typeface="Times New Roman" panose="02020603050405020304" pitchFamily="18" charset="0"/>
              </a:rPr>
              <a:t>Inputs</a:t>
            </a:r>
          </a:p>
        </p:txBody>
      </p:sp>
      <p:sp>
        <p:nvSpPr>
          <p:cNvPr id="39968" name="Text Box 32"/>
          <p:cNvSpPr txBox="1">
            <a:spLocks noChangeArrowheads="1"/>
          </p:cNvSpPr>
          <p:nvPr/>
        </p:nvSpPr>
        <p:spPr bwMode="auto">
          <a:xfrm>
            <a:off x="7315200" y="24384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solidFill>
                  <a:schemeClr val="tx2"/>
                </a:solidFill>
                <a:latin typeface="Times New Roman" panose="02020603050405020304" pitchFamily="18" charset="0"/>
              </a:rPr>
              <a:t>Output</a:t>
            </a:r>
          </a:p>
        </p:txBody>
      </p:sp>
      <p:graphicFrame>
        <p:nvGraphicFramePr>
          <p:cNvPr id="39969" name="Object 2"/>
          <p:cNvGraphicFramePr>
            <a:graphicFrameLocks noChangeAspect="1"/>
          </p:cNvGraphicFramePr>
          <p:nvPr/>
        </p:nvGraphicFramePr>
        <p:xfrm>
          <a:off x="1143000" y="4724400"/>
          <a:ext cx="169227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87400" imgH="850900" progId="Equation.3">
                  <p:embed/>
                </p:oleObj>
              </mc:Choice>
              <mc:Fallback>
                <p:oleObj name="Equation" r:id="rId2" imgW="787400" imgH="8509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24400"/>
                        <a:ext cx="1692275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70" name="Object 3"/>
          <p:cNvGraphicFramePr>
            <a:graphicFrameLocks noChangeAspect="1"/>
          </p:cNvGraphicFramePr>
          <p:nvPr/>
        </p:nvGraphicFramePr>
        <p:xfrm>
          <a:off x="3962400" y="4876800"/>
          <a:ext cx="1747838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12447" imgH="634725" progId="Equation.3">
                  <p:embed/>
                </p:oleObj>
              </mc:Choice>
              <mc:Fallback>
                <p:oleObj name="Equation" r:id="rId4" imgW="812447" imgH="63472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876800"/>
                        <a:ext cx="1747838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71" name="Object 4"/>
          <p:cNvGraphicFramePr>
            <a:graphicFrameLocks noChangeAspect="1"/>
          </p:cNvGraphicFramePr>
          <p:nvPr/>
        </p:nvGraphicFramePr>
        <p:xfrm>
          <a:off x="2819400" y="4724400"/>
          <a:ext cx="11430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45863" imgH="799753" progId="Equation.3">
                  <p:embed/>
                </p:oleObj>
              </mc:Choice>
              <mc:Fallback>
                <p:oleObj name="Equation" r:id="rId6" imgW="545863" imgH="79975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724400"/>
                        <a:ext cx="11430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72" name="Object 5"/>
          <p:cNvGraphicFramePr>
            <a:graphicFrameLocks noChangeAspect="1"/>
          </p:cNvGraphicFramePr>
          <p:nvPr/>
        </p:nvGraphicFramePr>
        <p:xfrm>
          <a:off x="6934200" y="5257800"/>
          <a:ext cx="19113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88614" imgH="215806" progId="Equation.3">
                  <p:embed/>
                </p:oleObj>
              </mc:Choice>
              <mc:Fallback>
                <p:oleObj name="Equation" r:id="rId8" imgW="888614" imgH="21580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5257800"/>
                        <a:ext cx="1911350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73" name="Object 6"/>
          <p:cNvGraphicFramePr>
            <a:graphicFrameLocks noChangeAspect="1"/>
          </p:cNvGraphicFramePr>
          <p:nvPr/>
        </p:nvGraphicFramePr>
        <p:xfrm>
          <a:off x="5638800" y="4876800"/>
          <a:ext cx="1195388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71500" imgH="647700" progId="Equation.3">
                  <p:embed/>
                </p:oleObj>
              </mc:Choice>
              <mc:Fallback>
                <p:oleObj name="Equation" r:id="rId10" imgW="571500" imgH="647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4876800"/>
                        <a:ext cx="1195388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74" name="Slide Number Placeholder 3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6CFA5D-4962-43A0-B1AD-99B1E5C904BA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C8853-068E-4DA6-AEC6-C19F68C81119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016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09625"/>
            <a:ext cx="8229600" cy="608013"/>
          </a:xfrm>
        </p:spPr>
        <p:txBody>
          <a:bodyPr rtlCol="0">
            <a:normAutofit fontScale="90000"/>
          </a:bodyPr>
          <a:lstStyle/>
          <a:p>
            <a:pPr rtl="1" eaLnBrk="1" fontAlgn="auto" hangingPunct="1">
              <a:spcAft>
                <a:spcPts val="0"/>
              </a:spcAft>
              <a:defRPr/>
            </a:pPr>
            <a:r>
              <a:rPr lang="fa-IR">
                <a:cs typeface="B Nazanin" pitchFamily="2" charset="-78"/>
              </a:rPr>
              <a:t>پرسپترون چند لايه</a:t>
            </a:r>
            <a:r>
              <a:rPr lang="fa-IR"/>
              <a:t> </a:t>
            </a:r>
            <a:r>
              <a:rPr lang="en-US"/>
              <a:t> (MLP)</a:t>
            </a:r>
            <a:endParaRPr lang="en-GB"/>
          </a:p>
        </p:txBody>
      </p:sp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2209800" y="3048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2209800" y="2590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209800" y="3505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209800" y="3886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2209800" y="4953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2895600" y="3200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2895600" y="36576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70" name="Oval 10"/>
          <p:cNvSpPr>
            <a:spLocks noChangeArrowheads="1"/>
          </p:cNvSpPr>
          <p:nvPr/>
        </p:nvSpPr>
        <p:spPr bwMode="auto">
          <a:xfrm>
            <a:off x="3581400" y="3429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1905000" y="2667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19050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19050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19050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19050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2514600" y="27432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2514600" y="32004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 flipV="1">
            <a:off x="2514600" y="32766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 flipV="1">
            <a:off x="2514600" y="33528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2514600" y="27432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>
            <a:off x="2514600" y="32004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 flipV="1">
            <a:off x="2514600" y="3733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3200400" y="3352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 flipV="1">
            <a:off x="3200400" y="35814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38862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4098925" y="3409950"/>
            <a:ext cx="4333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O</a:t>
            </a:r>
            <a:r>
              <a:rPr lang="en-US" sz="1600" baseline="-25000">
                <a:latin typeface="Verdana" panose="020B0604030504040204" pitchFamily="34" charset="0"/>
              </a:rPr>
              <a:t>1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3108325" y="2978150"/>
            <a:ext cx="409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h1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3048000" y="3962400"/>
            <a:ext cx="409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h2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1524000" y="25146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x1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1524000" y="30480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x2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1524000" y="35052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x3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1524000" y="38862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x4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1524000" y="4927600"/>
            <a:ext cx="393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x</a:t>
            </a:r>
            <a:r>
              <a:rPr lang="en-US" sz="1600" baseline="-25000">
                <a:latin typeface="Verdana" panose="020B0604030504040204" pitchFamily="34" charset="0"/>
              </a:rPr>
              <a:t>n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2209800" y="4267200"/>
            <a:ext cx="22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>
                <a:latin typeface="Verdana" panose="020B0604030504040204" pitchFamily="34" charset="0"/>
              </a:rPr>
              <a:t>.</a:t>
            </a:r>
            <a:endParaRPr lang="en-GB" sz="2000">
              <a:latin typeface="Verdana" panose="020B0604030504040204" pitchFamily="34" charset="0"/>
            </a:endParaRPr>
          </a:p>
        </p:txBody>
      </p:sp>
      <p:sp>
        <p:nvSpPr>
          <p:cNvPr id="40995" name="Text Box 35"/>
          <p:cNvSpPr txBox="1">
            <a:spLocks noChangeArrowheads="1"/>
          </p:cNvSpPr>
          <p:nvPr/>
        </p:nvSpPr>
        <p:spPr bwMode="auto">
          <a:xfrm>
            <a:off x="2209800" y="4572000"/>
            <a:ext cx="22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>
                <a:latin typeface="Verdana" panose="020B0604030504040204" pitchFamily="34" charset="0"/>
              </a:rPr>
              <a:t>.</a:t>
            </a:r>
            <a:endParaRPr lang="en-GB" sz="2000">
              <a:latin typeface="Verdana" panose="020B0604030504040204" pitchFamily="34" charset="0"/>
            </a:endParaRPr>
          </a:p>
        </p:txBody>
      </p:sp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2209800" y="4038600"/>
            <a:ext cx="22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000">
                <a:latin typeface="Verdana" panose="020B0604030504040204" pitchFamily="34" charset="0"/>
              </a:rPr>
              <a:t>.</a:t>
            </a:r>
            <a:endParaRPr lang="en-GB" sz="2000">
              <a:latin typeface="Verdana" panose="020B0604030504040204" pitchFamily="34" charset="0"/>
            </a:endParaRPr>
          </a:p>
        </p:txBody>
      </p:sp>
      <p:sp>
        <p:nvSpPr>
          <p:cNvPr id="40997" name="Line 37"/>
          <p:cNvSpPr>
            <a:spLocks noChangeShapeType="1"/>
          </p:cNvSpPr>
          <p:nvPr/>
        </p:nvSpPr>
        <p:spPr bwMode="auto">
          <a:xfrm flipV="1">
            <a:off x="2514600" y="3352800"/>
            <a:ext cx="381000" cy="1752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98" name="Line 38"/>
          <p:cNvSpPr>
            <a:spLocks noChangeShapeType="1"/>
          </p:cNvSpPr>
          <p:nvPr/>
        </p:nvSpPr>
        <p:spPr bwMode="auto">
          <a:xfrm flipV="1">
            <a:off x="2514600" y="37338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0999" name="Text Box 39"/>
          <p:cNvSpPr txBox="1">
            <a:spLocks noChangeArrowheads="1"/>
          </p:cNvSpPr>
          <p:nvPr/>
        </p:nvSpPr>
        <p:spPr bwMode="auto">
          <a:xfrm>
            <a:off x="2743200" y="2743200"/>
            <a:ext cx="16017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Hidden Layer 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1000" name="Text Box 40"/>
          <p:cNvSpPr txBox="1">
            <a:spLocks noChangeArrowheads="1"/>
          </p:cNvSpPr>
          <p:nvPr/>
        </p:nvSpPr>
        <p:spPr bwMode="auto">
          <a:xfrm>
            <a:off x="3581400" y="3124200"/>
            <a:ext cx="1593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Output Layer 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1001" name="Text Box 41"/>
          <p:cNvSpPr txBox="1">
            <a:spLocks noChangeArrowheads="1"/>
          </p:cNvSpPr>
          <p:nvPr/>
        </p:nvSpPr>
        <p:spPr bwMode="auto">
          <a:xfrm>
            <a:off x="1676400" y="2286000"/>
            <a:ext cx="1439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Input Layer 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1002" name="Text Box 42"/>
          <p:cNvSpPr txBox="1">
            <a:spLocks noChangeArrowheads="1"/>
          </p:cNvSpPr>
          <p:nvPr/>
        </p:nvSpPr>
        <p:spPr bwMode="auto">
          <a:xfrm>
            <a:off x="762000" y="3352800"/>
            <a:ext cx="758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Input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Vector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1003" name="Text Box 43"/>
          <p:cNvSpPr txBox="1">
            <a:spLocks noChangeArrowheads="1"/>
          </p:cNvSpPr>
          <p:nvPr/>
        </p:nvSpPr>
        <p:spPr bwMode="auto">
          <a:xfrm>
            <a:off x="1889125" y="5340350"/>
            <a:ext cx="19732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>
                <a:latin typeface="Verdana" panose="020B0604030504040204" pitchFamily="34" charset="0"/>
              </a:rPr>
              <a:t>MLP Structure</a:t>
            </a:r>
            <a:endParaRPr lang="en-GB" sz="2000">
              <a:latin typeface="Verdana" panose="020B0604030504040204" pitchFamily="34" charset="0"/>
            </a:endParaRPr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4175125" y="36893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sp>
        <p:nvSpPr>
          <p:cNvPr id="41005" name="Text Box 45"/>
          <p:cNvSpPr txBox="1">
            <a:spLocks noChangeArrowheads="1"/>
          </p:cNvSpPr>
          <p:nvPr/>
        </p:nvSpPr>
        <p:spPr bwMode="auto">
          <a:xfrm>
            <a:off x="6019800" y="3657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sp>
        <p:nvSpPr>
          <p:cNvPr id="41006" name="Text Box 46"/>
          <p:cNvSpPr txBox="1">
            <a:spLocks noChangeArrowheads="1"/>
          </p:cNvSpPr>
          <p:nvPr/>
        </p:nvSpPr>
        <p:spPr bwMode="auto">
          <a:xfrm>
            <a:off x="6172200" y="3352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graphicFrame>
        <p:nvGraphicFramePr>
          <p:cNvPr id="41007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4151" imgH="215619" progId="Equation.3">
                  <p:embed/>
                </p:oleObj>
              </mc:Choice>
              <mc:Fallback>
                <p:oleObj name="Equation" r:id="rId2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5943600" y="3352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graphicFrame>
        <p:nvGraphicFramePr>
          <p:cNvPr id="41009" name="Object 3"/>
          <p:cNvGraphicFramePr>
            <a:graphicFrameLocks noChangeAspect="1"/>
          </p:cNvGraphicFramePr>
          <p:nvPr/>
        </p:nvGraphicFramePr>
        <p:xfrm>
          <a:off x="6096000" y="3352800"/>
          <a:ext cx="5334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1973" imgH="253890" progId="Equation.3">
                  <p:embed/>
                </p:oleObj>
              </mc:Choice>
              <mc:Fallback>
                <p:oleObj name="Equation" r:id="rId4" imgW="291973" imgH="25389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352800"/>
                        <a:ext cx="533400" cy="463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0" name="Line 50"/>
          <p:cNvSpPr>
            <a:spLocks noChangeShapeType="1"/>
          </p:cNvSpPr>
          <p:nvPr/>
        </p:nvSpPr>
        <p:spPr bwMode="auto">
          <a:xfrm flipH="1">
            <a:off x="5105400" y="3581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11" name="Line 51"/>
          <p:cNvSpPr>
            <a:spLocks noChangeShapeType="1"/>
          </p:cNvSpPr>
          <p:nvPr/>
        </p:nvSpPr>
        <p:spPr bwMode="auto">
          <a:xfrm flipH="1" flipV="1">
            <a:off x="5257800" y="2819400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12" name="Line 52"/>
          <p:cNvSpPr>
            <a:spLocks noChangeShapeType="1"/>
          </p:cNvSpPr>
          <p:nvPr/>
        </p:nvSpPr>
        <p:spPr bwMode="auto">
          <a:xfrm flipH="1">
            <a:off x="5257800" y="3581400"/>
            <a:ext cx="8382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13" name="Line 53"/>
          <p:cNvSpPr>
            <a:spLocks noChangeShapeType="1"/>
          </p:cNvSpPr>
          <p:nvPr/>
        </p:nvSpPr>
        <p:spPr bwMode="auto">
          <a:xfrm>
            <a:off x="6629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6934200" y="3276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sp>
        <p:nvSpPr>
          <p:cNvPr id="41015" name="Text Box 55"/>
          <p:cNvSpPr txBox="1">
            <a:spLocks noChangeArrowheads="1"/>
          </p:cNvSpPr>
          <p:nvPr/>
        </p:nvSpPr>
        <p:spPr bwMode="auto">
          <a:xfrm>
            <a:off x="6934200" y="3352800"/>
            <a:ext cx="838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400">
                <a:latin typeface="Verdana" panose="020B0604030504040204" pitchFamily="34" charset="0"/>
              </a:rPr>
              <a:t>F(y)</a:t>
            </a:r>
            <a:endParaRPr lang="en-GB" sz="2400">
              <a:latin typeface="Verdana" panose="020B0604030504040204" pitchFamily="34" charset="0"/>
            </a:endParaRPr>
          </a:p>
        </p:txBody>
      </p:sp>
      <p:sp>
        <p:nvSpPr>
          <p:cNvPr id="41016" name="Rectangle 56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491538" cy="41910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en-US" sz="2400"/>
          </a:p>
        </p:txBody>
      </p:sp>
      <p:sp>
        <p:nvSpPr>
          <p:cNvPr id="41017" name="Text Box 57"/>
          <p:cNvSpPr txBox="1">
            <a:spLocks noChangeArrowheads="1"/>
          </p:cNvSpPr>
          <p:nvPr/>
        </p:nvSpPr>
        <p:spPr bwMode="auto">
          <a:xfrm>
            <a:off x="6553200" y="3200400"/>
            <a:ext cx="365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Verdana" panose="020B0604030504040204" pitchFamily="34" charset="0"/>
              </a:rPr>
              <a:t>y</a:t>
            </a:r>
            <a:endParaRPr lang="en-GB" sz="2400">
              <a:latin typeface="Verdana" panose="020B0604030504040204" pitchFamily="34" charset="0"/>
            </a:endParaRPr>
          </a:p>
        </p:txBody>
      </p:sp>
      <p:sp>
        <p:nvSpPr>
          <p:cNvPr id="41018" name="Text Box 58"/>
          <p:cNvSpPr txBox="1">
            <a:spLocks noChangeArrowheads="1"/>
          </p:cNvSpPr>
          <p:nvPr/>
        </p:nvSpPr>
        <p:spPr bwMode="auto">
          <a:xfrm>
            <a:off x="4876800" y="25908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x1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1019" name="Text Box 59"/>
          <p:cNvSpPr txBox="1">
            <a:spLocks noChangeArrowheads="1"/>
          </p:cNvSpPr>
          <p:nvPr/>
        </p:nvSpPr>
        <p:spPr bwMode="auto">
          <a:xfrm>
            <a:off x="4876800" y="35052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x2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1020" name="Text Box 60"/>
          <p:cNvSpPr txBox="1">
            <a:spLocks noChangeArrowheads="1"/>
          </p:cNvSpPr>
          <p:nvPr/>
        </p:nvSpPr>
        <p:spPr bwMode="auto">
          <a:xfrm>
            <a:off x="4876800" y="4419600"/>
            <a:ext cx="401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400">
                <a:latin typeface="Verdana" panose="020B0604030504040204" pitchFamily="34" charset="0"/>
              </a:rPr>
              <a:t>xn</a:t>
            </a:r>
            <a:endParaRPr lang="en-GB" sz="1400">
              <a:latin typeface="Verdana" panose="020B0604030504040204" pitchFamily="34" charset="0"/>
            </a:endParaRPr>
          </a:p>
        </p:txBody>
      </p:sp>
      <p:sp>
        <p:nvSpPr>
          <p:cNvPr id="41021" name="Line 61"/>
          <p:cNvSpPr>
            <a:spLocks noChangeShapeType="1"/>
          </p:cNvSpPr>
          <p:nvPr/>
        </p:nvSpPr>
        <p:spPr bwMode="auto">
          <a:xfrm>
            <a:off x="7772400" y="3581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022" name="Oval 62"/>
          <p:cNvSpPr>
            <a:spLocks noChangeArrowheads="1"/>
          </p:cNvSpPr>
          <p:nvPr/>
        </p:nvSpPr>
        <p:spPr bwMode="auto">
          <a:xfrm>
            <a:off x="5791200" y="2743200"/>
            <a:ext cx="2133600" cy="16002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41023" name="Text Box 63"/>
          <p:cNvSpPr txBox="1">
            <a:spLocks noChangeArrowheads="1"/>
          </p:cNvSpPr>
          <p:nvPr/>
        </p:nvSpPr>
        <p:spPr bwMode="auto">
          <a:xfrm>
            <a:off x="5486400" y="2286000"/>
            <a:ext cx="2981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Verdana" panose="020B0604030504040204" pitchFamily="34" charset="0"/>
              </a:rPr>
              <a:t>Neuron processing element</a:t>
            </a:r>
            <a:endParaRPr lang="en-GB" sz="1600">
              <a:latin typeface="Verdana" panose="020B0604030504040204" pitchFamily="34" charset="0"/>
            </a:endParaRPr>
          </a:p>
        </p:txBody>
      </p:sp>
      <p:sp>
        <p:nvSpPr>
          <p:cNvPr id="41024" name="Text Box 64"/>
          <p:cNvSpPr txBox="1">
            <a:spLocks noChangeArrowheads="1"/>
          </p:cNvSpPr>
          <p:nvPr/>
        </p:nvSpPr>
        <p:spPr bwMode="auto">
          <a:xfrm>
            <a:off x="6537325" y="42989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2400">
              <a:latin typeface="Verdana" panose="020B0604030504040204" pitchFamily="34" charset="0"/>
            </a:endParaRPr>
          </a:p>
        </p:txBody>
      </p:sp>
      <p:sp>
        <p:nvSpPr>
          <p:cNvPr id="41025" name="Text Box 65"/>
          <p:cNvSpPr txBox="1">
            <a:spLocks noChangeArrowheads="1"/>
          </p:cNvSpPr>
          <p:nvPr/>
        </p:nvSpPr>
        <p:spPr bwMode="auto">
          <a:xfrm>
            <a:off x="5562600" y="2971800"/>
            <a:ext cx="40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Verdana" panose="020B0604030504040204" pitchFamily="34" charset="0"/>
              </a:rPr>
              <a:t>w1</a:t>
            </a:r>
            <a:endParaRPr lang="en-GB" sz="1200">
              <a:latin typeface="Verdana" panose="020B0604030504040204" pitchFamily="34" charset="0"/>
            </a:endParaRPr>
          </a:p>
        </p:txBody>
      </p:sp>
      <p:sp>
        <p:nvSpPr>
          <p:cNvPr id="41026" name="Text Box 66"/>
          <p:cNvSpPr txBox="1">
            <a:spLocks noChangeArrowheads="1"/>
          </p:cNvSpPr>
          <p:nvPr/>
        </p:nvSpPr>
        <p:spPr bwMode="auto">
          <a:xfrm>
            <a:off x="5410200" y="3429000"/>
            <a:ext cx="40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Verdana" panose="020B0604030504040204" pitchFamily="34" charset="0"/>
              </a:rPr>
              <a:t>w2</a:t>
            </a:r>
            <a:endParaRPr lang="en-GB" sz="1200">
              <a:latin typeface="Verdana" panose="020B0604030504040204" pitchFamily="34" charset="0"/>
            </a:endParaRPr>
          </a:p>
        </p:txBody>
      </p:sp>
      <p:sp>
        <p:nvSpPr>
          <p:cNvPr id="41027" name="Text Box 67"/>
          <p:cNvSpPr txBox="1">
            <a:spLocks noChangeArrowheads="1"/>
          </p:cNvSpPr>
          <p:nvPr/>
        </p:nvSpPr>
        <p:spPr bwMode="auto">
          <a:xfrm>
            <a:off x="5486400" y="4114800"/>
            <a:ext cx="40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200">
                <a:latin typeface="Verdana" panose="020B0604030504040204" pitchFamily="34" charset="0"/>
              </a:rPr>
              <a:t>wn</a:t>
            </a:r>
            <a:endParaRPr lang="en-GB" sz="1200">
              <a:latin typeface="Verdana" panose="020B0604030504040204" pitchFamily="34" charset="0"/>
            </a:endParaRPr>
          </a:p>
        </p:txBody>
      </p:sp>
      <p:pic>
        <p:nvPicPr>
          <p:cNvPr id="41028" name="Picture 68" descr="sigmoi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181600"/>
            <a:ext cx="245745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9" name="Text Box 69"/>
          <p:cNvSpPr txBox="1">
            <a:spLocks noChangeArrowheads="1"/>
          </p:cNvSpPr>
          <p:nvPr/>
        </p:nvSpPr>
        <p:spPr bwMode="auto">
          <a:xfrm>
            <a:off x="6400800" y="4775200"/>
            <a:ext cx="712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>
                <a:latin typeface="Verdana" panose="020B0604030504040204" pitchFamily="34" charset="0"/>
              </a:rPr>
              <a:t>F(y)</a:t>
            </a:r>
            <a:endParaRPr lang="en-GB" sz="2000">
              <a:latin typeface="Verdana" panose="020B0604030504040204" pitchFamily="34" charset="0"/>
            </a:endParaRPr>
          </a:p>
        </p:txBody>
      </p:sp>
      <p:sp>
        <p:nvSpPr>
          <p:cNvPr id="41030" name="Text Box 70"/>
          <p:cNvSpPr txBox="1">
            <a:spLocks noChangeArrowheads="1"/>
          </p:cNvSpPr>
          <p:nvPr/>
        </p:nvSpPr>
        <p:spPr bwMode="auto">
          <a:xfrm>
            <a:off x="7908925" y="6280150"/>
            <a:ext cx="365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>
                <a:latin typeface="Verdana" panose="020B0604030504040204" pitchFamily="34" charset="0"/>
              </a:rPr>
              <a:t>y</a:t>
            </a:r>
            <a:endParaRPr lang="en-GB" sz="2400">
              <a:latin typeface="Verdana" panose="020B0604030504040204" pitchFamily="34" charset="0"/>
            </a:endParaRPr>
          </a:p>
        </p:txBody>
      </p:sp>
      <p:sp>
        <p:nvSpPr>
          <p:cNvPr id="41031" name="Slide Number Placeholder 7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1A5CF9-8A91-4F80-92C2-7F2B2B9FE7E8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228600"/>
            <a:ext cx="853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What do each of the layers do?</a:t>
            </a:r>
          </a:p>
        </p:txBody>
      </p:sp>
      <p:sp>
        <p:nvSpPr>
          <p:cNvPr id="4198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" y="5638800"/>
            <a:ext cx="26098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1st layer draws linear boundaries</a:t>
            </a:r>
          </a:p>
        </p:txBody>
      </p:sp>
      <p:sp>
        <p:nvSpPr>
          <p:cNvPr id="4198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95600" y="5715000"/>
            <a:ext cx="28194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2nd layer combines the boundaries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</p:txBody>
      </p:sp>
      <p:sp>
        <p:nvSpPr>
          <p:cNvPr id="4198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29000" y="2647950"/>
            <a:ext cx="18415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</p:txBody>
      </p:sp>
      <p:sp>
        <p:nvSpPr>
          <p:cNvPr id="41990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67400" y="5410200"/>
            <a:ext cx="3276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3rd layer can generate </a:t>
            </a:r>
            <a:r>
              <a:rPr lang="en-GB" sz="2400">
                <a:solidFill>
                  <a:schemeClr val="tx2"/>
                </a:solidFill>
                <a:latin typeface="Times New Roman" panose="02020603050405020304" pitchFamily="18" charset="0"/>
              </a:rPr>
              <a:t>arbitrarily complex boundaries</a:t>
            </a:r>
          </a:p>
        </p:txBody>
      </p:sp>
      <p:sp>
        <p:nvSpPr>
          <p:cNvPr id="41991" name="Oval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90600" y="28194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1992" name="Oval 1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002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1993" name="Oval 1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10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1994" name="Line 1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609600" y="3200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Line 1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 flipV="1">
            <a:off x="1295400" y="3200400"/>
            <a:ext cx="381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Line 16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457200" y="1600200"/>
            <a:ext cx="762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Line 18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04800" y="2438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8" name="Line 19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457200" y="9144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9" name="AutoShape 20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57200" y="1600200"/>
            <a:ext cx="838200" cy="8382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00" name="Line 2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6553200" y="2438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1" name="Line 2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 flipV="1">
            <a:off x="6705600" y="9144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2" name="Oval 3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038600" y="28194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03" name="Oval 31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6482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04" name="Oval 3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4290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05" name="Line 33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V="1">
            <a:off x="3657600" y="3200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6" name="Line 34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 flipV="1">
            <a:off x="4343400" y="3200400"/>
            <a:ext cx="381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Line 36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3429000" y="2438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8" name="Line 37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V="1">
            <a:off x="3581400" y="990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9" name="Line 39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457200" y="1600200"/>
            <a:ext cx="838200" cy="838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AutoShape 4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886200" y="1295400"/>
            <a:ext cx="685800" cy="914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1" name="AutoShape 41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7162800" y="914400"/>
            <a:ext cx="914400" cy="1143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2" name="AutoShape 42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6781800" y="990600"/>
            <a:ext cx="457200" cy="1295400"/>
          </a:xfrm>
          <a:prstGeom prst="rtTriangle">
            <a:avLst/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3" name="AutoShape 43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7467600" y="1143000"/>
            <a:ext cx="381000" cy="533400"/>
          </a:xfrm>
          <a:prstGeom prst="rtTriangle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4" name="Oval 44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4648200" y="42672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5" name="Oval 45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3429000" y="42672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16" name="Line 46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 flipV="1">
            <a:off x="3657600" y="4038600"/>
            <a:ext cx="10668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7" name="Line 47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 flipH="1" flipV="1">
            <a:off x="3733800" y="3962400"/>
            <a:ext cx="990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8" name="Line 48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V="1">
            <a:off x="3581400" y="4038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Line 49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V="1">
            <a:off x="4876800" y="4038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0" name="Oval 50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7315200" y="28194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21" name="Oval 51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9248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22" name="Oval 52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6705600" y="36576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23" name="Line 53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 flipV="1">
            <a:off x="6934200" y="3200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4" name="Line 54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 flipH="1" flipV="1">
            <a:off x="7620000" y="3200400"/>
            <a:ext cx="381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Oval 55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7924800" y="42672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26" name="Oval 56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6705600" y="42672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27" name="Line 57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 flipV="1">
            <a:off x="6934200" y="4038600"/>
            <a:ext cx="10668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8" name="Line 58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 flipH="1" flipV="1">
            <a:off x="7010400" y="3962400"/>
            <a:ext cx="990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Line 59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 flipV="1">
            <a:off x="6858000" y="4038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Line 60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 flipV="1">
            <a:off x="8153400" y="4038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1" name="Oval 61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7924800" y="48768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32" name="Oval 62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6705600" y="4876800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2033" name="Line 63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 flipV="1">
            <a:off x="6934200" y="4648200"/>
            <a:ext cx="10668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4" name="Line 64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 flipH="1" flipV="1">
            <a:off x="7010400" y="4572000"/>
            <a:ext cx="990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5" name="Line 65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 flipV="1">
            <a:off x="6858000" y="4648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6" name="Line 66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 flipV="1">
            <a:off x="8153400" y="46482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8A193C-FB0A-4102-B73D-4410DCA5DA4C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fa-IR">
                <a:cs typeface="B Nazanin" panose="00000400000000000000" pitchFamily="2" charset="-78"/>
              </a:rPr>
              <a:t>آموزش شبکه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>
                <a:cs typeface="B Nazanin" panose="00000400000000000000" pitchFamily="2" charset="-78"/>
              </a:rPr>
              <a:t>طی فرايند آموزش وزنهای شبکه اصلاح می شوند تا خروجی مطلوب را به ازا هر ورودی توليد کنند.</a:t>
            </a:r>
          </a:p>
          <a:p>
            <a:pPr algn="r" rtl="1" eaLnBrk="1" hangingPunct="1"/>
            <a:r>
              <a:rPr lang="fa-IR">
                <a:cs typeface="B Nazanin" panose="00000400000000000000" pitchFamily="2" charset="-78"/>
              </a:rPr>
              <a:t>روش آموزش پس انتشار خطا يا </a:t>
            </a:r>
            <a:r>
              <a:rPr lang="en-US">
                <a:cs typeface="B Nazanin" panose="00000400000000000000" pitchFamily="2" charset="-78"/>
              </a:rPr>
              <a:t>Backpropagation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0AA9D5-F890-49A9-A88F-36EA6D8A83E4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MLP</a:t>
            </a:r>
            <a:endParaRPr lang="en-GB"/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2438400" y="1371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2438400" y="2133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438400" y="2895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438400" y="3657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2895600" y="1600200"/>
            <a:ext cx="1905000" cy="990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2895600" y="2438400"/>
            <a:ext cx="18288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V="1">
            <a:off x="2895600" y="2819400"/>
            <a:ext cx="19050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2895600" y="2895600"/>
            <a:ext cx="1905000" cy="990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4724400" y="2514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4724400" y="32004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4724400" y="18288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2819400" y="1752600"/>
            <a:ext cx="1905000" cy="457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2743200" y="1798638"/>
            <a:ext cx="1981200" cy="1447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 flipV="1">
            <a:off x="2895600" y="2209800"/>
            <a:ext cx="1905000" cy="76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2895600" y="2514600"/>
            <a:ext cx="1828800" cy="9144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 flipV="1">
            <a:off x="2895600" y="2209800"/>
            <a:ext cx="1905000" cy="7620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2895600" y="3200400"/>
            <a:ext cx="1828800" cy="304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4" name="Line 20"/>
          <p:cNvSpPr>
            <a:spLocks noChangeShapeType="1"/>
          </p:cNvSpPr>
          <p:nvPr/>
        </p:nvSpPr>
        <p:spPr bwMode="auto">
          <a:xfrm flipV="1">
            <a:off x="2819400" y="2286000"/>
            <a:ext cx="1981200" cy="15240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V="1">
            <a:off x="2895600" y="3505200"/>
            <a:ext cx="1905000" cy="457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6" name="Oval 22"/>
          <p:cNvSpPr>
            <a:spLocks noChangeArrowheads="1"/>
          </p:cNvSpPr>
          <p:nvPr/>
        </p:nvSpPr>
        <p:spPr bwMode="auto">
          <a:xfrm>
            <a:off x="6172200" y="2514600"/>
            <a:ext cx="457200" cy="4572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5181600" y="2133600"/>
            <a:ext cx="1066800" cy="609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5181600" y="2743200"/>
            <a:ext cx="990600" cy="762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 flipV="1">
            <a:off x="5181600" y="2819400"/>
            <a:ext cx="1066800" cy="609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6629400" y="2743200"/>
            <a:ext cx="838200" cy="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1676400" y="15240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1676400" y="2362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1676400" y="3124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1676400" y="3886200"/>
            <a:ext cx="762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974725" y="2209800"/>
            <a:ext cx="5492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solidFill>
                  <a:schemeClr val="tx2"/>
                </a:solidFill>
                <a:latin typeface="Times New Roman" panose="02020603050405020304" pitchFamily="18" charset="0"/>
              </a:rPr>
              <a:t>Inputs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7315200" y="20574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2400">
                <a:solidFill>
                  <a:schemeClr val="tx2"/>
                </a:solidFill>
                <a:latin typeface="Times New Roman" panose="02020603050405020304" pitchFamily="18" charset="0"/>
              </a:rPr>
              <a:t>Output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190625" y="4368800"/>
            <a:ext cx="7467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</a:pPr>
            <a:r>
              <a:rPr lang="fa-IR" sz="2400">
                <a:latin typeface="Times New Roman" panose="02020603050405020304" pitchFamily="18" charset="0"/>
                <a:cs typeface="B Nazanin" panose="00000400000000000000" pitchFamily="2" charset="-78"/>
              </a:rPr>
              <a:t>نرون ها طبق معماری شبکه، به صورت وزندار به هم مرتبط شده اند. </a:t>
            </a:r>
          </a:p>
          <a:p>
            <a:pPr algn="r" rtl="1" eaLnBrk="1" hangingPunct="1">
              <a:spcBef>
                <a:spcPct val="50000"/>
              </a:spcBef>
            </a:pPr>
            <a:r>
              <a:rPr lang="fa-IR" sz="2400">
                <a:latin typeface="Times New Roman" panose="02020603050405020304" pitchFamily="18" charset="0"/>
                <a:cs typeface="B Nazanin" panose="00000400000000000000" pitchFamily="2" charset="-78"/>
              </a:rPr>
              <a:t>شبکه يک مرحله یادگیری دارد.</a:t>
            </a:r>
          </a:p>
          <a:p>
            <a:pPr algn="r" rtl="1" eaLnBrk="1" hangingPunct="1">
              <a:spcBef>
                <a:spcPct val="50000"/>
              </a:spcBef>
            </a:pPr>
            <a:r>
              <a:rPr lang="fa-IR" sz="2400">
                <a:latin typeface="Times New Roman" panose="02020603050405020304" pitchFamily="18" charset="0"/>
                <a:cs typeface="B Nazanin" panose="00000400000000000000" pitchFamily="2" charset="-78"/>
              </a:rPr>
              <a:t> شبکه قادر است برای هر ورودی، خروجی مطلوب را بر گردانند.</a:t>
            </a:r>
            <a:endParaRPr lang="en-GB" sz="2400">
              <a:latin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6178" name="Slide Number Placeholder 3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A02D3C-8A60-4F1B-BA01-DD3A07D1B29D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a-IR">
                <a:cs typeface="B Nazanin" panose="00000400000000000000" pitchFamily="2" charset="-78"/>
              </a:rPr>
              <a:t>آموزش شبکه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grpSp>
        <p:nvGrpSpPr>
          <p:cNvPr id="44036" name="Group 1"/>
          <p:cNvGrpSpPr>
            <a:grpSpLocks noChangeAspect="1"/>
          </p:cNvGrpSpPr>
          <p:nvPr/>
        </p:nvGrpSpPr>
        <p:grpSpPr bwMode="auto">
          <a:xfrm>
            <a:off x="1447800" y="1676400"/>
            <a:ext cx="6853238" cy="4586288"/>
            <a:chOff x="1285" y="2012"/>
            <a:chExt cx="8820" cy="5903"/>
          </a:xfrm>
        </p:grpSpPr>
        <p:sp>
          <p:nvSpPr>
            <p:cNvPr id="44039" name="AutoShape 54"/>
            <p:cNvSpPr>
              <a:spLocks noChangeAspect="1" noChangeArrowheads="1" noTextEdit="1"/>
            </p:cNvSpPr>
            <p:nvPr/>
          </p:nvSpPr>
          <p:spPr bwMode="auto">
            <a:xfrm>
              <a:off x="1285" y="2012"/>
              <a:ext cx="8820" cy="5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0" name="Oval 53"/>
            <p:cNvSpPr>
              <a:spLocks noChangeArrowheads="1"/>
            </p:cNvSpPr>
            <p:nvPr/>
          </p:nvSpPr>
          <p:spPr bwMode="auto">
            <a:xfrm>
              <a:off x="3168" y="2730"/>
              <a:ext cx="325" cy="350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1" name="Oval 52"/>
            <p:cNvSpPr>
              <a:spLocks noChangeArrowheads="1"/>
            </p:cNvSpPr>
            <p:nvPr/>
          </p:nvSpPr>
          <p:spPr bwMode="auto">
            <a:xfrm>
              <a:off x="3168" y="3510"/>
              <a:ext cx="325" cy="350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2" name="Oval 51"/>
            <p:cNvSpPr>
              <a:spLocks noChangeArrowheads="1"/>
            </p:cNvSpPr>
            <p:nvPr/>
          </p:nvSpPr>
          <p:spPr bwMode="auto">
            <a:xfrm>
              <a:off x="3168" y="4390"/>
              <a:ext cx="325" cy="35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3" name="Oval 50"/>
            <p:cNvSpPr>
              <a:spLocks noChangeArrowheads="1"/>
            </p:cNvSpPr>
            <p:nvPr/>
          </p:nvSpPr>
          <p:spPr bwMode="auto">
            <a:xfrm>
              <a:off x="3233" y="5271"/>
              <a:ext cx="324" cy="34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4" name="Oval 49"/>
            <p:cNvSpPr>
              <a:spLocks noChangeArrowheads="1"/>
            </p:cNvSpPr>
            <p:nvPr/>
          </p:nvSpPr>
          <p:spPr bwMode="auto">
            <a:xfrm>
              <a:off x="3233" y="6245"/>
              <a:ext cx="324" cy="35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5" name="Oval 48"/>
            <p:cNvSpPr>
              <a:spLocks noChangeArrowheads="1"/>
            </p:cNvSpPr>
            <p:nvPr/>
          </p:nvSpPr>
          <p:spPr bwMode="auto">
            <a:xfrm>
              <a:off x="5564" y="4390"/>
              <a:ext cx="325" cy="35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6" name="Oval 47"/>
            <p:cNvSpPr>
              <a:spLocks noChangeArrowheads="1"/>
            </p:cNvSpPr>
            <p:nvPr/>
          </p:nvSpPr>
          <p:spPr bwMode="auto">
            <a:xfrm>
              <a:off x="5501" y="3609"/>
              <a:ext cx="324" cy="351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7" name="Oval 46"/>
            <p:cNvSpPr>
              <a:spLocks noChangeArrowheads="1"/>
            </p:cNvSpPr>
            <p:nvPr/>
          </p:nvSpPr>
          <p:spPr bwMode="auto">
            <a:xfrm>
              <a:off x="7443" y="4587"/>
              <a:ext cx="325" cy="34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8" name="Oval 45"/>
            <p:cNvSpPr>
              <a:spLocks noChangeArrowheads="1"/>
            </p:cNvSpPr>
            <p:nvPr/>
          </p:nvSpPr>
          <p:spPr bwMode="auto">
            <a:xfrm>
              <a:off x="7380" y="3806"/>
              <a:ext cx="324" cy="34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49" name="Oval 44"/>
            <p:cNvSpPr>
              <a:spLocks noChangeArrowheads="1"/>
            </p:cNvSpPr>
            <p:nvPr/>
          </p:nvSpPr>
          <p:spPr bwMode="auto">
            <a:xfrm>
              <a:off x="5564" y="6148"/>
              <a:ext cx="325" cy="349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0" name="AutoShape 43"/>
            <p:cNvSpPr>
              <a:spLocks noChangeArrowheads="1"/>
            </p:cNvSpPr>
            <p:nvPr/>
          </p:nvSpPr>
          <p:spPr bwMode="auto">
            <a:xfrm>
              <a:off x="2132" y="2828"/>
              <a:ext cx="997" cy="159"/>
            </a:xfrm>
            <a:prstGeom prst="rightArrow">
              <a:avLst>
                <a:gd name="adj1" fmla="val 50000"/>
                <a:gd name="adj2" fmla="val 156761"/>
              </a:avLst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1" name="AutoShape 42"/>
            <p:cNvSpPr>
              <a:spLocks noChangeArrowheads="1"/>
            </p:cNvSpPr>
            <p:nvPr/>
          </p:nvSpPr>
          <p:spPr bwMode="auto">
            <a:xfrm>
              <a:off x="2132" y="3609"/>
              <a:ext cx="997" cy="159"/>
            </a:xfrm>
            <a:prstGeom prst="rightArrow">
              <a:avLst>
                <a:gd name="adj1" fmla="val 50000"/>
                <a:gd name="adj2" fmla="val 156761"/>
              </a:avLst>
            </a:prstGeom>
            <a:solidFill>
              <a:srgbClr val="00008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2" name="AutoShape 41"/>
            <p:cNvSpPr>
              <a:spLocks noChangeArrowheads="1"/>
            </p:cNvSpPr>
            <p:nvPr/>
          </p:nvSpPr>
          <p:spPr bwMode="auto">
            <a:xfrm>
              <a:off x="2132" y="4487"/>
              <a:ext cx="997" cy="158"/>
            </a:xfrm>
            <a:prstGeom prst="rightArrow">
              <a:avLst>
                <a:gd name="adj1" fmla="val 50000"/>
                <a:gd name="adj2" fmla="val 157753"/>
              </a:avLst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3" name="AutoShape 40"/>
            <p:cNvSpPr>
              <a:spLocks noChangeArrowheads="1"/>
            </p:cNvSpPr>
            <p:nvPr/>
          </p:nvSpPr>
          <p:spPr bwMode="auto">
            <a:xfrm>
              <a:off x="2130" y="6345"/>
              <a:ext cx="998" cy="159"/>
            </a:xfrm>
            <a:prstGeom prst="rightArrow">
              <a:avLst>
                <a:gd name="adj1" fmla="val 50000"/>
                <a:gd name="adj2" fmla="val 156918"/>
              </a:avLst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4" name="AutoShape 39"/>
            <p:cNvSpPr>
              <a:spLocks noChangeArrowheads="1"/>
            </p:cNvSpPr>
            <p:nvPr/>
          </p:nvSpPr>
          <p:spPr bwMode="auto">
            <a:xfrm>
              <a:off x="2130" y="5368"/>
              <a:ext cx="998" cy="156"/>
            </a:xfrm>
            <a:prstGeom prst="rightArrow">
              <a:avLst>
                <a:gd name="adj1" fmla="val 50000"/>
                <a:gd name="adj2" fmla="val 159936"/>
              </a:avLst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55" name="Line 38"/>
            <p:cNvSpPr>
              <a:spLocks noChangeShapeType="1"/>
            </p:cNvSpPr>
            <p:nvPr/>
          </p:nvSpPr>
          <p:spPr bwMode="auto">
            <a:xfrm>
              <a:off x="3493" y="2925"/>
              <a:ext cx="2008" cy="7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6" name="Line 37"/>
            <p:cNvSpPr>
              <a:spLocks noChangeShapeType="1"/>
            </p:cNvSpPr>
            <p:nvPr/>
          </p:nvSpPr>
          <p:spPr bwMode="auto">
            <a:xfrm>
              <a:off x="3557" y="2925"/>
              <a:ext cx="2007" cy="15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7" name="Line 36"/>
            <p:cNvSpPr>
              <a:spLocks noChangeShapeType="1"/>
            </p:cNvSpPr>
            <p:nvPr/>
          </p:nvSpPr>
          <p:spPr bwMode="auto">
            <a:xfrm>
              <a:off x="3493" y="2925"/>
              <a:ext cx="2071" cy="3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8" name="Line 35"/>
            <p:cNvSpPr>
              <a:spLocks noChangeShapeType="1"/>
            </p:cNvSpPr>
            <p:nvPr/>
          </p:nvSpPr>
          <p:spPr bwMode="auto">
            <a:xfrm>
              <a:off x="3493" y="3706"/>
              <a:ext cx="2008" cy="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9" name="Line 34"/>
            <p:cNvSpPr>
              <a:spLocks noChangeShapeType="1"/>
            </p:cNvSpPr>
            <p:nvPr/>
          </p:nvSpPr>
          <p:spPr bwMode="auto">
            <a:xfrm>
              <a:off x="3493" y="3706"/>
              <a:ext cx="2071" cy="7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0" name="Line 33"/>
            <p:cNvSpPr>
              <a:spLocks noChangeShapeType="1"/>
            </p:cNvSpPr>
            <p:nvPr/>
          </p:nvSpPr>
          <p:spPr bwMode="auto">
            <a:xfrm>
              <a:off x="3493" y="3706"/>
              <a:ext cx="2071" cy="26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1" name="Line 32"/>
            <p:cNvSpPr>
              <a:spLocks noChangeShapeType="1"/>
            </p:cNvSpPr>
            <p:nvPr/>
          </p:nvSpPr>
          <p:spPr bwMode="auto">
            <a:xfrm flipH="1">
              <a:off x="3493" y="3806"/>
              <a:ext cx="2008" cy="6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2" name="Line 31"/>
            <p:cNvSpPr>
              <a:spLocks noChangeShapeType="1"/>
            </p:cNvSpPr>
            <p:nvPr/>
          </p:nvSpPr>
          <p:spPr bwMode="auto">
            <a:xfrm>
              <a:off x="3493" y="4487"/>
              <a:ext cx="20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3" name="Line 30"/>
            <p:cNvSpPr>
              <a:spLocks noChangeShapeType="1"/>
            </p:cNvSpPr>
            <p:nvPr/>
          </p:nvSpPr>
          <p:spPr bwMode="auto">
            <a:xfrm>
              <a:off x="3427" y="458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4" name="Line 29"/>
            <p:cNvSpPr>
              <a:spLocks noChangeShapeType="1"/>
            </p:cNvSpPr>
            <p:nvPr/>
          </p:nvSpPr>
          <p:spPr bwMode="auto">
            <a:xfrm>
              <a:off x="3493" y="4587"/>
              <a:ext cx="2071" cy="17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5" name="Line 28"/>
            <p:cNvSpPr>
              <a:spLocks noChangeShapeType="1"/>
            </p:cNvSpPr>
            <p:nvPr/>
          </p:nvSpPr>
          <p:spPr bwMode="auto">
            <a:xfrm flipH="1">
              <a:off x="3557" y="3903"/>
              <a:ext cx="1944" cy="15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6" name="Line 27"/>
            <p:cNvSpPr>
              <a:spLocks noChangeShapeType="1"/>
            </p:cNvSpPr>
            <p:nvPr/>
          </p:nvSpPr>
          <p:spPr bwMode="auto">
            <a:xfrm flipH="1">
              <a:off x="3557" y="3903"/>
              <a:ext cx="1944" cy="2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7" name="Line 26"/>
            <p:cNvSpPr>
              <a:spLocks noChangeShapeType="1"/>
            </p:cNvSpPr>
            <p:nvPr/>
          </p:nvSpPr>
          <p:spPr bwMode="auto">
            <a:xfrm flipH="1">
              <a:off x="3557" y="4684"/>
              <a:ext cx="2007" cy="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8" name="Line 25"/>
            <p:cNvSpPr>
              <a:spLocks noChangeShapeType="1"/>
            </p:cNvSpPr>
            <p:nvPr/>
          </p:nvSpPr>
          <p:spPr bwMode="auto">
            <a:xfrm>
              <a:off x="3557" y="5464"/>
              <a:ext cx="2007" cy="8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69" name="Line 24"/>
            <p:cNvSpPr>
              <a:spLocks noChangeShapeType="1"/>
            </p:cNvSpPr>
            <p:nvPr/>
          </p:nvSpPr>
          <p:spPr bwMode="auto">
            <a:xfrm flipH="1">
              <a:off x="3557" y="6343"/>
              <a:ext cx="200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0" name="Line 23"/>
            <p:cNvSpPr>
              <a:spLocks noChangeShapeType="1"/>
            </p:cNvSpPr>
            <p:nvPr/>
          </p:nvSpPr>
          <p:spPr bwMode="auto">
            <a:xfrm>
              <a:off x="5825" y="3806"/>
              <a:ext cx="1555" cy="1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1" name="Line 22"/>
            <p:cNvSpPr>
              <a:spLocks noChangeShapeType="1"/>
            </p:cNvSpPr>
            <p:nvPr/>
          </p:nvSpPr>
          <p:spPr bwMode="auto">
            <a:xfrm>
              <a:off x="5889" y="3806"/>
              <a:ext cx="1554" cy="9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2" name="Line 21"/>
            <p:cNvSpPr>
              <a:spLocks noChangeShapeType="1"/>
            </p:cNvSpPr>
            <p:nvPr/>
          </p:nvSpPr>
          <p:spPr bwMode="auto">
            <a:xfrm flipH="1">
              <a:off x="5889" y="4097"/>
              <a:ext cx="1554" cy="4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3" name="Line 20"/>
            <p:cNvSpPr>
              <a:spLocks noChangeShapeType="1"/>
            </p:cNvSpPr>
            <p:nvPr/>
          </p:nvSpPr>
          <p:spPr bwMode="auto">
            <a:xfrm flipH="1">
              <a:off x="5889" y="4097"/>
              <a:ext cx="1619" cy="21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4" name="Line 19"/>
            <p:cNvSpPr>
              <a:spLocks noChangeShapeType="1"/>
            </p:cNvSpPr>
            <p:nvPr/>
          </p:nvSpPr>
          <p:spPr bwMode="auto">
            <a:xfrm>
              <a:off x="5889" y="4587"/>
              <a:ext cx="1554" cy="19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5" name="Line 18"/>
            <p:cNvSpPr>
              <a:spLocks noChangeShapeType="1"/>
            </p:cNvSpPr>
            <p:nvPr/>
          </p:nvSpPr>
          <p:spPr bwMode="auto">
            <a:xfrm flipH="1">
              <a:off x="6019" y="4878"/>
              <a:ext cx="1424" cy="1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76" name="Oval 17"/>
            <p:cNvSpPr>
              <a:spLocks noChangeArrowheads="1"/>
            </p:cNvSpPr>
            <p:nvPr/>
          </p:nvSpPr>
          <p:spPr bwMode="auto">
            <a:xfrm flipV="1">
              <a:off x="5695" y="5562"/>
              <a:ext cx="64" cy="97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77" name="Oval 16"/>
            <p:cNvSpPr>
              <a:spLocks noChangeArrowheads="1"/>
            </p:cNvSpPr>
            <p:nvPr/>
          </p:nvSpPr>
          <p:spPr bwMode="auto">
            <a:xfrm flipV="1">
              <a:off x="5695" y="5170"/>
              <a:ext cx="64" cy="9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a-IR" sz="1800">
                <a:latin typeface="Times New Roman" panose="02020603050405020304" pitchFamily="18" charset="0"/>
                <a:cs typeface="B Nazanin" panose="00000400000000000000" pitchFamily="2" charset="-78"/>
              </a:endParaRPr>
            </a:p>
          </p:txBody>
        </p:sp>
        <p:sp>
          <p:nvSpPr>
            <p:cNvPr id="44078" name="AutoShape 15"/>
            <p:cNvSpPr>
              <a:spLocks noChangeArrowheads="1"/>
            </p:cNvSpPr>
            <p:nvPr/>
          </p:nvSpPr>
          <p:spPr bwMode="auto">
            <a:xfrm>
              <a:off x="6505" y="2012"/>
              <a:ext cx="1565" cy="1080"/>
            </a:xfrm>
            <a:prstGeom prst="bevel">
              <a:avLst>
                <a:gd name="adj" fmla="val 125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0467" tIns="40234" rIns="80467" bIns="40234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Low" rtl="1" eaLnBrk="1" hangingPunct="1">
                <a:spcBef>
                  <a:spcPct val="0"/>
                </a:spcBef>
                <a:buFontTx/>
                <a:buNone/>
              </a:pPr>
              <a:r>
                <a:rPr lang="ar-SA" sz="1400" b="1">
                  <a:solidFill>
                    <a:srgbClr val="000000"/>
                  </a:solidFill>
                  <a:cs typeface="B Nazanin" panose="00000400000000000000" pitchFamily="2" charset="-78"/>
                </a:rPr>
                <a:t>بردار خروجي مطلوب</a:t>
              </a:r>
              <a:endParaRPr lang="ar-SA" sz="1400">
                <a:cs typeface="B Nazanin" panose="00000400000000000000" pitchFamily="2" charset="-78"/>
              </a:endParaRPr>
            </a:p>
          </p:txBody>
        </p:sp>
        <p:sp>
          <p:nvSpPr>
            <p:cNvPr id="44079" name="AutoShape 14"/>
            <p:cNvSpPr>
              <a:spLocks noChangeArrowheads="1"/>
            </p:cNvSpPr>
            <p:nvPr/>
          </p:nvSpPr>
          <p:spPr bwMode="auto">
            <a:xfrm>
              <a:off x="8490" y="3812"/>
              <a:ext cx="1435" cy="1187"/>
            </a:xfrm>
            <a:prstGeom prst="bevel">
              <a:avLst>
                <a:gd name="adj" fmla="val 125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0467" tIns="40234" rIns="80467" bIns="40234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  <a:buFontTx/>
                <a:buNone/>
              </a:pPr>
              <a:r>
                <a:rPr lang="fa-IR" sz="1600">
                  <a:cs typeface="B Nazanin" panose="00000400000000000000" pitchFamily="2" charset="-78"/>
                </a:rPr>
                <a:t>محاسبه خطا </a:t>
              </a:r>
            </a:p>
            <a:p>
              <a:pPr algn="r" rtl="1" eaLnBrk="1" hangingPunct="1">
                <a:spcBef>
                  <a:spcPct val="0"/>
                </a:spcBef>
                <a:buFontTx/>
                <a:buNone/>
              </a:pPr>
              <a:endParaRPr lang="fa-IR" sz="1600">
                <a:cs typeface="B Nazanin" panose="00000400000000000000" pitchFamily="2" charset="-78"/>
              </a:endParaRPr>
            </a:p>
            <a:p>
              <a:pPr algn="r" rtl="1" eaLnBrk="1" hangingPunct="1">
                <a:spcBef>
                  <a:spcPct val="0"/>
                </a:spcBef>
                <a:buFontTx/>
                <a:buNone/>
              </a:pPr>
              <a:endParaRPr lang="fa-IR" sz="1600">
                <a:cs typeface="B Nazanin" panose="00000400000000000000" pitchFamily="2" charset="-78"/>
              </a:endParaRPr>
            </a:p>
          </p:txBody>
        </p:sp>
        <p:cxnSp>
          <p:nvCxnSpPr>
            <p:cNvPr id="44080" name="AutoShape 12"/>
            <p:cNvCxnSpPr>
              <a:cxnSpLocks noChangeShapeType="1"/>
            </p:cNvCxnSpPr>
            <p:nvPr/>
          </p:nvCxnSpPr>
          <p:spPr bwMode="auto">
            <a:xfrm>
              <a:off x="5425" y="2552"/>
              <a:ext cx="101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081" name="Line 11"/>
            <p:cNvSpPr>
              <a:spLocks noChangeShapeType="1"/>
            </p:cNvSpPr>
            <p:nvPr/>
          </p:nvSpPr>
          <p:spPr bwMode="auto">
            <a:xfrm>
              <a:off x="7755" y="4780"/>
              <a:ext cx="7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82" name="Line 10"/>
            <p:cNvSpPr>
              <a:spLocks noChangeShapeType="1"/>
            </p:cNvSpPr>
            <p:nvPr/>
          </p:nvSpPr>
          <p:spPr bwMode="auto">
            <a:xfrm>
              <a:off x="7755" y="3964"/>
              <a:ext cx="73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83" name="AutoShape 9"/>
            <p:cNvSpPr>
              <a:spLocks noChangeArrowheads="1"/>
            </p:cNvSpPr>
            <p:nvPr/>
          </p:nvSpPr>
          <p:spPr bwMode="auto">
            <a:xfrm>
              <a:off x="5425" y="7052"/>
              <a:ext cx="2160" cy="863"/>
            </a:xfrm>
            <a:prstGeom prst="bevel">
              <a:avLst>
                <a:gd name="adj" fmla="val 12500"/>
              </a:avLst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0467" tIns="40234" rIns="80467" bIns="40234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Low" rtl="1" eaLnBrk="1" hangingPunct="1">
                <a:spcBef>
                  <a:spcPct val="0"/>
                </a:spcBef>
                <a:buFontTx/>
                <a:buNone/>
              </a:pPr>
              <a:r>
                <a:rPr lang="ar-SA" sz="1400" b="1">
                  <a:solidFill>
                    <a:srgbClr val="000000"/>
                  </a:solidFill>
                  <a:cs typeface="B Nazanin" panose="00000400000000000000" pitchFamily="2" charset="-78"/>
                </a:rPr>
                <a:t>الگوريتم تنظيم وزنها</a:t>
              </a:r>
              <a:endParaRPr lang="ar-SA" sz="1400">
                <a:cs typeface="B Nazanin" panose="00000400000000000000" pitchFamily="2" charset="-78"/>
              </a:endParaRPr>
            </a:p>
          </p:txBody>
        </p:sp>
        <p:cxnSp>
          <p:nvCxnSpPr>
            <p:cNvPr id="44084" name="AutoShape 8"/>
            <p:cNvCxnSpPr>
              <a:cxnSpLocks noChangeShapeType="1"/>
            </p:cNvCxnSpPr>
            <p:nvPr/>
          </p:nvCxnSpPr>
          <p:spPr bwMode="auto">
            <a:xfrm rot="10800000">
              <a:off x="5065" y="6715"/>
              <a:ext cx="360" cy="769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85" name="AutoShape 7"/>
            <p:cNvCxnSpPr>
              <a:cxnSpLocks noChangeShapeType="1"/>
            </p:cNvCxnSpPr>
            <p:nvPr/>
          </p:nvCxnSpPr>
          <p:spPr bwMode="auto">
            <a:xfrm flipV="1">
              <a:off x="6505" y="6512"/>
              <a:ext cx="1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086" name="Text Box 6"/>
            <p:cNvSpPr txBox="1">
              <a:spLocks noChangeArrowheads="1"/>
            </p:cNvSpPr>
            <p:nvPr/>
          </p:nvSpPr>
          <p:spPr bwMode="auto">
            <a:xfrm>
              <a:off x="7788" y="4112"/>
              <a:ext cx="60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467" tIns="40234" rIns="80467" bIns="40234"/>
            <a:lstStyle>
              <a:lvl1pPr indent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Low" rtl="1" eaLnBrk="1" hangingPunct="1">
                <a:spcBef>
                  <a:spcPct val="0"/>
                </a:spcBef>
                <a:buFontTx/>
                <a:buNone/>
              </a:pPr>
              <a:r>
                <a:rPr lang="fa-IR" sz="1600">
                  <a:solidFill>
                    <a:srgbClr val="000000"/>
                  </a:solidFill>
                  <a:cs typeface="Times New Roman" panose="02020603050405020304" pitchFamily="18" charset="0"/>
                </a:rPr>
                <a:t>Y</a:t>
              </a:r>
              <a:endParaRPr lang="ar-SA" sz="1800"/>
            </a:p>
          </p:txBody>
        </p:sp>
        <p:sp>
          <p:nvSpPr>
            <p:cNvPr id="44087" name="Text Box 5"/>
            <p:cNvSpPr txBox="1">
              <a:spLocks noChangeArrowheads="1"/>
            </p:cNvSpPr>
            <p:nvPr/>
          </p:nvSpPr>
          <p:spPr bwMode="auto">
            <a:xfrm>
              <a:off x="5388" y="6614"/>
              <a:ext cx="60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467" tIns="40234" rIns="80467" bIns="40234"/>
            <a:lstStyle>
              <a:lvl1pPr indent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Low" rtl="1" eaLnBrk="1" hangingPunct="1">
                <a:spcBef>
                  <a:spcPct val="0"/>
                </a:spcBef>
                <a:buFontTx/>
                <a:buNone/>
              </a:pPr>
              <a:r>
                <a:rPr lang="fa-IR" sz="1600">
                  <a:solidFill>
                    <a:srgbClr val="000000"/>
                  </a:solidFill>
                  <a:cs typeface="Times New Roman" panose="02020603050405020304" pitchFamily="18" charset="0"/>
                </a:rPr>
                <a:t>W</a:t>
              </a:r>
              <a:endParaRPr lang="ar-SA" sz="1800"/>
            </a:p>
          </p:txBody>
        </p:sp>
        <p:sp>
          <p:nvSpPr>
            <p:cNvPr id="44088" name="Text Box 4"/>
            <p:cNvSpPr txBox="1">
              <a:spLocks noChangeArrowheads="1"/>
            </p:cNvSpPr>
            <p:nvPr/>
          </p:nvSpPr>
          <p:spPr bwMode="auto">
            <a:xfrm>
              <a:off x="1285" y="3914"/>
              <a:ext cx="600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467" tIns="40234" rIns="80467" bIns="40234"/>
            <a:lstStyle>
              <a:lvl1pPr indent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Low" rtl="1" eaLnBrk="1" hangingPunct="1">
                <a:spcBef>
                  <a:spcPct val="0"/>
                </a:spcBef>
                <a:buFontTx/>
                <a:buNone/>
              </a:pPr>
              <a:r>
                <a:rPr lang="fa-IR" sz="1600">
                  <a:solidFill>
                    <a:srgbClr val="000000"/>
                  </a:solidFill>
                  <a:cs typeface="Times New Roman" panose="02020603050405020304" pitchFamily="18" charset="0"/>
                </a:rPr>
                <a:t>X</a:t>
              </a:r>
              <a:endParaRPr lang="ar-SA" sz="1800"/>
            </a:p>
          </p:txBody>
        </p:sp>
        <p:cxnSp>
          <p:nvCxnSpPr>
            <p:cNvPr id="44089" name="AutoShape 3"/>
            <p:cNvCxnSpPr>
              <a:cxnSpLocks noChangeShapeType="1"/>
            </p:cNvCxnSpPr>
            <p:nvPr/>
          </p:nvCxnSpPr>
          <p:spPr bwMode="auto">
            <a:xfrm rot="5400000">
              <a:off x="7154" y="5430"/>
              <a:ext cx="2485" cy="162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90" name="AutoShape 2"/>
            <p:cNvCxnSpPr>
              <a:cxnSpLocks noChangeShapeType="1"/>
            </p:cNvCxnSpPr>
            <p:nvPr/>
          </p:nvCxnSpPr>
          <p:spPr bwMode="auto">
            <a:xfrm>
              <a:off x="8070" y="2552"/>
              <a:ext cx="1138" cy="126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4037" name="Slide Number Placeholder 5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E5DE5D-8CE9-4E34-A922-2323411ACC94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44038" name="TextBox 1"/>
          <p:cNvSpPr txBox="1">
            <a:spLocks noChangeArrowheads="1"/>
          </p:cNvSpPr>
          <p:nvPr/>
        </p:nvSpPr>
        <p:spPr bwMode="auto">
          <a:xfrm>
            <a:off x="6810375" y="4117975"/>
            <a:ext cx="1971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fa-IR" sz="1800">
                <a:latin typeface="Arial" panose="020B0604020202020204" pitchFamily="34" charset="0"/>
                <a:cs typeface="B Nazanin" panose="00000400000000000000" pitchFamily="2" charset="-78"/>
              </a:rPr>
              <a:t>(تفاوت خروجی شبکه با خروجی مطلوب)</a:t>
            </a:r>
            <a:endParaRPr lang="ar-SA" sz="1800">
              <a:latin typeface="Arial" panose="020B0604020202020204" pitchFamily="34" charset="0"/>
              <a:cs typeface="B Nazanin" panose="00000400000000000000" pitchFamily="2" charset="-78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4419600"/>
            <a:ext cx="87630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Backward pass phase:  computes ‘error signal’, </a:t>
            </a:r>
            <a:r>
              <a:rPr lang="en-GB" sz="2400" i="1">
                <a:solidFill>
                  <a:schemeClr val="tx2"/>
                </a:solidFill>
                <a:latin typeface="Times New Roman" panose="02020603050405020304" pitchFamily="18" charset="0"/>
              </a:rPr>
              <a:t>propagates</a:t>
            </a:r>
            <a:r>
              <a:rPr lang="en-GB" sz="2400"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the error </a:t>
            </a:r>
            <a:r>
              <a:rPr lang="en-GB" sz="2400" i="1">
                <a:solidFill>
                  <a:schemeClr val="tx2"/>
                </a:solidFill>
                <a:latin typeface="Times New Roman" panose="02020603050405020304" pitchFamily="18" charset="0"/>
              </a:rPr>
              <a:t>backwards</a:t>
            </a:r>
            <a:r>
              <a:rPr lang="en-GB" sz="2400">
                <a:latin typeface="Times New Roman" panose="02020603050405020304" pitchFamily="18" charset="0"/>
              </a:rPr>
              <a:t>  through network starting at output units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(where the error is the difference between actual and desired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output values) 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28600" y="3124200"/>
            <a:ext cx="88392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Forward pass phase: computes ‘functional signal’, feed forward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propagation of input pattern signals through network</a:t>
            </a:r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9238" y="304800"/>
            <a:ext cx="8894762" cy="267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2400" b="1">
                <a:latin typeface="Times New Roman" panose="02020603050405020304" pitchFamily="18" charset="0"/>
              </a:rPr>
              <a:t>Backpropagation learning algorithm ‘BP’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latin typeface="Times New Roman" panose="02020603050405020304" pitchFamily="18" charset="0"/>
              </a:rPr>
              <a:t>Solution to credit assignment problem in MLP. </a:t>
            </a:r>
            <a:r>
              <a:rPr lang="en-GB" sz="2400" i="1">
                <a:latin typeface="Times New Roman" panose="02020603050405020304" pitchFamily="18" charset="0"/>
              </a:rPr>
              <a:t>Rumelhart, Hinton and Williams (1986) (</a:t>
            </a:r>
            <a:r>
              <a:rPr lang="en-GB" sz="2400">
                <a:latin typeface="Times New Roman" panose="02020603050405020304" pitchFamily="18" charset="0"/>
              </a:rPr>
              <a:t>though actually invented earlier in a PhD thesis relating to economics)</a:t>
            </a:r>
            <a:endParaRPr lang="en-GB" sz="2400" i="1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GB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z="2400" b="1">
                <a:latin typeface="Times New Roman" panose="02020603050405020304" pitchFamily="18" charset="0"/>
              </a:rPr>
              <a:t>BP has two phases</a:t>
            </a:r>
            <a:r>
              <a:rPr lang="en-GB" sz="2400"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4506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7097197-2B34-4D39-B797-6C483550B1F5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84213" y="476250"/>
            <a:ext cx="7772400" cy="1143000"/>
          </a:xfrm>
        </p:spPr>
        <p:txBody>
          <a:bodyPr/>
          <a:lstStyle/>
          <a:p>
            <a:r>
              <a:rPr lang="en-US" sz="4000"/>
              <a:t>Conceptually: Forward Activity -</a:t>
            </a:r>
            <a:br>
              <a:rPr lang="en-US" sz="4000"/>
            </a:br>
            <a:r>
              <a:rPr lang="en-US" sz="4000"/>
              <a:t>Backward Error</a:t>
            </a:r>
          </a:p>
        </p:txBody>
      </p:sp>
      <p:pic>
        <p:nvPicPr>
          <p:cNvPr id="46083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844675"/>
            <a:ext cx="6985000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F5D26E-6FCF-468E-AA12-86D545304B8A}" type="slidenum">
              <a:rPr lang="en-GB" sz="14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en-GB" sz="1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ED7C-07F7-54AD-C887-B1A7F453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Backpropagation training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E7BF7-B0EC-133E-5441-AB219BFCA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D9084-9650-897E-E702-9E9A9F4A8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AAE3A1-E88C-A6D9-5300-05FBD8646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62" y="1814512"/>
            <a:ext cx="8229600" cy="464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641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470CA0-4BED-4D14-B2B7-3E8E5E45F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DD76D-F1EC-4EBC-B90E-7402EC420D50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236E8-02E5-49C4-A2E8-C1554C412395}"/>
              </a:ext>
            </a:extLst>
          </p:cNvPr>
          <p:cNvSpPr/>
          <p:nvPr/>
        </p:nvSpPr>
        <p:spPr>
          <a:xfrm>
            <a:off x="4343400" y="0"/>
            <a:ext cx="4800600" cy="6858000"/>
          </a:xfrm>
          <a:prstGeom prst="rect">
            <a:avLst/>
          </a:prstGeom>
          <a:solidFill>
            <a:srgbClr val="3035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E9F0F7-1F6D-455D-BC35-D012983DC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2" y="3062288"/>
            <a:ext cx="3983704" cy="2941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AB156E-A657-4913-92C8-AADBFCAA4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89" y="609600"/>
            <a:ext cx="3454611" cy="2743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BF1AC5-A31D-4E76-AA39-12F1BBBF1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94" y="3505201"/>
            <a:ext cx="3454611" cy="27614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4C9BD0-24A3-40CA-A2AF-DCBCF1BE775F}"/>
              </a:ext>
            </a:extLst>
          </p:cNvPr>
          <p:cNvSpPr txBox="1"/>
          <p:nvPr/>
        </p:nvSpPr>
        <p:spPr>
          <a:xfrm>
            <a:off x="5029200" y="609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Loss Function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682C333-87F7-4491-8B7F-29B1D8484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58" y="1255931"/>
            <a:ext cx="3516084" cy="176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849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65665-3A58-7C51-F6F4-CAB09D492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E6D81-89E0-BA08-CAF6-19BD00BD5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BCAAD-DCB4-3585-CE52-E4BD143B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5122" name="Picture 2" descr="Backpropagation Step by Step">
            <a:extLst>
              <a:ext uri="{FF2B5EF4-FFF2-40B4-BE49-F238E27FC236}">
                <a16:creationId xmlns:a16="http://schemas.microsoft.com/office/drawing/2014/main" id="{E3DD9F8B-6E78-53C1-AF8C-D09E15E4D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00432"/>
            <a:ext cx="7239000" cy="466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6615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518CB-7896-D2A3-8AA9-22B660444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6C92A-F444-B0B3-56AE-D52C2210C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325B2C-6A74-3491-4D1C-21A85FED8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pic>
        <p:nvPicPr>
          <p:cNvPr id="7170" name="Picture 2" descr="Gradient Descent vs. Backpropagation: What's the Difference?">
            <a:extLst>
              <a:ext uri="{FF2B5EF4-FFF2-40B4-BE49-F238E27FC236}">
                <a16:creationId xmlns:a16="http://schemas.microsoft.com/office/drawing/2014/main" id="{9807EBC4-A961-1DEB-0D6F-411244A84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3638"/>
            <a:ext cx="9144000" cy="452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6726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22F62-D3D7-0602-6163-6E170A12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468BD-5C1F-0719-5260-B51B5D9BE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65311-82EA-1A22-D203-90147DFD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EF611-8D9B-427F-8C70-18907976D1B8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73D89B-C8A8-4B94-8B52-7D4A4CE08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9531"/>
            <a:ext cx="9144000" cy="455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734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676525" y="14716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pic>
        <p:nvPicPr>
          <p:cNvPr id="7171" name="Picture 3" descr="Neural net with three neuron layers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4249738" cy="50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fa-IR" altLang="zh-CN" sz="4000" b="1">
                <a:cs typeface="B Nazanin" panose="00000400000000000000" pitchFamily="2" charset="-78"/>
              </a:rPr>
              <a:t>مثالی از يک شبکه عصبی دو لايه</a:t>
            </a:r>
            <a:endParaRPr lang="zh-CN" altLang="en-US" sz="4000" b="1">
              <a:cs typeface="B Nazanin" panose="00000400000000000000" pitchFamily="2" charset="-78"/>
            </a:endParaRP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039097-37ED-472C-8D5E-0A45B3EE202B}" type="slidenum">
              <a:rPr lang="fa-IR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fa-IR" b="1">
                <a:cs typeface="B Nazanin" panose="00000400000000000000" pitchFamily="2" charset="-78"/>
              </a:rPr>
              <a:t>شبکه های عصبی چند لايه</a:t>
            </a:r>
            <a:endParaRPr lang="en-GB" b="1">
              <a:cs typeface="B Nazanin" panose="00000400000000000000" pitchFamily="2" charset="-78"/>
            </a:endParaRPr>
          </a:p>
        </p:txBody>
      </p:sp>
      <p:pic>
        <p:nvPicPr>
          <p:cNvPr id="8195" name="Picture 3" descr="ANN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1" r="12852"/>
          <a:stretch>
            <a:fillRect/>
          </a:stretch>
        </p:blipFill>
        <p:spPr bwMode="auto">
          <a:xfrm>
            <a:off x="4211638" y="1196975"/>
            <a:ext cx="432117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2349500"/>
            <a:ext cx="4103687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/>
              <a:t> Information flow is unidirectional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GB" sz="1400"/>
              <a:t> Data is presented to </a:t>
            </a:r>
            <a:r>
              <a:rPr lang="en-GB" sz="1400" i="1"/>
              <a:t>Input layer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GB" sz="1400"/>
              <a:t> Passed on to </a:t>
            </a:r>
            <a:r>
              <a:rPr lang="en-GB" sz="1400" i="1"/>
              <a:t>Hidden Layer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GB" sz="1400"/>
              <a:t> Passed on to </a:t>
            </a:r>
            <a:r>
              <a:rPr lang="en-GB" sz="1400" i="1"/>
              <a:t>Output layer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endParaRPr lang="en-GB" sz="140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/>
              <a:t> Information is distributed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GB" sz="160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/>
              <a:t> Information processing is parallel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GB" sz="16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23850" y="2133600"/>
            <a:ext cx="36004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Char char="•"/>
            </a:pPr>
            <a:endParaRPr lang="en-US" sz="18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95288" y="2276475"/>
            <a:ext cx="3455987" cy="28813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95288" y="5734050"/>
            <a:ext cx="38163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sz="1000"/>
              <a:t>Internal representation (interpretation) of data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3851275" y="4868863"/>
            <a:ext cx="2305050" cy="865187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77316B-67E6-4B35-9B3D-716A66E38AE1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9248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839682-3E17-439F-BF12-C27E4BD29C18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fa-IR">
                <a:cs typeface="B Nazanin" panose="00000400000000000000" pitchFamily="2" charset="-78"/>
              </a:rPr>
              <a:t>نحوه ی کار با شبکه </a:t>
            </a:r>
            <a:endParaRPr lang="en-US">
              <a:cs typeface="B Nazanin" panose="00000400000000000000" pitchFamily="2" charset="-78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>
                <a:cs typeface="B Nazanin" panose="00000400000000000000" pitchFamily="2" charset="-78"/>
              </a:rPr>
              <a:t>طراحی شبکه (تعداد لايه ها، تعداد گرهها در هر لايه، تابع تحريک هر لايه)</a:t>
            </a:r>
          </a:p>
          <a:p>
            <a:pPr algn="r" rtl="1" eaLnBrk="1" hangingPunct="1"/>
            <a:r>
              <a:rPr lang="fa-IR">
                <a:cs typeface="B Nazanin" panose="00000400000000000000" pitchFamily="2" charset="-78"/>
              </a:rPr>
              <a:t>اعمال وروديها به شبکه و آموزش شبکه</a:t>
            </a:r>
          </a:p>
          <a:p>
            <a:pPr algn="r" rtl="1" eaLnBrk="1" hangingPunct="1"/>
            <a:r>
              <a:rPr lang="fa-IR">
                <a:cs typeface="B Nazanin" panose="00000400000000000000" pitchFamily="2" charset="-78"/>
              </a:rPr>
              <a:t>تست شبکه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40826D-0A6E-4063-BC15-881DBC572603}" type="slidenum">
              <a:rPr 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1024</Words>
  <Application>Microsoft Office PowerPoint</Application>
  <PresentationFormat>On-screen Show (4:3)</PresentationFormat>
  <Paragraphs>354</Paragraphs>
  <Slides>57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71" baseType="lpstr">
      <vt:lpstr>ＭＳ Ｐゴシック</vt:lpstr>
      <vt:lpstr>Arial</vt:lpstr>
      <vt:lpstr>B Nazanin</vt:lpstr>
      <vt:lpstr>Calibri</vt:lpstr>
      <vt:lpstr>Swiss911 XCm BT</vt:lpstr>
      <vt:lpstr>Symbol</vt:lpstr>
      <vt:lpstr>Tahoma</vt:lpstr>
      <vt:lpstr>Times New Roman</vt:lpstr>
      <vt:lpstr>Verdana</vt:lpstr>
      <vt:lpstr>Wingdings</vt:lpstr>
      <vt:lpstr>Office Theme</vt:lpstr>
      <vt:lpstr>Equation</vt:lpstr>
      <vt:lpstr>Формула</vt:lpstr>
      <vt:lpstr>Equation.3</vt:lpstr>
      <vt:lpstr>به نام خدا</vt:lpstr>
      <vt:lpstr> Multi Layer Perceptron   شبکه عصبی پرسپترن چند لايه </vt:lpstr>
      <vt:lpstr>Multi Layered Perceptron</vt:lpstr>
      <vt:lpstr>PowerPoint Presentation</vt:lpstr>
      <vt:lpstr>MLP</vt:lpstr>
      <vt:lpstr>مثالی از يک شبکه عصبی دو لايه</vt:lpstr>
      <vt:lpstr>شبکه های عصبی چند لايه</vt:lpstr>
      <vt:lpstr>PowerPoint Presentation</vt:lpstr>
      <vt:lpstr>نحوه ی کار با شبکه </vt:lpstr>
      <vt:lpstr>ديتای ورودی </vt:lpstr>
      <vt:lpstr>يادگيری مثالها  </vt:lpstr>
      <vt:lpstr>PowerPoint Presentation</vt:lpstr>
      <vt:lpstr>Neural Network</vt:lpstr>
      <vt:lpstr>PowerPoint Presentation</vt:lpstr>
      <vt:lpstr>PowerPoint Presentation</vt:lpstr>
      <vt:lpstr>PowerPoint Presentation</vt:lpstr>
      <vt:lpstr>PowerPoint Presentation</vt:lpstr>
      <vt:lpstr>مدل ریاضی یک نورون</vt:lpstr>
      <vt:lpstr>PowerPoint Presentation</vt:lpstr>
      <vt:lpstr>Activation/Transformation Functions</vt:lpstr>
      <vt:lpstr>تابع تحريک</vt:lpstr>
      <vt:lpstr>PowerPoint Presentation</vt:lpstr>
      <vt:lpstr>PowerPoint Presentation</vt:lpstr>
      <vt:lpstr>Activation Functions</vt:lpstr>
      <vt:lpstr>PowerPoint Presentation</vt:lpstr>
      <vt:lpstr>PowerPoint Presentation</vt:lpstr>
      <vt:lpstr>PowerPoint Presentation</vt:lpstr>
      <vt:lpstr>تابع تحريک آستانه زنی</vt:lpstr>
      <vt:lpstr>Threshold Logic Unit (TLU)</vt:lpstr>
      <vt:lpstr>Decision Surface</vt:lpstr>
      <vt:lpstr>تابع تحريک آستانه زنی</vt:lpstr>
      <vt:lpstr>Sigmoid Unit</vt:lpstr>
      <vt:lpstr>PowerPoint Presentation</vt:lpstr>
      <vt:lpstr>PowerPoint Presentation</vt:lpstr>
      <vt:lpstr>Pattern classification</vt:lpstr>
      <vt:lpstr>PowerPoint Presentation</vt:lpstr>
      <vt:lpstr>PowerPoint Presentation</vt:lpstr>
      <vt:lpstr>Perceptron Learning Theorem</vt:lpstr>
      <vt:lpstr>EXAMPLE</vt:lpstr>
      <vt:lpstr>The Exclusive OR problem</vt:lpstr>
      <vt:lpstr>EXAMPLE</vt:lpstr>
      <vt:lpstr>PowerPoint Presentation</vt:lpstr>
      <vt:lpstr>PowerPoint Presentation</vt:lpstr>
      <vt:lpstr>PowerPoint Presentation</vt:lpstr>
      <vt:lpstr>رياضيات شبکه های عصبی</vt:lpstr>
      <vt:lpstr>PowerPoint Presentation</vt:lpstr>
      <vt:lpstr>پرسپترون چند لايه  (MLP)</vt:lpstr>
      <vt:lpstr>PowerPoint Presentation</vt:lpstr>
      <vt:lpstr>آموزش شبکه</vt:lpstr>
      <vt:lpstr>آموزش شبکه</vt:lpstr>
      <vt:lpstr>PowerPoint Presentation</vt:lpstr>
      <vt:lpstr>Conceptually: Forward Activity - Backward Error</vt:lpstr>
      <vt:lpstr>Backpropagation training algorithm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rashedi</dc:creator>
  <cp:lastModifiedBy>Esmat</cp:lastModifiedBy>
  <cp:revision>94</cp:revision>
  <dcterms:created xsi:type="dcterms:W3CDTF">2003-01-01T20:31:33Z</dcterms:created>
  <dcterms:modified xsi:type="dcterms:W3CDTF">2024-12-15T05:57:26Z</dcterms:modified>
</cp:coreProperties>
</file>