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26"/>
  </p:notesMasterIdLst>
  <p:sldIdLst>
    <p:sldId id="256" r:id="rId2"/>
    <p:sldId id="320" r:id="rId3"/>
    <p:sldId id="324" r:id="rId4"/>
    <p:sldId id="325" r:id="rId5"/>
    <p:sldId id="370" r:id="rId6"/>
    <p:sldId id="371" r:id="rId7"/>
    <p:sldId id="372" r:id="rId8"/>
    <p:sldId id="374" r:id="rId9"/>
    <p:sldId id="375" r:id="rId10"/>
    <p:sldId id="376" r:id="rId11"/>
    <p:sldId id="377" r:id="rId12"/>
    <p:sldId id="373" r:id="rId13"/>
    <p:sldId id="381" r:id="rId14"/>
    <p:sldId id="385" r:id="rId15"/>
    <p:sldId id="379" r:id="rId16"/>
    <p:sldId id="380" r:id="rId17"/>
    <p:sldId id="386" r:id="rId18"/>
    <p:sldId id="387" r:id="rId19"/>
    <p:sldId id="388" r:id="rId20"/>
    <p:sldId id="266" r:id="rId21"/>
    <p:sldId id="267" r:id="rId22"/>
    <p:sldId id="268" r:id="rId23"/>
    <p:sldId id="269" r:id="rId24"/>
    <p:sldId id="27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33AE4-5B46-43A6-BD80-519D7A28C7AA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A6C49-1731-44AA-A236-390D2F4AF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73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>
            <a:extLst>
              <a:ext uri="{FF2B5EF4-FFF2-40B4-BE49-F238E27FC236}">
                <a16:creationId xmlns:a16="http://schemas.microsoft.com/office/drawing/2014/main" id="{EE811097-FB82-9744-2D07-0FF130FAE7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1C53713-22C6-4F34-AD4A-D90D7CC0768D}" type="slidenum">
              <a:rPr lang="en-US" altLang="en-US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B82FA264-8606-BDF0-744A-97C8200BCF0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C90102F0-2157-415E-5145-C417109356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460C8F44-9D16-4ADD-9921-47D8A524F9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AB04E5D-EF3C-4BB2-B6DF-4F9775B0185C}" type="slidenum">
              <a:rPr lang="en-US" altLang="en-US">
                <a:latin typeface="Arial" panose="020B0604020202020204" pitchFamily="34" charset="0"/>
              </a:rPr>
              <a:pPr eaLnBrk="1" hangingPunct="1"/>
              <a:t>11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9D29E47E-4F7B-4E16-4552-B7FFF7356D3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50FCBEF7-AD7C-22D1-D5FD-E55735B565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FCCBE3CE-603C-FDD6-84B7-15F30FB859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22596A-6DFA-4EF1-A71C-3D2EF3DA8653}" type="slidenum">
              <a:rPr lang="en-US" altLang="en-US">
                <a:latin typeface="Arial" panose="020B0604020202020204" pitchFamily="34" charset="0"/>
              </a:rPr>
              <a:pPr eaLnBrk="1" hangingPunct="1"/>
              <a:t>12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B817C348-322A-DE86-3FB0-7A182951707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3E7E1A93-4BD9-5CEF-294D-7829FD485D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70F44639-DB84-CEDC-E56F-2D3E43B435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7B238F1-9427-40D0-BFEA-E4DA85EBDB67}" type="slidenum">
              <a:rPr lang="en-US" altLang="en-US">
                <a:latin typeface="Arial" panose="020B0604020202020204" pitchFamily="34" charset="0"/>
              </a:rPr>
              <a:pPr eaLnBrk="1" hangingPunct="1"/>
              <a:t>13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A0D3E747-5F43-AD49-CAAB-2A144842BB8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A9691909-F71A-B2AD-71E0-67D78FF64B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BDE5CBB5-62FC-24F2-9725-64F8D85D9F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75FA70-DB3F-4F53-9D3F-427F44909B38}" type="slidenum">
              <a:rPr lang="en-US" altLang="en-US">
                <a:latin typeface="Arial" panose="020B0604020202020204" pitchFamily="34" charset="0"/>
              </a:rPr>
              <a:pPr eaLnBrk="1" hangingPunct="1"/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C1F3BB8A-42DD-CC6A-364A-EA892C2A10A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6A5A340-CC91-A6CE-FF7B-9025FE37C5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80761CDB-8157-19AB-1C8D-1135BC3DC6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D6AA36-9496-4B4D-B189-82D382735FF1}" type="slidenum">
              <a:rPr lang="en-US" altLang="en-US">
                <a:latin typeface="Arial" panose="020B0604020202020204" pitchFamily="34" charset="0"/>
              </a:rPr>
              <a:pPr eaLnBrk="1" hangingPunct="1"/>
              <a:t>16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4F948BEF-E584-0564-C90B-ACABD85E798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0D0574A6-6838-9BF2-25D7-E41C16A99B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0FEA2AF8-9D6F-8F4B-9FF1-2D0152909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99D37B-8E84-4BD4-B92B-76B74FDA8AD3}" type="slidenum">
              <a:rPr lang="en-US" altLang="en-US">
                <a:latin typeface="Arial" panose="020B0604020202020204" pitchFamily="34" charset="0"/>
              </a:rPr>
              <a:pPr eaLnBrk="1" hangingPunct="1"/>
              <a:t>17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7F5A6FC9-DA45-6542-0877-35EABBF7091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80CA6539-0E9D-5772-3418-8119A93ABC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2F737375-3C39-3318-359F-CC73E9DA27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79E51B78-DA04-6614-B9D7-787985B0710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altLang="en-US" sz="1400">
                <a:latin typeface="Arial" panose="020B0604020202020204" pitchFamily="34" charset="0"/>
              </a:rPr>
              <a:t> </a:t>
            </a: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B2A26ACD-262B-4DF8-E645-CF39D151EE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03F21F2-EAD8-4FDE-8181-F23E77BB5D61}" type="slidenum">
              <a:rPr lang="en-US" altLang="en-US" sz="1300">
                <a:latin typeface="Arial" panose="020B0604020202020204" pitchFamily="34" charset="0"/>
              </a:rPr>
              <a:pPr/>
              <a:t>18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5DE2AD92-B1CC-3522-8868-092C6F5573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917ED492-34B1-8B86-0122-57B8A1CA3E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altLang="en-US" sz="1400">
                <a:latin typeface="Arial" panose="020B0604020202020204" pitchFamily="34" charset="0"/>
              </a:rPr>
              <a:t> </a:t>
            </a:r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E1B1A970-5BB4-8BF8-96CE-86061DF266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90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90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A924450-F9DA-42C3-80AC-BA159C0B9F15}" type="slidenum">
              <a:rPr lang="en-US" altLang="en-US" sz="1300">
                <a:latin typeface="Arial" panose="020B0604020202020204" pitchFamily="34" charset="0"/>
              </a:rPr>
              <a:pPr/>
              <a:t>20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>
            <a:extLst>
              <a:ext uri="{FF2B5EF4-FFF2-40B4-BE49-F238E27FC236}">
                <a16:creationId xmlns:a16="http://schemas.microsoft.com/office/drawing/2014/main" id="{541474FA-D896-DFBF-F10B-7D18331992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4AD9EB-DFD8-40A3-9AAF-A7D6D602735A}" type="slidenum">
              <a:rPr lang="en-US" altLang="en-US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7523" name="Rectangle 2">
            <a:extLst>
              <a:ext uri="{FF2B5EF4-FFF2-40B4-BE49-F238E27FC236}">
                <a16:creationId xmlns:a16="http://schemas.microsoft.com/office/drawing/2014/main" id="{091818C8-CB4F-F332-C24B-4800AC7F75B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>
            <a:extLst>
              <a:ext uri="{FF2B5EF4-FFF2-40B4-BE49-F238E27FC236}">
                <a16:creationId xmlns:a16="http://schemas.microsoft.com/office/drawing/2014/main" id="{81557AB3-FDEF-B12B-BBE9-192B31DDD8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>
            <a:extLst>
              <a:ext uri="{FF2B5EF4-FFF2-40B4-BE49-F238E27FC236}">
                <a16:creationId xmlns:a16="http://schemas.microsoft.com/office/drawing/2014/main" id="{3C3A26BE-062D-D7B0-288F-7BDB5237AB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A85BA44-F645-42C1-A2FF-8E61165F0886}" type="slidenum">
              <a:rPr lang="en-US" altLang="en-US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8547" name="Rectangle 2">
            <a:extLst>
              <a:ext uri="{FF2B5EF4-FFF2-40B4-BE49-F238E27FC236}">
                <a16:creationId xmlns:a16="http://schemas.microsoft.com/office/drawing/2014/main" id="{B640CDC3-5705-245F-DCEE-C6FDE5E79A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>
            <a:extLst>
              <a:ext uri="{FF2B5EF4-FFF2-40B4-BE49-F238E27FC236}">
                <a16:creationId xmlns:a16="http://schemas.microsoft.com/office/drawing/2014/main" id="{63B0AD05-31EA-D4AB-5CA0-539149239C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>
            <a:extLst>
              <a:ext uri="{FF2B5EF4-FFF2-40B4-BE49-F238E27FC236}">
                <a16:creationId xmlns:a16="http://schemas.microsoft.com/office/drawing/2014/main" id="{83891B0F-3641-35F8-5324-172F605DDF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8D6445-D1DC-4B62-BD84-1175D9A07ED8}" type="slidenum">
              <a:rPr lang="en-US" altLang="en-US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9571" name="Rectangle 2">
            <a:extLst>
              <a:ext uri="{FF2B5EF4-FFF2-40B4-BE49-F238E27FC236}">
                <a16:creationId xmlns:a16="http://schemas.microsoft.com/office/drawing/2014/main" id="{D220C245-1230-8BD1-EFB3-A7C9907A46F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>
            <a:extLst>
              <a:ext uri="{FF2B5EF4-FFF2-40B4-BE49-F238E27FC236}">
                <a16:creationId xmlns:a16="http://schemas.microsoft.com/office/drawing/2014/main" id="{B7A4E7C5-3A5F-2C12-5FE8-7BE1192F0A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>
            <a:extLst>
              <a:ext uri="{FF2B5EF4-FFF2-40B4-BE49-F238E27FC236}">
                <a16:creationId xmlns:a16="http://schemas.microsoft.com/office/drawing/2014/main" id="{B69D6F68-32E5-F813-93FB-4C41981735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AE67C9-5AB7-41A7-8FD7-330DFCAD655F}" type="slidenum">
              <a:rPr lang="en-US" altLang="en-US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891137FF-5398-63F6-44F2-4C441E16F78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B8EBB61A-B3C2-6FAD-7CA3-418BCE2590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408B9991-BD26-F611-442F-9C1577BFD2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B2CCA54-CB0A-42E8-B65F-E45C4E11EF6C}" type="slidenum">
              <a:rPr lang="en-US" altLang="en-US"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79BCE200-0DD2-7345-0443-44ADCE300D8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851ADBA3-4400-8347-A171-6C8809A404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AB217577-B356-4560-3C63-0414778A5E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04B01B3-B1BA-407A-BA35-A32C431E913A}" type="slidenum">
              <a:rPr lang="en-US" altLang="en-US">
                <a:latin typeface="Arial" panose="020B0604020202020204" pitchFamily="34" charset="0"/>
              </a:rPr>
              <a:pPr eaLnBrk="1" hangingPunct="1"/>
              <a:t>8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46376493-1B0F-A7F2-5028-7E5C0DC28B2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0ADAD657-0845-9D13-48FB-8D963FD009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14182DDB-072B-9A49-DECB-447B30ABE4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EC8B9E2-2153-420C-8DF5-BAE068649883}" type="slidenum">
              <a:rPr lang="en-US" altLang="en-US">
                <a:latin typeface="Arial" panose="020B0604020202020204" pitchFamily="34" charset="0"/>
              </a:rPr>
              <a:pPr eaLnBrk="1" hangingPunct="1"/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419CD4AF-1BAF-DE12-20C6-01D7385F49D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9E39CC13-8DC5-73DC-A46F-990CD809E0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>
            <a:extLst>
              <a:ext uri="{FF2B5EF4-FFF2-40B4-BE49-F238E27FC236}">
                <a16:creationId xmlns:a16="http://schemas.microsoft.com/office/drawing/2014/main" id="{17BEF7CB-2738-FF9C-BA80-3F577976CA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1D4A6D4-0399-481B-AF21-14B545111780}" type="slidenum">
              <a:rPr lang="en-US" altLang="en-US">
                <a:latin typeface="Arial" panose="020B0604020202020204" pitchFamily="34" charset="0"/>
              </a:rPr>
              <a:pPr eaLnBrk="1" hangingPunct="1"/>
              <a:t>10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841A831F-2382-453F-CAB0-BE1D026B376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DD112DE9-1D82-5160-9F51-78E4B8A47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C9D62-83BF-4920-A1D2-C35A09AB2A6A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1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6BDB2-E2DE-4429-92CF-3BC691AA5D4E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0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75D4-092E-439F-B0E9-2133A918DC28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7945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D3D6D-1290-42CE-96AF-2E72A7BFD87F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50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2686-F638-4036-B797-BCF43460215D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8887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0F66-0E01-4FA7-864C-9AC5794C78CB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7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5A7AB-CAF4-433A-AC69-8332FD3AC5B8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85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5F1B4-28BB-4B11-84F9-4B3F40837E44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6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D507F-2BCD-4844-B8B4-0895791AE090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47C8-ACDB-4106-AC96-749687DFF8BD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8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2CB1-2903-462F-B918-723FA8BFF0B2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6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56ABE-28FD-4AA0-8F51-6E96627F4ABE}" type="datetime1">
              <a:rPr lang="en-US" smtClean="0"/>
              <a:t>11/2/2024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5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FF3EE-752B-4B16-8E28-7422BE233650}" type="datetime1">
              <a:rPr lang="en-US" smtClean="0"/>
              <a:t>11/2/2024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47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E506-7F32-4677-9FF5-04812E10DBB1}" type="datetime1">
              <a:rPr lang="en-US" smtClean="0"/>
              <a:t>11/2/2024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0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A39C-C61E-48FD-BA16-5B3C47D0725D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0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7E887-21E7-4C87-BC1A-AD71005464AC}" type="datetime1">
              <a:rPr lang="en-US" smtClean="0"/>
              <a:t>11/2/2024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82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EB955-0118-45DE-A3F6-9EDA351B5FD0}" type="datetime1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8E1141-FB9D-4F15-BA68-87D2DAAC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8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11E61-1F07-82C5-1F29-3B31BAC22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6672" y="954338"/>
            <a:ext cx="8915399" cy="2262781"/>
          </a:xfrm>
        </p:spPr>
        <p:txBody>
          <a:bodyPr/>
          <a:lstStyle/>
          <a:p>
            <a:r>
              <a:rPr lang="en-US" dirty="0"/>
              <a:t>The Bayes Classifier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6E2BEC-3AA6-5826-F9C7-A9EEFA9DFF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>
                <a:solidFill>
                  <a:schemeClr val="tx1"/>
                </a:solidFill>
              </a:rPr>
              <a:t>Rashedi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KGUT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8E030-76B0-9C3F-FC35-16DED5EDC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17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66DC61A-3F18-D432-A670-7DFF37C6CF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8610600" cy="762000"/>
          </a:xfrm>
        </p:spPr>
        <p:txBody>
          <a:bodyPr/>
          <a:lstStyle/>
          <a:p>
            <a:pPr eaLnBrk="1" hangingPunct="1"/>
            <a:r>
              <a:rPr lang="en-US" altLang="en-US" b="1"/>
              <a:t>Posterior Probabilities</a:t>
            </a:r>
          </a:p>
        </p:txBody>
      </p:sp>
      <p:sp>
        <p:nvSpPr>
          <p:cNvPr id="19459" name="Content Placeholder 3">
            <a:extLst>
              <a:ext uri="{FF2B5EF4-FFF2-40B4-BE49-F238E27FC236}">
                <a16:creationId xmlns:a16="http://schemas.microsoft.com/office/drawing/2014/main" id="{53054EFF-34B6-3C7D-771C-F0726577D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/>
              <a:t>Suppose we know P(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j</a:t>
            </a:r>
            <a:r>
              <a:rPr lang="en-US" altLang="en-US" sz="2000"/>
              <a:t>) and P(x|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j</a:t>
            </a:r>
            <a:r>
              <a:rPr lang="en-US" altLang="en-US" sz="2000"/>
              <a:t>) for j = 1, 2, and measure the lightness of a fish as the value x.</a:t>
            </a:r>
          </a:p>
          <a:p>
            <a:r>
              <a:rPr lang="en-US" altLang="en-US" sz="2000"/>
              <a:t>Define P(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j </a:t>
            </a:r>
            <a:r>
              <a:rPr lang="en-US" altLang="en-US" sz="2000"/>
              <a:t>|x) as the a posteriori probability (probability of the state of nature being 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j  </a:t>
            </a:r>
            <a:r>
              <a:rPr lang="en-US" altLang="en-US" sz="2000"/>
              <a:t>given the measurement of feature value x).</a:t>
            </a:r>
          </a:p>
          <a:p>
            <a:r>
              <a:rPr lang="en-US" altLang="en-US" sz="2000"/>
              <a:t>We can use the </a:t>
            </a:r>
            <a:r>
              <a:rPr lang="en-US" altLang="en-US" sz="2000">
                <a:solidFill>
                  <a:srgbClr val="FF0000"/>
                </a:solidFill>
              </a:rPr>
              <a:t>Bayes formula </a:t>
            </a:r>
            <a:r>
              <a:rPr lang="en-US" altLang="en-US" sz="2000"/>
              <a:t>to convert the prior probability to the posterior probability</a:t>
            </a:r>
          </a:p>
          <a:p>
            <a:endParaRPr lang="en-US" altLang="en-US" sz="2000"/>
          </a:p>
        </p:txBody>
      </p:sp>
      <p:pic>
        <p:nvPicPr>
          <p:cNvPr id="19460" name="Picture 2">
            <a:extLst>
              <a:ext uri="{FF2B5EF4-FFF2-40B4-BE49-F238E27FC236}">
                <a16:creationId xmlns:a16="http://schemas.microsoft.com/office/drawing/2014/main" id="{73195125-0587-8CF2-34D4-EF3F19007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43401"/>
            <a:ext cx="55245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59A36F-30F4-411F-2ED3-2F1AAF5DB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1E79A9AB-35D8-5F14-6A94-047A1EF3D9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8610600" cy="762000"/>
          </a:xfrm>
        </p:spPr>
        <p:txBody>
          <a:bodyPr/>
          <a:lstStyle/>
          <a:p>
            <a:pPr eaLnBrk="1" hangingPunct="1"/>
            <a:r>
              <a:rPr lang="en-US" altLang="en-US" b="1"/>
              <a:t>Posterior Probabilities</a:t>
            </a:r>
          </a:p>
        </p:txBody>
      </p:sp>
      <p:sp>
        <p:nvSpPr>
          <p:cNvPr id="20483" name="Content Placeholder 3">
            <a:extLst>
              <a:ext uri="{FF2B5EF4-FFF2-40B4-BE49-F238E27FC236}">
                <a16:creationId xmlns:a16="http://schemas.microsoft.com/office/drawing/2014/main" id="{2A986F37-864A-DBB4-69A8-669EBDF39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>
                <a:solidFill>
                  <a:srgbClr val="FF0000"/>
                </a:solidFill>
              </a:rPr>
              <a:t>Bayes formula:</a:t>
            </a:r>
            <a:endParaRPr lang="en-US" altLang="en-US" sz="2000"/>
          </a:p>
          <a:p>
            <a:r>
              <a:rPr lang="en-US" altLang="en-US" sz="2000"/>
              <a:t>Posterior = (Likelihood. Prior) / Evidence</a:t>
            </a:r>
          </a:p>
          <a:p>
            <a:pPr lvl="1"/>
            <a:r>
              <a:rPr lang="en-US" altLang="en-US" sz="2000" i="1"/>
              <a:t>P(</a:t>
            </a:r>
            <a:r>
              <a:rPr lang="en-US" altLang="en-US" sz="2000" i="1">
                <a:sym typeface="Symbol" panose="05050102010706020507" pitchFamily="18" charset="2"/>
              </a:rPr>
              <a:t></a:t>
            </a:r>
            <a:r>
              <a:rPr lang="en-US" altLang="en-US" sz="2000" i="1" baseline="-25000"/>
              <a:t>j</a:t>
            </a:r>
            <a:r>
              <a:rPr lang="en-US" altLang="en-US" sz="2000" i="1"/>
              <a:t> | x) = P(x | </a:t>
            </a:r>
            <a:r>
              <a:rPr lang="en-US" altLang="en-US" sz="2000" i="1">
                <a:sym typeface="Symbol" panose="05050102010706020507" pitchFamily="18" charset="2"/>
              </a:rPr>
              <a:t></a:t>
            </a:r>
            <a:r>
              <a:rPr lang="en-US" altLang="en-US" sz="2000" i="1" baseline="-25000"/>
              <a:t>j</a:t>
            </a:r>
            <a:r>
              <a:rPr lang="en-US" altLang="en-US" sz="2000" i="1"/>
              <a:t>) . P (</a:t>
            </a:r>
            <a:r>
              <a:rPr lang="en-US" altLang="en-US" sz="2000" i="1">
                <a:sym typeface="Symbol" panose="05050102010706020507" pitchFamily="18" charset="2"/>
              </a:rPr>
              <a:t></a:t>
            </a:r>
            <a:r>
              <a:rPr lang="en-US" altLang="en-US" sz="2000" i="1" baseline="-25000"/>
              <a:t>j</a:t>
            </a:r>
            <a:r>
              <a:rPr lang="en-US" altLang="en-US" sz="2000" i="1"/>
              <a:t>) / P(x)</a:t>
            </a:r>
          </a:p>
          <a:p>
            <a:pPr lvl="1"/>
            <a:endParaRPr lang="en-US" altLang="en-US" sz="2000" i="1"/>
          </a:p>
          <a:p>
            <a:pPr lvl="1"/>
            <a:endParaRPr lang="en-US" altLang="en-US" sz="2000" i="1"/>
          </a:p>
          <a:p>
            <a:r>
              <a:rPr lang="en-US" altLang="en-US" sz="2000"/>
              <a:t>P(x|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j</a:t>
            </a:r>
            <a:r>
              <a:rPr lang="en-US" altLang="en-US" sz="2000"/>
              <a:t>) is called the </a:t>
            </a:r>
            <a:r>
              <a:rPr lang="en-US" altLang="en-US" sz="2000">
                <a:solidFill>
                  <a:srgbClr val="FF0000"/>
                </a:solidFill>
              </a:rPr>
              <a:t>likelihood</a:t>
            </a:r>
            <a:r>
              <a:rPr lang="en-US" altLang="en-US" sz="2000"/>
              <a:t> and p(x) is called the </a:t>
            </a:r>
            <a:r>
              <a:rPr lang="en-US" altLang="en-US" sz="2000">
                <a:solidFill>
                  <a:srgbClr val="FF0000"/>
                </a:solidFill>
              </a:rPr>
              <a:t>evidence</a:t>
            </a:r>
            <a:r>
              <a:rPr lang="en-US" altLang="en-US" sz="2000"/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10E850-3D7F-CB38-E1C7-39ACE5B3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7C14783-CB17-F4D6-A1D3-2ABA72323D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b="1"/>
              <a:t>Making a Decision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6B3F260-2CE9-0F12-DA41-CEB62140D6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52600" y="1358704"/>
            <a:ext cx="8534400" cy="4419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10" charset="2"/>
              <a:buChar char="o"/>
              <a:defRPr/>
            </a:pPr>
            <a:r>
              <a:rPr lang="en-US" dirty="0"/>
              <a:t>Decision given the posterior probabilities</a:t>
            </a:r>
          </a:p>
          <a:p>
            <a:pPr>
              <a:lnSpc>
                <a:spcPct val="90000"/>
              </a:lnSpc>
              <a:buFont typeface="Wingdings" pitchFamily="10" charset="2"/>
              <a:buChar char="o"/>
              <a:defRPr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dirty="0"/>
              <a:t>	X is an observation for which:</a:t>
            </a:r>
            <a:br>
              <a:rPr lang="en-US" dirty="0"/>
            </a:br>
            <a:endParaRPr lang="en-US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dirty="0"/>
              <a:t>	if </a:t>
            </a:r>
            <a:r>
              <a:rPr lang="en-US" i="1" dirty="0"/>
              <a:t>P(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1</a:t>
            </a:r>
            <a:r>
              <a:rPr lang="en-US" i="1" dirty="0"/>
              <a:t> | x) &gt; P(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2</a:t>
            </a:r>
            <a:r>
              <a:rPr lang="en-US" i="1" dirty="0"/>
              <a:t> | x)</a:t>
            </a:r>
            <a:r>
              <a:rPr lang="en-US" dirty="0"/>
              <a:t>           class = 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1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dirty="0"/>
              <a:t>	if </a:t>
            </a:r>
            <a:r>
              <a:rPr lang="en-US" i="1" dirty="0"/>
              <a:t>P(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1</a:t>
            </a:r>
            <a:r>
              <a:rPr lang="en-US" i="1" dirty="0"/>
              <a:t> | x) &lt; P(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2</a:t>
            </a:r>
            <a:r>
              <a:rPr lang="en-US" i="1" dirty="0"/>
              <a:t> | x)</a:t>
            </a:r>
            <a:r>
              <a:rPr lang="en-US" dirty="0"/>
              <a:t>           class = </a:t>
            </a:r>
            <a:r>
              <a:rPr lang="en-US" i="1" dirty="0">
                <a:sym typeface="Symbol" pitchFamily="26" charset="2"/>
              </a:rPr>
              <a:t></a:t>
            </a:r>
            <a:r>
              <a:rPr lang="en-US" i="1" baseline="-25000" dirty="0"/>
              <a:t>2</a:t>
            </a:r>
          </a:p>
          <a:p>
            <a:pPr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dirty="0"/>
          </a:p>
        </p:txBody>
      </p:sp>
      <p:pic>
        <p:nvPicPr>
          <p:cNvPr id="21508" name="Picture 2">
            <a:extLst>
              <a:ext uri="{FF2B5EF4-FFF2-40B4-BE49-F238E27FC236}">
                <a16:creationId xmlns:a16="http://schemas.microsoft.com/office/drawing/2014/main" id="{25DAA3C2-66E8-E987-7166-456F796AB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3676649"/>
            <a:ext cx="59436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F20FA1-3FD6-B62E-A006-98DF1767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43A75445-B38B-FF74-9B54-6B872A6656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b="1"/>
              <a:t>Making a Decision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66B9320-EBE3-800E-CC27-DBFA0A785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8534400" cy="44196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q"/>
            </a:pPr>
            <a:endParaRPr lang="en-US" altLang="en-US"/>
          </a:p>
        </p:txBody>
      </p:sp>
      <p:pic>
        <p:nvPicPr>
          <p:cNvPr id="22532" name="Picture 2">
            <a:extLst>
              <a:ext uri="{FF2B5EF4-FFF2-40B4-BE49-F238E27FC236}">
                <a16:creationId xmlns:a16="http://schemas.microsoft.com/office/drawing/2014/main" id="{8D7A1CBB-004E-CD3E-12A5-C0AF6D99D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95400"/>
            <a:ext cx="75247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39BE80-1EFA-F0BC-7A88-82AEAF0B0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CCBE31F-71C0-6077-4F0E-9646AC5AD7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sz="3200" b="1" i="1"/>
              <a:t>Likelihood Ratio Test: an example</a:t>
            </a:r>
            <a:endParaRPr lang="en-US" altLang="en-US" sz="3200" b="1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4CB477C6-F30D-D97C-203D-38252FABC3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8534400" cy="44196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q"/>
            </a:pPr>
            <a:endParaRPr lang="en-US" altLang="en-US"/>
          </a:p>
        </p:txBody>
      </p:sp>
      <p:pic>
        <p:nvPicPr>
          <p:cNvPr id="23556" name="Picture 2">
            <a:extLst>
              <a:ext uri="{FF2B5EF4-FFF2-40B4-BE49-F238E27FC236}">
                <a16:creationId xmlns:a16="http://schemas.microsoft.com/office/drawing/2014/main" id="{26C6D9F7-CCEA-9340-462E-86F44132A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1"/>
            <a:ext cx="8839200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EF0F8-742C-CF9E-6F0C-9B8C42F6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A2443950-37D3-BDC6-4CD4-815C6DD34A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76201"/>
            <a:ext cx="8610600" cy="758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>
                <a:solidFill>
                  <a:schemeClr val="tx1"/>
                </a:solidFill>
              </a:rPr>
              <a:t>Probability of Error</a:t>
            </a:r>
            <a:endParaRPr lang="en-US" altLang="en-US" b="1"/>
          </a:p>
        </p:txBody>
      </p:sp>
      <p:sp>
        <p:nvSpPr>
          <p:cNvPr id="66" name="Rectangle 3">
            <a:extLst>
              <a:ext uri="{FF2B5EF4-FFF2-40B4-BE49-F238E27FC236}">
                <a16:creationId xmlns:a16="http://schemas.microsoft.com/office/drawing/2014/main" id="{3F7393B3-23D0-342C-6667-872873566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905000"/>
            <a:ext cx="8534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10" charset="2"/>
              <a:buChar char="o"/>
              <a:defRPr/>
            </a:pPr>
            <a:r>
              <a:rPr lang="en-US" kern="0" dirty="0"/>
              <a:t>whenever we observe a particular x, the probability of error is :</a:t>
            </a:r>
          </a:p>
          <a:p>
            <a:pPr marL="469900" indent="-469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kern="0" dirty="0"/>
              <a:t>			P</a:t>
            </a:r>
            <a:r>
              <a:rPr lang="en-US" i="1" kern="0" dirty="0"/>
              <a:t>(error | x) = P(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1</a:t>
            </a:r>
            <a:r>
              <a:rPr lang="en-US" i="1" kern="0" dirty="0"/>
              <a:t> | x) if we decide 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2</a:t>
            </a:r>
          </a:p>
          <a:p>
            <a:pPr marL="469900" indent="-469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i="1" kern="0" dirty="0"/>
              <a:t>			P(error | x) = P(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2</a:t>
            </a:r>
            <a:r>
              <a:rPr lang="en-US" i="1" kern="0" dirty="0"/>
              <a:t> | x) if we decide 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1</a:t>
            </a:r>
          </a:p>
          <a:p>
            <a:pPr marL="469900" indent="-469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10" charset="2"/>
              <a:buChar char="o"/>
              <a:defRPr/>
            </a:pPr>
            <a:r>
              <a:rPr lang="en-US" kern="0" dirty="0"/>
              <a:t>Bayes decision rule minimizes this error because</a:t>
            </a:r>
          </a:p>
          <a:p>
            <a:pPr marL="469900" indent="-469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lang="en-US" i="1" kern="0" dirty="0"/>
              <a:t>P(error | x) = min [P(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1</a:t>
            </a:r>
            <a:r>
              <a:rPr lang="en-US" i="1" kern="0" dirty="0"/>
              <a:t> | x), P(</a:t>
            </a:r>
            <a:r>
              <a:rPr lang="en-US" i="1" kern="0" dirty="0">
                <a:sym typeface="Symbol" pitchFamily="26" charset="2"/>
              </a:rPr>
              <a:t></a:t>
            </a:r>
            <a:r>
              <a:rPr lang="en-US" i="1" kern="0" baseline="-25000" dirty="0"/>
              <a:t>2</a:t>
            </a:r>
            <a:r>
              <a:rPr lang="en-US" i="1" kern="0" dirty="0"/>
              <a:t> | x)]</a:t>
            </a:r>
          </a:p>
        </p:txBody>
      </p:sp>
      <p:pic>
        <p:nvPicPr>
          <p:cNvPr id="24580" name="Picture 65">
            <a:extLst>
              <a:ext uri="{FF2B5EF4-FFF2-40B4-BE49-F238E27FC236}">
                <a16:creationId xmlns:a16="http://schemas.microsoft.com/office/drawing/2014/main" id="{47C42BFE-A80F-E7D0-F308-2063F7AAC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505201"/>
            <a:ext cx="69532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93BE99-E6B0-0465-87E8-9EA92E2ED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9F70B6C-020A-6670-1782-AAA29E5856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>
                <a:solidFill>
                  <a:schemeClr val="tx1"/>
                </a:solidFill>
              </a:rPr>
              <a:t>Probability of Error</a:t>
            </a:r>
            <a:endParaRPr lang="en-US" altLang="en-US" b="1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EA496AB-B828-AF13-3E8E-F78CB509F1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8534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i="1"/>
              <a:t>P(error | x) = min [P(</a:t>
            </a:r>
            <a:r>
              <a:rPr lang="en-US" altLang="en-US" sz="2400" i="1">
                <a:sym typeface="Symbol" panose="05050102010706020507" pitchFamily="18" charset="2"/>
              </a:rPr>
              <a:t></a:t>
            </a:r>
            <a:r>
              <a:rPr lang="en-US" altLang="en-US" sz="2400" i="1" baseline="-25000"/>
              <a:t>1</a:t>
            </a:r>
            <a:r>
              <a:rPr lang="en-US" altLang="en-US" sz="2400" i="1"/>
              <a:t> | x), P(</a:t>
            </a:r>
            <a:r>
              <a:rPr lang="en-US" altLang="en-US" sz="2400" i="1">
                <a:sym typeface="Symbol" panose="05050102010706020507" pitchFamily="18" charset="2"/>
              </a:rPr>
              <a:t></a:t>
            </a:r>
            <a:r>
              <a:rPr lang="en-US" altLang="en-US" sz="2400" i="1" baseline="-25000"/>
              <a:t>2</a:t>
            </a:r>
            <a:r>
              <a:rPr lang="en-US" altLang="en-US" sz="2400" i="1"/>
              <a:t> | x)]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What is the average probability of error? </a:t>
            </a:r>
          </a:p>
          <a:p>
            <a:pPr>
              <a:lnSpc>
                <a:spcPct val="90000"/>
              </a:lnSpc>
            </a:pPr>
            <a:endParaRPr lang="en-US" altLang="en-US" sz="2400"/>
          </a:p>
        </p:txBody>
      </p:sp>
      <p:pic>
        <p:nvPicPr>
          <p:cNvPr id="25604" name="Picture 2">
            <a:extLst>
              <a:ext uri="{FF2B5EF4-FFF2-40B4-BE49-F238E27FC236}">
                <a16:creationId xmlns:a16="http://schemas.microsoft.com/office/drawing/2014/main" id="{F0CE535C-8318-1B57-1260-E34EB245B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2819400"/>
            <a:ext cx="7610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4">
            <a:extLst>
              <a:ext uri="{FF2B5EF4-FFF2-40B4-BE49-F238E27FC236}">
                <a16:creationId xmlns:a16="http://schemas.microsoft.com/office/drawing/2014/main" id="{37BDD1B1-F1D6-B1AD-DF9B-01B6A3EAE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114800"/>
            <a:ext cx="777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For any given problem, the minimum probability of error is achieved by the Likelihood Ratio Test decision rule. This probability of error is called the </a:t>
            </a:r>
            <a:r>
              <a:rPr lang="en-US" altLang="en-US" b="1"/>
              <a:t>Bayes Error Rate </a:t>
            </a:r>
            <a:r>
              <a:rPr lang="en-US" altLang="en-US"/>
              <a:t>and is the</a:t>
            </a:r>
            <a:r>
              <a:rPr lang="en-US" altLang="en-US" b="1"/>
              <a:t> BEST any classifier can do.</a:t>
            </a:r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F76A81-D66B-1F79-C6DF-59C99D21E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59B403E-755C-A07B-4B6E-FFB3D68C5C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>
                <a:solidFill>
                  <a:schemeClr val="tx1"/>
                </a:solidFill>
              </a:rPr>
              <a:t>Probability of Error</a:t>
            </a:r>
            <a:endParaRPr lang="en-US" altLang="en-US" b="1"/>
          </a:p>
        </p:txBody>
      </p:sp>
      <p:sp>
        <p:nvSpPr>
          <p:cNvPr id="26627" name="Content Placeholder 4">
            <a:extLst>
              <a:ext uri="{FF2B5EF4-FFF2-40B4-BE49-F238E27FC236}">
                <a16:creationId xmlns:a16="http://schemas.microsoft.com/office/drawing/2014/main" id="{F005AE77-99B3-6805-796D-41F8AF7DD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6628" name="Picture 2">
            <a:extLst>
              <a:ext uri="{FF2B5EF4-FFF2-40B4-BE49-F238E27FC236}">
                <a16:creationId xmlns:a16="http://schemas.microsoft.com/office/drawing/2014/main" id="{A8CAD78B-5734-7BED-6FBF-2CC31E007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64" y="1143000"/>
            <a:ext cx="8707437" cy="555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3AF8CD-1EDB-6DE1-F562-2A824E3E2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AD98614-2A25-A98D-B3EC-6B1E91DEA2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71750" y="1079500"/>
            <a:ext cx="7256463" cy="4422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10431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Naïve Bayes	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29CE71-3C34-FEE4-F161-9A2FD674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5AEFC-B838-C602-25FB-4803A9019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F634D-2C6B-3D50-C2F5-889651F2A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Lato" panose="020F0502020204030204" pitchFamily="34" charset="0"/>
              </a:rPr>
              <a:t>The Naive Bayes consists of two words: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Lato" panose="020F0502020204030204" pitchFamily="34" charset="0"/>
              </a:rPr>
              <a:t>1- Naive: As it assumes the independency between traits or features. 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Lato" panose="020F0502020204030204" pitchFamily="34" charset="0"/>
              </a:rPr>
              <a:t>2- Bayes: Based on Bayes’ theorem.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C60A9-3C35-907D-56F5-E6B061D2D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2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41C43C44-F055-BEF4-5FCE-DCA9AB03B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7683" y="457200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Bayesian decision theory</a:t>
            </a:r>
            <a:endParaRPr lang="en-US" altLang="en-US" sz="2800" dirty="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4BB1332-2850-7043-C0B5-E9CCD2330E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90738" y="1752600"/>
            <a:ext cx="8001000" cy="4648200"/>
          </a:xfrm>
        </p:spPr>
        <p:txBody>
          <a:bodyPr/>
          <a:lstStyle/>
          <a:p>
            <a:r>
              <a:rPr lang="en-US" altLang="en-US" sz="2000" dirty="0"/>
              <a:t>Bayesian Decision Theory is a fundamental statistical approach that quantifies the tradeoffs between various decisions using probabilities and costs that accompany such decisions.</a:t>
            </a:r>
          </a:p>
          <a:p>
            <a:r>
              <a:rPr lang="en-US" altLang="en-US" sz="2000" dirty="0"/>
              <a:t>First, we will assume that all probabilities are known.</a:t>
            </a:r>
          </a:p>
          <a:p>
            <a:r>
              <a:rPr lang="en-US" altLang="en-US" sz="2000" dirty="0"/>
              <a:t>Then, we will study the cases where the probabilistic structure is not completely known.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7EB1D-9A75-AE6E-E8C6-BE930822B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41C5342E-078D-1B2E-CA8D-7D345D7908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73225" y="42863"/>
            <a:ext cx="9272588" cy="1143000"/>
          </a:xfrm>
        </p:spPr>
        <p:txBody>
          <a:bodyPr/>
          <a:lstStyle/>
          <a:p>
            <a:r>
              <a:rPr lang="en-US" altLang="en-US"/>
              <a:t>Naïve Bayes	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145364D-D726-F89A-B75A-49A3620E63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3375" y="1217613"/>
            <a:ext cx="9064625" cy="5114925"/>
          </a:xfrm>
        </p:spPr>
        <p:txBody>
          <a:bodyPr rtlCol="0">
            <a:normAutofit/>
          </a:bodyPr>
          <a:lstStyle/>
          <a:p>
            <a:pPr marL="483794" indent="-483794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altLang="en-US"/>
          </a:p>
          <a:p>
            <a:pPr marL="483794" indent="-483794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2902"/>
              <a:t>     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A452B3F-D6C9-9296-6E8E-9889C739B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217613"/>
            <a:ext cx="9342438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05" tIns="47302" rIns="94605" bIns="47302"/>
          <a:lstStyle/>
          <a:p>
            <a:pPr marL="483794" indent="-483794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54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Bayes classification</a:t>
            </a:r>
          </a:p>
          <a:p>
            <a:pPr marL="483794" indent="-483794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sz="2540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77" dirty="0">
                <a:solidFill>
                  <a:srgbClr val="FF0000"/>
                </a:solidFill>
                <a:latin typeface="Tahoma" pitchFamily="34" charset="0"/>
              </a:rPr>
              <a:t>Difficulty: </a:t>
            </a:r>
            <a:r>
              <a:rPr lang="en-US" sz="2177" dirty="0">
                <a:latin typeface="Tahoma" pitchFamily="34" charset="0"/>
              </a:rPr>
              <a:t>learning the joint probability                  </a:t>
            </a:r>
          </a:p>
          <a:p>
            <a:pPr marL="483794" indent="-483794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54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Naïve Bayes classification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177" dirty="0">
                <a:latin typeface="Tahoma" pitchFamily="34" charset="0"/>
              </a:rPr>
              <a:t>Assumption that </a:t>
            </a:r>
            <a:r>
              <a:rPr lang="en-US" sz="2177" dirty="0">
                <a:solidFill>
                  <a:srgbClr val="FF0000"/>
                </a:solidFill>
                <a:latin typeface="Tahoma" pitchFamily="34" charset="0"/>
              </a:rPr>
              <a:t>all input attributes are conditionally independent!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177" dirty="0">
                <a:latin typeface="Tahoma" pitchFamily="34" charset="0"/>
              </a:rPr>
              <a:t>MAP classification rule: for 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177" dirty="0">
              <a:latin typeface="Tahoma" pitchFamily="34" charset="0"/>
            </a:endParaRPr>
          </a:p>
        </p:txBody>
      </p:sp>
      <p:graphicFrame>
        <p:nvGraphicFramePr>
          <p:cNvPr id="13317" name="Object 8">
            <a:extLst>
              <a:ext uri="{FF2B5EF4-FFF2-40B4-BE49-F238E27FC236}">
                <a16:creationId xmlns:a16="http://schemas.microsoft.com/office/drawing/2014/main" id="{7255B26B-8C11-4D31-83C2-2EEDCD18A34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35325" y="1782763"/>
          <a:ext cx="558323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36800" imgH="177800" progId="Equation.3">
                  <p:embed/>
                </p:oleObj>
              </mc:Choice>
              <mc:Fallback>
                <p:oleObj name="Equation" r:id="rId3" imgW="2336800" imgH="177800" progId="Equation.3">
                  <p:embed/>
                  <p:pic>
                    <p:nvPicPr>
                      <p:cNvPr id="13317" name="Object 8">
                        <a:extLst>
                          <a:ext uri="{FF2B5EF4-FFF2-40B4-BE49-F238E27FC236}">
                            <a16:creationId xmlns:a16="http://schemas.microsoft.com/office/drawing/2014/main" id="{7255B26B-8C11-4D31-83C2-2EEDCD18A3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325" y="1782763"/>
                        <a:ext cx="5583238" cy="423862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9">
            <a:extLst>
              <a:ext uri="{FF2B5EF4-FFF2-40B4-BE49-F238E27FC236}">
                <a16:creationId xmlns:a16="http://schemas.microsoft.com/office/drawing/2014/main" id="{2CAC375E-6F2E-1BAE-DBCD-18206F2C8D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24675" y="2428875"/>
          <a:ext cx="1728788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12447" imgH="177723" progId="Equation.3">
                  <p:embed/>
                </p:oleObj>
              </mc:Choice>
              <mc:Fallback>
                <p:oleObj name="Equation" r:id="rId5" imgW="812447" imgH="177723" progId="Equation.3">
                  <p:embed/>
                  <p:pic>
                    <p:nvPicPr>
                      <p:cNvPr id="13318" name="Object 9">
                        <a:extLst>
                          <a:ext uri="{FF2B5EF4-FFF2-40B4-BE49-F238E27FC236}">
                            <a16:creationId xmlns:a16="http://schemas.microsoft.com/office/drawing/2014/main" id="{2CAC375E-6F2E-1BAE-DBCD-18206F2C8D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4675" y="2428875"/>
                        <a:ext cx="1728788" cy="37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0">
            <a:extLst>
              <a:ext uri="{FF2B5EF4-FFF2-40B4-BE49-F238E27FC236}">
                <a16:creationId xmlns:a16="http://schemas.microsoft.com/office/drawing/2014/main" id="{11945CD1-2E81-466C-E33C-9154F8702A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97000" y="3714750"/>
          <a:ext cx="8158163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619500" imgH="673100" progId="Equation.3">
                  <p:embed/>
                </p:oleObj>
              </mc:Choice>
              <mc:Fallback>
                <p:oleObj name="Equation" r:id="rId7" imgW="3619500" imgH="673100" progId="Equation.3">
                  <p:embed/>
                  <p:pic>
                    <p:nvPicPr>
                      <p:cNvPr id="13319" name="Object 10">
                        <a:extLst>
                          <a:ext uri="{FF2B5EF4-FFF2-40B4-BE49-F238E27FC236}">
                            <a16:creationId xmlns:a16="http://schemas.microsoft.com/office/drawing/2014/main" id="{11945CD1-2E81-466C-E33C-9154F8702A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00" y="3714750"/>
                        <a:ext cx="8158163" cy="15224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0" name="Object 11">
            <a:extLst>
              <a:ext uri="{FF2B5EF4-FFF2-40B4-BE49-F238E27FC236}">
                <a16:creationId xmlns:a16="http://schemas.microsoft.com/office/drawing/2014/main" id="{C1491FC1-AF95-4E36-57E7-AEFB5C486D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5150" y="5641975"/>
          <a:ext cx="8120063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695700" imgH="203200" progId="Equation.3">
                  <p:embed/>
                </p:oleObj>
              </mc:Choice>
              <mc:Fallback>
                <p:oleObj name="Equation" r:id="rId9" imgW="3695700" imgH="203200" progId="Equation.3">
                  <p:embed/>
                  <p:pic>
                    <p:nvPicPr>
                      <p:cNvPr id="13320" name="Object 11">
                        <a:extLst>
                          <a:ext uri="{FF2B5EF4-FFF2-40B4-BE49-F238E27FC236}">
                            <a16:creationId xmlns:a16="http://schemas.microsoft.com/office/drawing/2014/main" id="{C1491FC1-AF95-4E36-57E7-AEFB5C486D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5641975"/>
                        <a:ext cx="8120063" cy="4476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3" name="Line 12">
            <a:extLst>
              <a:ext uri="{FF2B5EF4-FFF2-40B4-BE49-F238E27FC236}">
                <a16:creationId xmlns:a16="http://schemas.microsoft.com/office/drawing/2014/main" id="{FEAEF892-8FE0-42AB-47DF-F57E78B21A09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2825" y="4189413"/>
            <a:ext cx="2005013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>
              <a:latin typeface="+mn-lt"/>
            </a:endParaRPr>
          </a:p>
        </p:txBody>
      </p:sp>
      <p:sp>
        <p:nvSpPr>
          <p:cNvPr id="16394" name="Line 13">
            <a:extLst>
              <a:ext uri="{FF2B5EF4-FFF2-40B4-BE49-F238E27FC236}">
                <a16:creationId xmlns:a16="http://schemas.microsoft.com/office/drawing/2014/main" id="{9F377FAF-3F10-73F5-8128-90030310D5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92675" y="4603750"/>
            <a:ext cx="828675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>
              <a:latin typeface="+mn-lt"/>
            </a:endParaRPr>
          </a:p>
        </p:txBody>
      </p:sp>
      <p:sp>
        <p:nvSpPr>
          <p:cNvPr id="16395" name="Line 14">
            <a:extLst>
              <a:ext uri="{FF2B5EF4-FFF2-40B4-BE49-F238E27FC236}">
                <a16:creationId xmlns:a16="http://schemas.microsoft.com/office/drawing/2014/main" id="{57BF8696-0A58-F11D-AC12-99DBCA5A56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35688" y="4603750"/>
            <a:ext cx="17970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>
              <a:latin typeface="+mn-lt"/>
            </a:endParaRPr>
          </a:p>
        </p:txBody>
      </p:sp>
      <p:sp>
        <p:nvSpPr>
          <p:cNvPr id="16396" name="Line 15">
            <a:extLst>
              <a:ext uri="{FF2B5EF4-FFF2-40B4-BE49-F238E27FC236}">
                <a16:creationId xmlns:a16="http://schemas.microsoft.com/office/drawing/2014/main" id="{9FA9CB59-F991-42B3-1494-3012E6BE86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1350" y="5156200"/>
            <a:ext cx="30416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>
              <a:latin typeface="+mn-lt"/>
            </a:endParaRPr>
          </a:p>
        </p:txBody>
      </p:sp>
      <p:graphicFrame>
        <p:nvGraphicFramePr>
          <p:cNvPr id="13325" name="Object 14">
            <a:extLst>
              <a:ext uri="{FF2B5EF4-FFF2-40B4-BE49-F238E27FC236}">
                <a16:creationId xmlns:a16="http://schemas.microsoft.com/office/drawing/2014/main" id="{C81A15F8-8E7B-E1E3-4BAB-F5A5B0735A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69025" y="5272088"/>
          <a:ext cx="2211388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091726" imgH="215806" progId="Equation.3">
                  <p:embed/>
                </p:oleObj>
              </mc:Choice>
              <mc:Fallback>
                <p:oleObj name="Equation" r:id="rId11" imgW="1091726" imgH="215806" progId="Equation.3">
                  <p:embed/>
                  <p:pic>
                    <p:nvPicPr>
                      <p:cNvPr id="13325" name="Object 14">
                        <a:extLst>
                          <a:ext uri="{FF2B5EF4-FFF2-40B4-BE49-F238E27FC236}">
                            <a16:creationId xmlns:a16="http://schemas.microsoft.com/office/drawing/2014/main" id="{C81A15F8-8E7B-E1E3-4BAB-F5A5B0735A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9025" y="5272088"/>
                        <a:ext cx="2211388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4" name="Rectangle 1">
            <a:extLst>
              <a:ext uri="{FF2B5EF4-FFF2-40B4-BE49-F238E27FC236}">
                <a16:creationId xmlns:a16="http://schemas.microsoft.com/office/drawing/2014/main" id="{06FD6660-DF18-27F9-568B-4046C6156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4638" y="130175"/>
            <a:ext cx="5519737" cy="1096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77" dirty="0">
                <a:latin typeface="Times New Roman" charset="0"/>
              </a:rPr>
              <a:t>For a class, the previous generative model can be decomposed by </a:t>
            </a:r>
            <a:r>
              <a:rPr lang="en-GB" sz="2177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</a:rPr>
              <a:t>n</a:t>
            </a:r>
            <a:r>
              <a:rPr lang="en-GB" sz="2177" dirty="0">
                <a:latin typeface="Times New Roman" charset="0"/>
              </a:rPr>
              <a:t> generative models of a single input.</a:t>
            </a:r>
            <a:endParaRPr lang="en-US" sz="2177" dirty="0">
              <a:latin typeface="Times New Roman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D0E728D-2F8A-9BD6-4280-02374ABDCAA2}"/>
              </a:ext>
            </a:extLst>
          </p:cNvPr>
          <p:cNvCxnSpPr/>
          <p:nvPr/>
        </p:nvCxnSpPr>
        <p:spPr>
          <a:xfrm flipH="1" flipV="1">
            <a:off x="7478713" y="2184400"/>
            <a:ext cx="300037" cy="346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DCF277-0ECB-9536-A9D7-9672F72EC67E}"/>
              </a:ext>
            </a:extLst>
          </p:cNvPr>
          <p:cNvCxnSpPr/>
          <p:nvPr/>
        </p:nvCxnSpPr>
        <p:spPr>
          <a:xfrm flipH="1">
            <a:off x="8859838" y="4879975"/>
            <a:ext cx="968375" cy="138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1" name="TextBox 5">
            <a:extLst>
              <a:ext uri="{FF2B5EF4-FFF2-40B4-BE49-F238E27FC236}">
                <a16:creationId xmlns:a16="http://schemas.microsoft.com/office/drawing/2014/main" id="{11D6A8CF-27D7-1FEB-61E6-FE0F5179D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2138" y="4605338"/>
            <a:ext cx="1463675" cy="762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51">
                <a:latin typeface="Times New Roman" panose="02020603050405020304" pitchFamily="18" charset="0"/>
              </a:rPr>
              <a:t>Product of individual probabilities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F9318E-3FE1-A0A8-48C3-85913A2D8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17D35FCE-1453-384D-EBFC-EE7C400C17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6188" y="0"/>
            <a:ext cx="9699625" cy="939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653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Naïve Bayes Algorithm	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852CDE42-DC84-AC11-E7BD-CC7728D028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3375" y="1217613"/>
            <a:ext cx="9064625" cy="5114925"/>
          </a:xfrm>
        </p:spPr>
        <p:txBody>
          <a:bodyPr rtlCol="0">
            <a:normAutofit/>
          </a:bodyPr>
          <a:lstStyle/>
          <a:p>
            <a:pPr marL="483794" indent="-483794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altLang="en-US"/>
          </a:p>
          <a:p>
            <a:pPr marL="483794" indent="-483794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2902"/>
              <a:t>     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0287E5F5-68A0-43D2-3102-4F325FC00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939800"/>
            <a:ext cx="9191625" cy="539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05" tIns="47302" rIns="94605" bIns="47302"/>
          <a:lstStyle/>
          <a:p>
            <a:pPr marL="483794" indent="-483794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177" dirty="0">
                <a:latin typeface="Tahoma" pitchFamily="34" charset="0"/>
              </a:rPr>
              <a:t>Naïve Bayes Algorithm (for discrete input attributes) has two phases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1. Learning Phase</a:t>
            </a:r>
            <a:r>
              <a:rPr lang="en-US" sz="2177" dirty="0">
                <a:latin typeface="Tahoma" pitchFamily="34" charset="0"/>
              </a:rPr>
              <a:t>: Given a training set </a:t>
            </a:r>
            <a:r>
              <a:rPr lang="en-US" sz="2177" b="1" dirty="0">
                <a:latin typeface="Palatino Linotype" pitchFamily="18" charset="0"/>
              </a:rPr>
              <a:t>S</a:t>
            </a:r>
            <a:r>
              <a:rPr lang="en-US" sz="2177" dirty="0">
                <a:latin typeface="Tahoma" pitchFamily="34" charset="0"/>
              </a:rPr>
              <a:t>, 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77" dirty="0">
                <a:latin typeface="Tahoma" pitchFamily="34" charset="0"/>
              </a:rPr>
              <a:t>     Output: conditional probability tables; for             elements</a:t>
            </a:r>
          </a:p>
          <a:p>
            <a:pPr marL="888396" lvl="1" indent="-414680" defTabSz="945990" eaLnBrk="1" fontAlgn="auto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177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2. Test Phase</a:t>
            </a:r>
            <a:r>
              <a:rPr lang="en-US" sz="2177" dirty="0">
                <a:latin typeface="Tahoma" pitchFamily="34" charset="0"/>
              </a:rPr>
              <a:t>: Given an unknown instance                    , </a:t>
            </a:r>
          </a:p>
          <a:p>
            <a:pPr marL="888396" lvl="1" indent="-414680" defTabSz="945990" eaLnBrk="1" fontAlgn="auto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77" dirty="0">
                <a:latin typeface="Tahoma" pitchFamily="34" charset="0"/>
              </a:rPr>
              <a:t>      Look up tables to assign the label </a:t>
            </a:r>
            <a:r>
              <a:rPr lang="en-US" sz="2177" i="1" dirty="0">
                <a:latin typeface="Palatino Linotype" pitchFamily="18" charset="0"/>
              </a:rPr>
              <a:t>c* </a:t>
            </a:r>
            <a:r>
              <a:rPr lang="en-US" sz="2177" dirty="0">
                <a:latin typeface="Tahoma" pitchFamily="34" charset="0"/>
              </a:rPr>
              <a:t>to </a:t>
            </a:r>
            <a:r>
              <a:rPr lang="en-US" sz="2177" b="1" dirty="0">
                <a:latin typeface="Palatino Linotype" pitchFamily="18" charset="0"/>
              </a:rPr>
              <a:t>X’</a:t>
            </a:r>
            <a:r>
              <a:rPr lang="en-US" sz="2177" dirty="0">
                <a:latin typeface="Tahoma" pitchFamily="34" charset="0"/>
              </a:rPr>
              <a:t> if</a:t>
            </a:r>
            <a:r>
              <a:rPr lang="en-US" sz="2177" dirty="0">
                <a:latin typeface="Palatino Linotype" pitchFamily="18" charset="0"/>
              </a:rPr>
              <a:t> </a:t>
            </a:r>
          </a:p>
          <a:p>
            <a:pPr marL="888396" lvl="1" indent="-414680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77" dirty="0">
                <a:latin typeface="Tahoma" pitchFamily="34" charset="0"/>
              </a:rPr>
              <a:t>      </a:t>
            </a:r>
          </a:p>
        </p:txBody>
      </p:sp>
      <p:graphicFrame>
        <p:nvGraphicFramePr>
          <p:cNvPr id="15365" name="Object 7">
            <a:extLst>
              <a:ext uri="{FF2B5EF4-FFF2-40B4-BE49-F238E27FC236}">
                <a16:creationId xmlns:a16="http://schemas.microsoft.com/office/drawing/2014/main" id="{66647E2D-3A6A-2E5D-AACF-86A98393CA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1900" y="2046288"/>
          <a:ext cx="7958138" cy="173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38700" imgH="1041400" progId="Equation.3">
                  <p:embed/>
                </p:oleObj>
              </mc:Choice>
              <mc:Fallback>
                <p:oleObj name="Equation" r:id="rId2" imgW="4838700" imgH="1041400" progId="Equation.3">
                  <p:embed/>
                  <p:pic>
                    <p:nvPicPr>
                      <p:cNvPr id="15365" name="Object 7">
                        <a:extLst>
                          <a:ext uri="{FF2B5EF4-FFF2-40B4-BE49-F238E27FC236}">
                            <a16:creationId xmlns:a16="http://schemas.microsoft.com/office/drawing/2014/main" id="{66647E2D-3A6A-2E5D-AACF-86A98393CA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1900" y="2046288"/>
                        <a:ext cx="7958138" cy="173037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8">
            <a:extLst>
              <a:ext uri="{FF2B5EF4-FFF2-40B4-BE49-F238E27FC236}">
                <a16:creationId xmlns:a16="http://schemas.microsoft.com/office/drawing/2014/main" id="{FBC3260B-CF2E-EF86-E32C-6EDC850DDF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1900" y="5708650"/>
          <a:ext cx="77200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57600" imgH="215900" progId="Equation.3">
                  <p:embed/>
                </p:oleObj>
              </mc:Choice>
              <mc:Fallback>
                <p:oleObj name="Equation" r:id="rId4" imgW="3657600" imgH="215900" progId="Equation.3">
                  <p:embed/>
                  <p:pic>
                    <p:nvPicPr>
                      <p:cNvPr id="15366" name="Object 8">
                        <a:extLst>
                          <a:ext uri="{FF2B5EF4-FFF2-40B4-BE49-F238E27FC236}">
                            <a16:creationId xmlns:a16="http://schemas.microsoft.com/office/drawing/2014/main" id="{FBC3260B-CF2E-EF86-E32C-6EDC850DDF5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1900" y="5708650"/>
                        <a:ext cx="7720013" cy="45720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15">
            <a:extLst>
              <a:ext uri="{FF2B5EF4-FFF2-40B4-BE49-F238E27FC236}">
                <a16:creationId xmlns:a16="http://schemas.microsoft.com/office/drawing/2014/main" id="{3E453FDA-363D-CE64-48A0-A31FEAD76B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94650" y="4424363"/>
          <a:ext cx="17589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36280" imgH="177723" progId="Equation.3">
                  <p:embed/>
                </p:oleObj>
              </mc:Choice>
              <mc:Fallback>
                <p:oleObj name="Equation" r:id="rId6" imgW="736280" imgH="177723" progId="Equation.3">
                  <p:embed/>
                  <p:pic>
                    <p:nvPicPr>
                      <p:cNvPr id="15367" name="Object 15">
                        <a:extLst>
                          <a:ext uri="{FF2B5EF4-FFF2-40B4-BE49-F238E27FC236}">
                            <a16:creationId xmlns:a16="http://schemas.microsoft.com/office/drawing/2014/main" id="{3E453FDA-363D-CE64-48A0-A31FEAD76B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4650" y="4424363"/>
                        <a:ext cx="1758950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17">
            <a:extLst>
              <a:ext uri="{FF2B5EF4-FFF2-40B4-BE49-F238E27FC236}">
                <a16:creationId xmlns:a16="http://schemas.microsoft.com/office/drawing/2014/main" id="{784F3AF5-FD78-5B41-F743-B35CF00FD1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85088" y="3911600"/>
          <a:ext cx="1027112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72808" imgH="228501" progId="Equation.3">
                  <p:embed/>
                </p:oleObj>
              </mc:Choice>
              <mc:Fallback>
                <p:oleObj name="Equation" r:id="rId8" imgW="672808" imgH="228501" progId="Equation.3">
                  <p:embed/>
                  <p:pic>
                    <p:nvPicPr>
                      <p:cNvPr id="15368" name="Object 17">
                        <a:extLst>
                          <a:ext uri="{FF2B5EF4-FFF2-40B4-BE49-F238E27FC236}">
                            <a16:creationId xmlns:a16="http://schemas.microsoft.com/office/drawing/2014/main" id="{784F3AF5-FD78-5B41-F743-B35CF00FD1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5088" y="3911600"/>
                        <a:ext cx="1027112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CD313FEE-6680-FF1C-0F76-C0252E855DC2}"/>
              </a:ext>
            </a:extLst>
          </p:cNvPr>
          <p:cNvSpPr/>
          <p:nvPr/>
        </p:nvSpPr>
        <p:spPr>
          <a:xfrm>
            <a:off x="1603375" y="1562100"/>
            <a:ext cx="9053513" cy="2695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25EC0-0604-5C6A-062B-8315FB6F3803}"/>
              </a:ext>
            </a:extLst>
          </p:cNvPr>
          <p:cNvSpPr/>
          <p:nvPr/>
        </p:nvSpPr>
        <p:spPr>
          <a:xfrm>
            <a:off x="1603375" y="4395788"/>
            <a:ext cx="9191625" cy="2349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33"/>
          </a:p>
        </p:txBody>
      </p:sp>
      <p:sp>
        <p:nvSpPr>
          <p:cNvPr id="18443" name="TextBox 2">
            <a:extLst>
              <a:ext uri="{FF2B5EF4-FFF2-40B4-BE49-F238E27FC236}">
                <a16:creationId xmlns:a16="http://schemas.microsoft.com/office/drawing/2014/main" id="{3634B6BF-3EB1-8B4A-7B37-DEE2B445A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6332538"/>
            <a:ext cx="4768850" cy="3714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814">
                <a:latin typeface="Times New Roman" panose="02020603050405020304" pitchFamily="18" charset="0"/>
              </a:rPr>
              <a:t>Classification is easy, just multiply probabilities</a:t>
            </a:r>
          </a:p>
        </p:txBody>
      </p:sp>
      <p:sp>
        <p:nvSpPr>
          <p:cNvPr id="18444" name="TextBox 11">
            <a:extLst>
              <a:ext uri="{FF2B5EF4-FFF2-40B4-BE49-F238E27FC236}">
                <a16:creationId xmlns:a16="http://schemas.microsoft.com/office/drawing/2014/main" id="{FE639C72-288A-852F-31D4-206A4F4F6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1388" y="1554163"/>
            <a:ext cx="2590800" cy="650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814" dirty="0">
                <a:latin typeface="Times New Roman" panose="02020603050405020304" pitchFamily="18" charset="0"/>
              </a:rPr>
              <a:t>Learning is easy, just create probability tables.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0D17BE-BB0A-29DA-3298-D6ABD19B0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C7D333C-956D-3C10-573B-159BB965A8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6188" y="42863"/>
            <a:ext cx="9699625" cy="8302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53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Tennis Example	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53A3E62-26F2-D18F-84F9-373F24E44B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3375" y="1217613"/>
            <a:ext cx="9064625" cy="5114925"/>
          </a:xfrm>
        </p:spPr>
        <p:txBody>
          <a:bodyPr rtlCol="0">
            <a:normAutofit/>
          </a:bodyPr>
          <a:lstStyle/>
          <a:p>
            <a:pPr marL="483794" indent="-483794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altLang="en-US"/>
          </a:p>
          <a:p>
            <a:pPr marL="483794" indent="-483794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2902"/>
              <a:t>     </a:t>
            </a:r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F54D3429-EF0D-0300-E161-1E764D1CB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079500"/>
            <a:ext cx="919162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05" tIns="47302" rIns="94605" bIns="47302"/>
          <a:lstStyle>
            <a:lvl1pPr marL="533400" indent="-5334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42988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en-US" sz="2540">
                <a:solidFill>
                  <a:srgbClr val="FF0000"/>
                </a:solidFill>
                <a:latin typeface="Tahoma" panose="020B0604030504040204" pitchFamily="34" charset="0"/>
              </a:rPr>
              <a:t>Example</a:t>
            </a:r>
            <a:r>
              <a:rPr lang="en-US" altLang="en-US" sz="2540">
                <a:latin typeface="Tahoma" panose="020B0604030504040204" pitchFamily="34" charset="0"/>
              </a:rPr>
              <a:t>: Play Tennis</a:t>
            </a:r>
          </a:p>
        </p:txBody>
      </p:sp>
      <p:pic>
        <p:nvPicPr>
          <p:cNvPr id="16389" name="Picture 9">
            <a:extLst>
              <a:ext uri="{FF2B5EF4-FFF2-40B4-BE49-F238E27FC236}">
                <a16:creationId xmlns:a16="http://schemas.microsoft.com/office/drawing/2014/main" id="{BB759088-D5C2-D272-5818-31967EC65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01800"/>
            <a:ext cx="6013450" cy="457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3D0E96-69C4-3182-1F0B-ABBD5338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4A0F780-0F3E-1D0C-1513-00696959E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29213" y="0"/>
            <a:ext cx="5816600" cy="1077913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3628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3628" b="1" u="sng" dirty="0">
                <a:solidFill>
                  <a:srgbClr val="00B0F0"/>
                </a:solidFill>
              </a:rPr>
              <a:t>learning phase </a:t>
            </a:r>
            <a:r>
              <a:rPr lang="en-US" sz="3628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tennis example	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383D55A6-6774-3E34-3979-BEF5E21662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3375" y="1217613"/>
            <a:ext cx="9064625" cy="5114925"/>
          </a:xfrm>
        </p:spPr>
        <p:txBody>
          <a:bodyPr rtlCol="0">
            <a:normAutofit/>
          </a:bodyPr>
          <a:lstStyle/>
          <a:p>
            <a:pPr marL="483794" indent="-483794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altLang="en-US" b="1"/>
          </a:p>
          <a:p>
            <a:pPr marL="483794" indent="-483794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2902" b="1"/>
              <a:t>     </a:t>
            </a:r>
          </a:p>
        </p:txBody>
      </p:sp>
      <p:graphicFrame>
        <p:nvGraphicFramePr>
          <p:cNvPr id="541824" name="Group 128">
            <a:extLst>
              <a:ext uri="{FF2B5EF4-FFF2-40B4-BE49-F238E27FC236}">
                <a16:creationId xmlns:a16="http://schemas.microsoft.com/office/drawing/2014/main" id="{6F63941E-5811-0C14-9D1F-CCBD486740A8}"/>
              </a:ext>
            </a:extLst>
          </p:cNvPr>
          <p:cNvGraphicFramePr>
            <a:graphicFrameLocks noGrp="1"/>
          </p:cNvGraphicFramePr>
          <p:nvPr/>
        </p:nvGraphicFramePr>
        <p:xfrm>
          <a:off x="1651000" y="3457575"/>
          <a:ext cx="3303589" cy="1613233"/>
        </p:xfrm>
        <a:graphic>
          <a:graphicData uri="http://schemas.openxmlformats.org/drawingml/2006/table">
            <a:tbl>
              <a:tblPr/>
              <a:tblGrid>
                <a:gridCol w="1100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2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7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19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Palatino Linotype" pitchFamily="18" charset="0"/>
                        </a:rPr>
                        <a:t>Outlook</a:t>
                      </a:r>
                    </a:p>
                  </a:txBody>
                  <a:tcPr marL="82986" marR="82986" marT="41379" marB="413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Yes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No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927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Sunny</a:t>
                      </a:r>
                    </a:p>
                  </a:txBody>
                  <a:tcPr marL="82986" marR="82986" marT="41379" marB="413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2/9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3/5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927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Overcast</a:t>
                      </a:r>
                    </a:p>
                  </a:txBody>
                  <a:tcPr marL="82986" marR="82986" marT="41379" marB="413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4/9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0/5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927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Rain</a:t>
                      </a:r>
                    </a:p>
                  </a:txBody>
                  <a:tcPr marL="82986" marR="82986" marT="41379" marB="4137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3/9</a:t>
                      </a: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2/5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82986" marR="82986" marT="41379" marB="413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41770" name="Group 74">
            <a:extLst>
              <a:ext uri="{FF2B5EF4-FFF2-40B4-BE49-F238E27FC236}">
                <a16:creationId xmlns:a16="http://schemas.microsoft.com/office/drawing/2014/main" id="{63D4E750-DFA6-CF25-6FFA-04F554ED4D1A}"/>
              </a:ext>
            </a:extLst>
          </p:cNvPr>
          <p:cNvGraphicFramePr>
            <a:graphicFrameLocks noGrp="1"/>
          </p:cNvGraphicFramePr>
          <p:nvPr/>
        </p:nvGraphicFramePr>
        <p:xfrm>
          <a:off x="6459538" y="3427413"/>
          <a:ext cx="4146550" cy="1613737"/>
        </p:xfrm>
        <a:graphic>
          <a:graphicData uri="http://schemas.openxmlformats.org/drawingml/2006/table">
            <a:tbl>
              <a:tblPr/>
              <a:tblGrid>
                <a:gridCol w="15204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215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Palatino Linotype" pitchFamily="18" charset="0"/>
                        </a:rPr>
                        <a:t>Temperature</a:t>
                      </a:r>
                    </a:p>
                  </a:txBody>
                  <a:tcPr marL="82931" marR="82931" marT="41447" marB="414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Yes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No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895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Hot</a:t>
                      </a:r>
                    </a:p>
                  </a:txBody>
                  <a:tcPr marL="82931" marR="82931" marT="41447" marB="414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2/9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2/5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895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Mild</a:t>
                      </a:r>
                    </a:p>
                  </a:txBody>
                  <a:tcPr marL="82931" marR="82931" marT="41447" marB="414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4/9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2/5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895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Cool</a:t>
                      </a:r>
                    </a:p>
                  </a:txBody>
                  <a:tcPr marL="82931" marR="82931" marT="41447" marB="4144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3/9</a:t>
                      </a: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1/5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82931" marR="82931" marT="41447" marB="4144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41828" name="Group 132">
            <a:extLst>
              <a:ext uri="{FF2B5EF4-FFF2-40B4-BE49-F238E27FC236}">
                <a16:creationId xmlns:a16="http://schemas.microsoft.com/office/drawing/2014/main" id="{1C63DEB2-3FC3-510D-4E12-BEB5528D39AE}"/>
              </a:ext>
            </a:extLst>
          </p:cNvPr>
          <p:cNvGraphicFramePr>
            <a:graphicFrameLocks noGrp="1"/>
          </p:cNvGraphicFramePr>
          <p:nvPr/>
        </p:nvGraphicFramePr>
        <p:xfrm>
          <a:off x="1458913" y="5364163"/>
          <a:ext cx="3525837" cy="1253313"/>
        </p:xfrm>
        <a:graphic>
          <a:graphicData uri="http://schemas.openxmlformats.org/drawingml/2006/table">
            <a:tbl>
              <a:tblPr/>
              <a:tblGrid>
                <a:gridCol w="141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4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1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073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Palatino Linotype" pitchFamily="18" charset="0"/>
                        </a:rPr>
                        <a:t>Humidity</a:t>
                      </a:r>
                    </a:p>
                  </a:txBody>
                  <a:tcPr marL="82961" marR="82961" marT="41420" marB="414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Yes</a:t>
                      </a:r>
                      <a:endParaRPr kumimoji="0" lang="en-GB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Play=N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o</a:t>
                      </a: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732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High</a:t>
                      </a:r>
                    </a:p>
                  </a:txBody>
                  <a:tcPr marL="82961" marR="82961" marT="41420" marB="414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3/9</a:t>
                      </a: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4/5</a:t>
                      </a: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732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Normal</a:t>
                      </a:r>
                    </a:p>
                  </a:txBody>
                  <a:tcPr marL="82961" marR="82961" marT="41420" marB="414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6/9</a:t>
                      </a: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1/5</a:t>
                      </a:r>
                    </a:p>
                  </a:txBody>
                  <a:tcPr marL="82961" marR="82961" marT="41420" marB="414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41833" name="Group 137">
            <a:extLst>
              <a:ext uri="{FF2B5EF4-FFF2-40B4-BE49-F238E27FC236}">
                <a16:creationId xmlns:a16="http://schemas.microsoft.com/office/drawing/2014/main" id="{41E9F870-9FAF-E4B6-10E7-DC83FCAC6F9E}"/>
              </a:ext>
            </a:extLst>
          </p:cNvPr>
          <p:cNvGraphicFramePr>
            <a:graphicFrameLocks noGrp="1"/>
          </p:cNvGraphicFramePr>
          <p:nvPr/>
        </p:nvGraphicFramePr>
        <p:xfrm>
          <a:off x="6442075" y="5364163"/>
          <a:ext cx="3524249" cy="1195770"/>
        </p:xfrm>
        <a:graphic>
          <a:graphicData uri="http://schemas.openxmlformats.org/drawingml/2006/table">
            <a:tbl>
              <a:tblPr/>
              <a:tblGrid>
                <a:gridCol w="1230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8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354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Palatino Linotype" pitchFamily="18" charset="0"/>
                        </a:rPr>
                        <a:t>Wind</a:t>
                      </a:r>
                    </a:p>
                  </a:txBody>
                  <a:tcPr marL="82923" marR="82923" marT="41464" marB="414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Yes</a:t>
                      </a:r>
                      <a:endParaRPr kumimoji="0" lang="en-GB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Play=</a:t>
                      </a:r>
                      <a:r>
                        <a:rPr kumimoji="0" lang="en-GB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No</a:t>
                      </a: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016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Strong</a:t>
                      </a:r>
                    </a:p>
                  </a:txBody>
                  <a:tcPr marL="82923" marR="82923" marT="41464" marB="414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3/9</a:t>
                      </a: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3/5</a:t>
                      </a: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016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Weak</a:t>
                      </a:r>
                    </a:p>
                  </a:txBody>
                  <a:tcPr marL="82923" marR="82923" marT="41464" marB="414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6/9</a:t>
                      </a: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2/5</a:t>
                      </a:r>
                    </a:p>
                  </a:txBody>
                  <a:tcPr marL="82923" marR="82923" marT="41464" marB="414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564" name="Text Box 119">
            <a:extLst>
              <a:ext uri="{FF2B5EF4-FFF2-40B4-BE49-F238E27FC236}">
                <a16:creationId xmlns:a16="http://schemas.microsoft.com/office/drawing/2014/main" id="{827064FC-8131-5B4B-51AD-978055F51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1400175"/>
            <a:ext cx="2387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042988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42988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GB" altLang="en-US" sz="2177" i="1">
                <a:latin typeface="Palatino Linotype" panose="02040502050505030304" pitchFamily="18" charset="0"/>
              </a:rPr>
              <a:t>P</a:t>
            </a:r>
            <a:r>
              <a:rPr lang="en-GB" altLang="en-US" sz="2177">
                <a:latin typeface="Palatino Linotype" panose="02040502050505030304" pitchFamily="18" charset="0"/>
              </a:rPr>
              <a:t>(Play</a:t>
            </a:r>
            <a:r>
              <a:rPr lang="en-GB" altLang="en-US" sz="2177" i="1">
                <a:latin typeface="Palatino Linotype" panose="02040502050505030304" pitchFamily="18" charset="0"/>
              </a:rPr>
              <a:t>=Yes) = </a:t>
            </a:r>
            <a:r>
              <a:rPr lang="en-GB" altLang="en-US" sz="2177">
                <a:latin typeface="Palatino Linotype" panose="02040502050505030304" pitchFamily="18" charset="0"/>
              </a:rPr>
              <a:t>9/14</a:t>
            </a:r>
          </a:p>
        </p:txBody>
      </p:sp>
      <p:sp>
        <p:nvSpPr>
          <p:cNvPr id="20565" name="Text Box 120">
            <a:extLst>
              <a:ext uri="{FF2B5EF4-FFF2-40B4-BE49-F238E27FC236}">
                <a16:creationId xmlns:a16="http://schemas.microsoft.com/office/drawing/2014/main" id="{3EFBD9A2-8154-7AD3-FC52-A26B642CED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6650" y="2090738"/>
            <a:ext cx="23542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042988"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42988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42988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42988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4298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GB" altLang="en-US" sz="2177" i="1">
                <a:latin typeface="Palatino Linotype" panose="02040502050505030304" pitchFamily="18" charset="0"/>
              </a:rPr>
              <a:t>P</a:t>
            </a:r>
            <a:r>
              <a:rPr lang="en-GB" altLang="en-US" sz="2177">
                <a:latin typeface="Palatino Linotype" panose="02040502050505030304" pitchFamily="18" charset="0"/>
              </a:rPr>
              <a:t>(Play</a:t>
            </a:r>
            <a:r>
              <a:rPr lang="en-GB" altLang="en-US" sz="2177" i="1">
                <a:latin typeface="Palatino Linotype" panose="02040502050505030304" pitchFamily="18" charset="0"/>
              </a:rPr>
              <a:t>=No) = </a:t>
            </a:r>
            <a:r>
              <a:rPr lang="en-GB" altLang="en-US" sz="2177">
                <a:latin typeface="Palatino Linotype" panose="02040502050505030304" pitchFamily="18" charset="0"/>
              </a:rPr>
              <a:t>5/14</a:t>
            </a:r>
          </a:p>
        </p:txBody>
      </p:sp>
      <p:pic>
        <p:nvPicPr>
          <p:cNvPr id="17494" name="Picture 9">
            <a:extLst>
              <a:ext uri="{FF2B5EF4-FFF2-40B4-BE49-F238E27FC236}">
                <a16:creationId xmlns:a16="http://schemas.microsoft.com/office/drawing/2014/main" id="{81ECD5A0-CD7C-2F34-EFCD-97A14DA7A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0"/>
            <a:ext cx="3679825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6243004-72C7-9963-CCAD-A3902C5AA5E7}"/>
              </a:ext>
            </a:extLst>
          </p:cNvPr>
          <p:cNvCxnSpPr/>
          <p:nvPr/>
        </p:nvCxnSpPr>
        <p:spPr>
          <a:xfrm>
            <a:off x="4725988" y="2855913"/>
            <a:ext cx="1211262" cy="571500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3EEC849-A5FA-0A1C-3FF5-9E731F868B71}"/>
              </a:ext>
            </a:extLst>
          </p:cNvPr>
          <p:cNvCxnSpPr>
            <a:stCxn id="20564" idx="1"/>
          </p:cNvCxnSpPr>
          <p:nvPr/>
        </p:nvCxnSpPr>
        <p:spPr>
          <a:xfrm flipH="1">
            <a:off x="4692650" y="1606550"/>
            <a:ext cx="1460500" cy="692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4DD3D87-A175-E39B-6D81-AF38D46D6BDC}"/>
              </a:ext>
            </a:extLst>
          </p:cNvPr>
          <p:cNvCxnSpPr/>
          <p:nvPr/>
        </p:nvCxnSpPr>
        <p:spPr>
          <a:xfrm flipH="1">
            <a:off x="4692650" y="2298700"/>
            <a:ext cx="1487488" cy="369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0" name="TextBox 10">
            <a:extLst>
              <a:ext uri="{FF2B5EF4-FFF2-40B4-BE49-F238E27FC236}">
                <a16:creationId xmlns:a16="http://schemas.microsoft.com/office/drawing/2014/main" id="{0CD124BD-08B8-0210-8064-CD93B2D0A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6150" y="2659063"/>
            <a:ext cx="4562475" cy="6508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814">
                <a:latin typeface="Times New Roman" panose="02020603050405020304" pitchFamily="18" charset="0"/>
              </a:rPr>
              <a:t>We have four variables, we calculate for each we calculate the conditional probability table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039E9-3AC8-B788-C177-B290C7C96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256CDFA3-1AC5-23F1-94A6-BD6826553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46188" y="42863"/>
            <a:ext cx="969962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phase </a:t>
            </a:r>
            <a:r>
              <a:rPr lang="en-US" dirty="0"/>
              <a:t>for the tennis example	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B92EE6BA-EEF6-F7C5-8B66-572A588B922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03375" y="1217613"/>
            <a:ext cx="9064625" cy="5114925"/>
          </a:xfrm>
        </p:spPr>
        <p:txBody>
          <a:bodyPr rtlCol="0">
            <a:normAutofit/>
          </a:bodyPr>
          <a:lstStyle/>
          <a:p>
            <a:pPr marL="483794" indent="-483794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altLang="en-US" b="1" dirty="0"/>
          </a:p>
          <a:p>
            <a:pPr marL="483794" indent="-483794" fontAlgn="auto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en-US" sz="2902" b="1" dirty="0"/>
              <a:t>     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54F33D2-FC01-11F3-0B86-5028CDDDF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079500"/>
            <a:ext cx="9191625" cy="558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05" tIns="47302" rIns="94605" bIns="47302"/>
          <a:lstStyle/>
          <a:p>
            <a:pPr marL="483794" indent="-483794" defTabSz="945990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540" dirty="0">
                <a:solidFill>
                  <a:srgbClr val="FF0000"/>
                </a:solidFill>
                <a:latin typeface="Tahoma" pitchFamily="34" charset="0"/>
              </a:rPr>
              <a:t>Test Phase</a:t>
            </a: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177" dirty="0">
                <a:latin typeface="Tahoma" pitchFamily="34" charset="0"/>
              </a:rPr>
              <a:t>Given a </a:t>
            </a:r>
            <a:r>
              <a:rPr lang="en-US" sz="2177" dirty="0">
                <a:solidFill>
                  <a:srgbClr val="00B0F0"/>
                </a:solidFill>
                <a:latin typeface="Tahoma" pitchFamily="34" charset="0"/>
              </a:rPr>
              <a:t>new instance of variable values</a:t>
            </a:r>
            <a:r>
              <a:rPr lang="en-US" sz="2177" dirty="0">
                <a:latin typeface="Tahoma" pitchFamily="34" charset="0"/>
              </a:rPr>
              <a:t>, </a:t>
            </a: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177" b="1" dirty="0">
                <a:latin typeface="Palatino Linotype" pitchFamily="18" charset="0"/>
              </a:rPr>
              <a:t>      </a:t>
            </a:r>
            <a:r>
              <a:rPr lang="en-US" sz="2177" b="1" dirty="0">
                <a:solidFill>
                  <a:schemeClr val="accent2"/>
                </a:solidFill>
                <a:latin typeface="Palatino Linotype" pitchFamily="18" charset="0"/>
              </a:rPr>
              <a:t>x</a:t>
            </a:r>
            <a:r>
              <a:rPr lang="en-US" sz="1814" dirty="0">
                <a:solidFill>
                  <a:schemeClr val="accent2"/>
                </a:solidFill>
                <a:latin typeface="Palatino Linotype" pitchFamily="18" charset="0"/>
              </a:rPr>
              <a:t>’=(Outlook=</a:t>
            </a:r>
            <a:r>
              <a:rPr lang="en-US" sz="1814" i="1" dirty="0">
                <a:solidFill>
                  <a:schemeClr val="accent2"/>
                </a:solidFill>
                <a:latin typeface="Palatino Linotype" pitchFamily="18" charset="0"/>
              </a:rPr>
              <a:t>Sunny, </a:t>
            </a:r>
            <a:r>
              <a:rPr lang="en-US" sz="1814" dirty="0">
                <a:solidFill>
                  <a:schemeClr val="accent2"/>
                </a:solidFill>
                <a:latin typeface="Palatino Linotype" pitchFamily="18" charset="0"/>
              </a:rPr>
              <a:t>Temperature=</a:t>
            </a:r>
            <a:r>
              <a:rPr lang="en-US" sz="1814" i="1" dirty="0">
                <a:solidFill>
                  <a:schemeClr val="accent2"/>
                </a:solidFill>
                <a:latin typeface="Palatino Linotype" pitchFamily="18" charset="0"/>
              </a:rPr>
              <a:t>Cool, </a:t>
            </a:r>
            <a:r>
              <a:rPr lang="en-US" sz="1814" dirty="0">
                <a:solidFill>
                  <a:schemeClr val="accent2"/>
                </a:solidFill>
                <a:latin typeface="Palatino Linotype" pitchFamily="18" charset="0"/>
              </a:rPr>
              <a:t>Humidity</a:t>
            </a:r>
            <a:r>
              <a:rPr lang="en-US" sz="1814" i="1" dirty="0">
                <a:solidFill>
                  <a:schemeClr val="accent2"/>
                </a:solidFill>
                <a:latin typeface="Palatino Linotype" pitchFamily="18" charset="0"/>
              </a:rPr>
              <a:t>=High, </a:t>
            </a:r>
            <a:r>
              <a:rPr lang="en-US" sz="1814" dirty="0">
                <a:solidFill>
                  <a:schemeClr val="accent2"/>
                </a:solidFill>
                <a:latin typeface="Palatino Linotype" pitchFamily="18" charset="0"/>
              </a:rPr>
              <a:t>Wind=</a:t>
            </a:r>
            <a:r>
              <a:rPr lang="en-US" sz="1814" i="1" dirty="0">
                <a:solidFill>
                  <a:schemeClr val="accent2"/>
                </a:solidFill>
                <a:latin typeface="Palatino Linotype" pitchFamily="18" charset="0"/>
              </a:rPr>
              <a:t>Strong</a:t>
            </a:r>
            <a:r>
              <a:rPr lang="en-US" sz="1814" dirty="0">
                <a:solidFill>
                  <a:schemeClr val="accent2"/>
                </a:solidFill>
                <a:latin typeface="Palatino Linotype" pitchFamily="18" charset="0"/>
              </a:rPr>
              <a:t>)</a:t>
            </a: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177" dirty="0">
                <a:solidFill>
                  <a:schemeClr val="tx2"/>
                </a:solidFill>
                <a:latin typeface="Tahoma" pitchFamily="34" charset="0"/>
              </a:rPr>
              <a:t>Given calculated Look up tables</a:t>
            </a: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solidFill>
                <a:schemeClr val="tx2"/>
              </a:solidFill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solidFill>
                <a:schemeClr val="tx2"/>
              </a:solidFill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solidFill>
                <a:schemeClr val="tx2"/>
              </a:solidFill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solidFill>
                <a:schemeClr val="tx2"/>
              </a:solidFill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US" sz="2177" dirty="0">
              <a:solidFill>
                <a:schemeClr val="tx2"/>
              </a:solidFill>
              <a:latin typeface="Tahoma" pitchFamily="34" charset="0"/>
            </a:endParaRPr>
          </a:p>
          <a:p>
            <a:pPr marL="888396" lvl="1" indent="-414680" defTabSz="945990"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902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Use the </a:t>
            </a:r>
            <a:r>
              <a:rPr lang="en-US" sz="2902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MAP rule </a:t>
            </a:r>
            <a:r>
              <a:rPr lang="en-US" sz="290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to calculate Yes or No</a:t>
            </a:r>
          </a:p>
        </p:txBody>
      </p:sp>
      <p:sp>
        <p:nvSpPr>
          <p:cNvPr id="14341" name="Text Box 91">
            <a:extLst>
              <a:ext uri="{FF2B5EF4-FFF2-40B4-BE49-F238E27FC236}">
                <a16:creationId xmlns:a16="http://schemas.microsoft.com/office/drawing/2014/main" id="{D2704366-31E7-86B6-2E0C-2318CF9AF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8063" y="2671763"/>
            <a:ext cx="3595687" cy="17256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>
            <a:spAutoFit/>
          </a:bodyPr>
          <a:lstStyle>
            <a:lvl1pPr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P(Outlook=</a:t>
            </a:r>
            <a:r>
              <a:rPr lang="en-GB" sz="1633" dirty="0" err="1">
                <a:latin typeface="Palatino Linotype" pitchFamily="18" charset="0"/>
              </a:rPr>
              <a:t>S</a:t>
            </a:r>
            <a:r>
              <a:rPr lang="en-GB" sz="1633" i="1" dirty="0" err="1">
                <a:latin typeface="Palatino Linotype" pitchFamily="18" charset="0"/>
              </a:rPr>
              <a:t>unny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No</a:t>
            </a:r>
            <a:r>
              <a:rPr lang="en-GB" sz="1633" dirty="0">
                <a:latin typeface="Palatino Linotype" pitchFamily="18" charset="0"/>
              </a:rPr>
              <a:t>) = 3/5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P(Temperature=</a:t>
            </a:r>
            <a:r>
              <a:rPr lang="en-GB" sz="1633" i="1" dirty="0" err="1">
                <a:latin typeface="Palatino Linotype" pitchFamily="18" charset="0"/>
              </a:rPr>
              <a:t>Cool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=No</a:t>
            </a:r>
            <a:r>
              <a:rPr lang="en-GB" sz="1633" dirty="0">
                <a:latin typeface="Palatino Linotype" pitchFamily="18" charset="0"/>
              </a:rPr>
              <a:t>) = 1/5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</a:t>
            </a:r>
            <a:r>
              <a:rPr lang="en-GB" sz="1633" dirty="0" err="1">
                <a:latin typeface="Palatino Linotype" pitchFamily="18" charset="0"/>
              </a:rPr>
              <a:t>Huminity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 err="1">
                <a:latin typeface="Palatino Linotype" pitchFamily="18" charset="0"/>
              </a:rPr>
              <a:t>High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No</a:t>
            </a:r>
            <a:r>
              <a:rPr lang="en-GB" sz="1633" dirty="0">
                <a:latin typeface="Palatino Linotype" pitchFamily="18" charset="0"/>
              </a:rPr>
              <a:t>) = 4/5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P(Wind=</a:t>
            </a:r>
            <a:r>
              <a:rPr lang="en-GB" sz="1633" i="1" dirty="0" err="1">
                <a:latin typeface="Palatino Linotype" pitchFamily="18" charset="0"/>
              </a:rPr>
              <a:t>Strong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No</a:t>
            </a:r>
            <a:r>
              <a:rPr lang="en-GB" sz="1633" dirty="0">
                <a:latin typeface="Palatino Linotype" pitchFamily="18" charset="0"/>
              </a:rPr>
              <a:t>) = 3/5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P(Play=</a:t>
            </a:r>
            <a:r>
              <a:rPr lang="en-GB" sz="1633" i="1" dirty="0">
                <a:latin typeface="Palatino Linotype" pitchFamily="18" charset="0"/>
              </a:rPr>
              <a:t>No</a:t>
            </a:r>
            <a:r>
              <a:rPr lang="en-GB" sz="1633" dirty="0">
                <a:latin typeface="Palatino Linotype" pitchFamily="18" charset="0"/>
              </a:rPr>
              <a:t>) = 5/14</a:t>
            </a:r>
          </a:p>
        </p:txBody>
      </p:sp>
      <p:sp>
        <p:nvSpPr>
          <p:cNvPr id="14342" name="Text Box 93">
            <a:extLst>
              <a:ext uri="{FF2B5EF4-FFF2-40B4-BE49-F238E27FC236}">
                <a16:creationId xmlns:a16="http://schemas.microsoft.com/office/drawing/2014/main" id="{D88D0864-59A1-AAB4-7946-BE074232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900" y="2670175"/>
            <a:ext cx="3516313" cy="17256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none">
            <a:spAutoFit/>
          </a:bodyPr>
          <a:lstStyle>
            <a:lvl1pPr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P(Outlook=</a:t>
            </a:r>
            <a:r>
              <a:rPr lang="en-GB" sz="1633" i="1" dirty="0" err="1">
                <a:latin typeface="Palatino Linotype" pitchFamily="18" charset="0"/>
              </a:rPr>
              <a:t>Sunny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Yes</a:t>
            </a:r>
            <a:r>
              <a:rPr lang="en-GB" sz="1633" dirty="0">
                <a:latin typeface="Palatino Linotype" pitchFamily="18" charset="0"/>
              </a:rPr>
              <a:t>) = 2/9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P(Temperature=</a:t>
            </a:r>
            <a:r>
              <a:rPr lang="en-GB" sz="1633" i="1" dirty="0" err="1">
                <a:latin typeface="Palatino Linotype" pitchFamily="18" charset="0"/>
              </a:rPr>
              <a:t>Cool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Yes</a:t>
            </a:r>
            <a:r>
              <a:rPr lang="en-GB" sz="1633" dirty="0">
                <a:latin typeface="Palatino Linotype" pitchFamily="18" charset="0"/>
              </a:rPr>
              <a:t>) = 3/9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</a:t>
            </a:r>
            <a:r>
              <a:rPr lang="en-GB" sz="1633" dirty="0" err="1">
                <a:latin typeface="Palatino Linotype" pitchFamily="18" charset="0"/>
              </a:rPr>
              <a:t>Huminity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 err="1">
                <a:latin typeface="Palatino Linotype" pitchFamily="18" charset="0"/>
              </a:rPr>
              <a:t>High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Yes</a:t>
            </a:r>
            <a:r>
              <a:rPr lang="en-GB" sz="1633" dirty="0">
                <a:latin typeface="Palatino Linotype" pitchFamily="18" charset="0"/>
              </a:rPr>
              <a:t>) = 3/9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P(Wind=</a:t>
            </a:r>
            <a:r>
              <a:rPr lang="en-GB" sz="1633" i="1" dirty="0" err="1">
                <a:latin typeface="Palatino Linotype" pitchFamily="18" charset="0"/>
              </a:rPr>
              <a:t>Strong</a:t>
            </a:r>
            <a:r>
              <a:rPr lang="en-GB" sz="1633" dirty="0" err="1">
                <a:latin typeface="Palatino Linotype" pitchFamily="18" charset="0"/>
              </a:rPr>
              <a:t>|Play</a:t>
            </a:r>
            <a:r>
              <a:rPr lang="en-GB" sz="1633" dirty="0">
                <a:latin typeface="Palatino Linotype" pitchFamily="18" charset="0"/>
              </a:rPr>
              <a:t>=</a:t>
            </a:r>
            <a:r>
              <a:rPr lang="en-GB" sz="1633" i="1" dirty="0">
                <a:latin typeface="Palatino Linotype" pitchFamily="18" charset="0"/>
              </a:rPr>
              <a:t>Yes</a:t>
            </a:r>
            <a:r>
              <a:rPr lang="en-GB" sz="1633" dirty="0">
                <a:latin typeface="Palatino Linotype" pitchFamily="18" charset="0"/>
              </a:rPr>
              <a:t>) = 3/9</a:t>
            </a: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33" dirty="0">
                <a:latin typeface="Palatino Linotype" pitchFamily="18" charset="0"/>
              </a:rPr>
              <a:t>P(Play=</a:t>
            </a:r>
            <a:r>
              <a:rPr lang="en-GB" sz="1633" i="1" dirty="0">
                <a:latin typeface="Palatino Linotype" pitchFamily="18" charset="0"/>
              </a:rPr>
              <a:t>Yes</a:t>
            </a:r>
            <a:r>
              <a:rPr lang="en-GB" sz="1633" dirty="0">
                <a:latin typeface="Palatino Linotype" pitchFamily="18" charset="0"/>
              </a:rPr>
              <a:t>) = 9/14</a:t>
            </a:r>
          </a:p>
        </p:txBody>
      </p:sp>
      <p:sp>
        <p:nvSpPr>
          <p:cNvPr id="14343" name="Text Box 94">
            <a:extLst>
              <a:ext uri="{FF2B5EF4-FFF2-40B4-BE49-F238E27FC236}">
                <a16:creationId xmlns:a16="http://schemas.microsoft.com/office/drawing/2014/main" id="{EF603C8A-EDB6-878E-C3D2-AADD333A8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5113" y="5156200"/>
            <a:ext cx="9682162" cy="1582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defTabSz="1042988" eaLnBrk="0" hangingPunct="0">
              <a:defRPr sz="5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14" dirty="0">
                <a:solidFill>
                  <a:schemeClr val="accent2"/>
                </a:solidFill>
                <a:latin typeface="Palatino Linotype" pitchFamily="18" charset="0"/>
              </a:rPr>
              <a:t>P(</a:t>
            </a:r>
            <a:r>
              <a:rPr lang="en-GB" sz="1814" i="1" dirty="0" err="1">
                <a:solidFill>
                  <a:schemeClr val="accent2"/>
                </a:solidFill>
                <a:latin typeface="Palatino Linotype" pitchFamily="18" charset="0"/>
              </a:rPr>
              <a:t>Yes</a:t>
            </a:r>
            <a:r>
              <a:rPr lang="en-GB" sz="1814" dirty="0" err="1">
                <a:solidFill>
                  <a:schemeClr val="accent2"/>
                </a:solidFill>
                <a:latin typeface="Palatino Linotype" pitchFamily="18" charset="0"/>
              </a:rPr>
              <a:t>|</a:t>
            </a:r>
            <a:r>
              <a:rPr lang="en-GB" sz="2177" b="1" dirty="0" err="1">
                <a:solidFill>
                  <a:schemeClr val="accent2"/>
                </a:solidFill>
                <a:latin typeface="Palatino Linotype" pitchFamily="18" charset="0"/>
              </a:rPr>
              <a:t>x</a:t>
            </a:r>
            <a:r>
              <a:rPr lang="en-GB" sz="1814" dirty="0">
                <a:solidFill>
                  <a:schemeClr val="accent2"/>
                </a:solidFill>
                <a:latin typeface="Palatino Linotype" pitchFamily="18" charset="0"/>
              </a:rPr>
              <a:t>’):</a:t>
            </a:r>
            <a:r>
              <a:rPr lang="en-GB" sz="1814" dirty="0">
                <a:latin typeface="Palatino Linotype" pitchFamily="18" charset="0"/>
              </a:rPr>
              <a:t> [P(</a:t>
            </a:r>
            <a:r>
              <a:rPr lang="en-GB" sz="1814" i="1" dirty="0" err="1">
                <a:latin typeface="Palatino Linotype" pitchFamily="18" charset="0"/>
              </a:rPr>
              <a:t>Sunny</a:t>
            </a:r>
            <a:r>
              <a:rPr lang="en-GB" sz="1814" dirty="0" err="1">
                <a:latin typeface="Palatino Linotype" pitchFamily="18" charset="0"/>
              </a:rPr>
              <a:t>|Y</a:t>
            </a:r>
            <a:r>
              <a:rPr lang="en-GB" sz="1814" i="1" dirty="0" err="1">
                <a:latin typeface="Palatino Linotype" pitchFamily="18" charset="0"/>
              </a:rPr>
              <a:t>es</a:t>
            </a:r>
            <a:r>
              <a:rPr lang="en-GB" sz="1814" dirty="0">
                <a:latin typeface="Palatino Linotype" pitchFamily="18" charset="0"/>
              </a:rPr>
              <a:t>)P(</a:t>
            </a:r>
            <a:r>
              <a:rPr lang="en-GB" sz="1814" i="1" dirty="0" err="1">
                <a:latin typeface="Palatino Linotype" pitchFamily="18" charset="0"/>
              </a:rPr>
              <a:t>Cool</a:t>
            </a:r>
            <a:r>
              <a:rPr lang="en-GB" sz="1814" dirty="0" err="1">
                <a:latin typeface="Palatino Linotype" pitchFamily="18" charset="0"/>
              </a:rPr>
              <a:t>|</a:t>
            </a:r>
            <a:r>
              <a:rPr lang="en-GB" sz="1814" i="1" dirty="0" err="1">
                <a:latin typeface="Palatino Linotype" pitchFamily="18" charset="0"/>
              </a:rPr>
              <a:t>Yes</a:t>
            </a:r>
            <a:r>
              <a:rPr lang="en-GB" sz="1814" dirty="0">
                <a:latin typeface="Palatino Linotype" pitchFamily="18" charset="0"/>
              </a:rPr>
              <a:t>)P(</a:t>
            </a:r>
            <a:r>
              <a:rPr lang="en-GB" sz="1814" i="1" dirty="0" err="1">
                <a:latin typeface="Palatino Linotype" pitchFamily="18" charset="0"/>
              </a:rPr>
              <a:t>High</a:t>
            </a:r>
            <a:r>
              <a:rPr lang="en-GB" sz="1814" dirty="0" err="1">
                <a:latin typeface="Palatino Linotype" pitchFamily="18" charset="0"/>
              </a:rPr>
              <a:t>|Y</a:t>
            </a:r>
            <a:r>
              <a:rPr lang="en-GB" sz="1814" i="1" dirty="0" err="1">
                <a:latin typeface="Palatino Linotype" pitchFamily="18" charset="0"/>
              </a:rPr>
              <a:t>es</a:t>
            </a:r>
            <a:r>
              <a:rPr lang="en-GB" sz="1814" dirty="0">
                <a:latin typeface="Palatino Linotype" pitchFamily="18" charset="0"/>
              </a:rPr>
              <a:t>)P(</a:t>
            </a:r>
            <a:r>
              <a:rPr lang="en-GB" sz="1814" i="1" dirty="0" err="1">
                <a:latin typeface="Palatino Linotype" pitchFamily="18" charset="0"/>
              </a:rPr>
              <a:t>Strong</a:t>
            </a:r>
            <a:r>
              <a:rPr lang="en-GB" sz="1814" dirty="0" err="1">
                <a:latin typeface="Palatino Linotype" pitchFamily="18" charset="0"/>
              </a:rPr>
              <a:t>|</a:t>
            </a:r>
            <a:r>
              <a:rPr lang="en-GB" sz="1814" i="1" dirty="0" err="1">
                <a:latin typeface="Palatino Linotype" pitchFamily="18" charset="0"/>
              </a:rPr>
              <a:t>Yes</a:t>
            </a:r>
            <a:r>
              <a:rPr lang="en-GB" sz="1814" dirty="0">
                <a:latin typeface="Palatino Linotype" pitchFamily="18" charset="0"/>
              </a:rPr>
              <a:t>)]P(Play=</a:t>
            </a:r>
            <a:r>
              <a:rPr lang="en-GB" sz="1814" i="1" dirty="0">
                <a:latin typeface="Palatino Linotype" pitchFamily="18" charset="0"/>
              </a:rPr>
              <a:t>Yes</a:t>
            </a:r>
            <a:r>
              <a:rPr lang="en-GB" sz="1814" dirty="0">
                <a:latin typeface="Palatino Linotype" pitchFamily="18" charset="0"/>
              </a:rPr>
              <a:t>) = 0.0053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14" dirty="0">
                <a:latin typeface="Palatino Linotype" pitchFamily="18" charset="0"/>
              </a:rPr>
              <a:t> </a:t>
            </a:r>
            <a:r>
              <a:rPr lang="en-GB" sz="1814" dirty="0">
                <a:solidFill>
                  <a:schemeClr val="accent2"/>
                </a:solidFill>
                <a:latin typeface="Palatino Linotype" pitchFamily="18" charset="0"/>
              </a:rPr>
              <a:t>P(</a:t>
            </a:r>
            <a:r>
              <a:rPr lang="en-GB" sz="1814" i="1" dirty="0" err="1">
                <a:solidFill>
                  <a:schemeClr val="accent2"/>
                </a:solidFill>
                <a:latin typeface="Palatino Linotype" pitchFamily="18" charset="0"/>
              </a:rPr>
              <a:t>No</a:t>
            </a:r>
            <a:r>
              <a:rPr lang="en-GB" sz="1814" dirty="0" err="1">
                <a:solidFill>
                  <a:schemeClr val="accent2"/>
                </a:solidFill>
                <a:latin typeface="Palatino Linotype" pitchFamily="18" charset="0"/>
              </a:rPr>
              <a:t>|</a:t>
            </a:r>
            <a:r>
              <a:rPr lang="en-GB" sz="2177" b="1" dirty="0" err="1">
                <a:solidFill>
                  <a:schemeClr val="accent2"/>
                </a:solidFill>
                <a:latin typeface="Palatino Linotype" pitchFamily="18" charset="0"/>
              </a:rPr>
              <a:t>x</a:t>
            </a:r>
            <a:r>
              <a:rPr lang="en-GB" sz="1814" dirty="0">
                <a:solidFill>
                  <a:schemeClr val="accent2"/>
                </a:solidFill>
                <a:latin typeface="Palatino Linotype" pitchFamily="18" charset="0"/>
              </a:rPr>
              <a:t>’):</a:t>
            </a:r>
            <a:r>
              <a:rPr lang="en-GB" sz="1814" dirty="0">
                <a:latin typeface="Palatino Linotype" pitchFamily="18" charset="0"/>
              </a:rPr>
              <a:t> [P(</a:t>
            </a:r>
            <a:r>
              <a:rPr lang="en-GB" sz="1814" i="1" dirty="0" err="1">
                <a:latin typeface="Palatino Linotype" pitchFamily="18" charset="0"/>
              </a:rPr>
              <a:t>Sunny</a:t>
            </a:r>
            <a:r>
              <a:rPr lang="en-GB" sz="1814" dirty="0" err="1">
                <a:latin typeface="Palatino Linotype" pitchFamily="18" charset="0"/>
              </a:rPr>
              <a:t>|N</a:t>
            </a:r>
            <a:r>
              <a:rPr lang="en-GB" sz="1814" i="1" dirty="0" err="1">
                <a:latin typeface="Palatino Linotype" pitchFamily="18" charset="0"/>
              </a:rPr>
              <a:t>o</a:t>
            </a:r>
            <a:r>
              <a:rPr lang="en-GB" sz="1814" dirty="0">
                <a:latin typeface="Palatino Linotype" pitchFamily="18" charset="0"/>
              </a:rPr>
              <a:t>) P(</a:t>
            </a:r>
            <a:r>
              <a:rPr lang="en-GB" sz="1814" i="1" dirty="0" err="1">
                <a:latin typeface="Palatino Linotype" pitchFamily="18" charset="0"/>
              </a:rPr>
              <a:t>Cool</a:t>
            </a:r>
            <a:r>
              <a:rPr lang="en-GB" sz="1814" dirty="0" err="1">
                <a:latin typeface="Palatino Linotype" pitchFamily="18" charset="0"/>
              </a:rPr>
              <a:t>|N</a:t>
            </a:r>
            <a:r>
              <a:rPr lang="en-GB" sz="1814" i="1" dirty="0" err="1">
                <a:latin typeface="Palatino Linotype" pitchFamily="18" charset="0"/>
              </a:rPr>
              <a:t>o</a:t>
            </a:r>
            <a:r>
              <a:rPr lang="en-GB" sz="1814" dirty="0">
                <a:latin typeface="Palatino Linotype" pitchFamily="18" charset="0"/>
              </a:rPr>
              <a:t>)P(</a:t>
            </a:r>
            <a:r>
              <a:rPr lang="en-GB" sz="1814" i="1" dirty="0" err="1">
                <a:latin typeface="Palatino Linotype" pitchFamily="18" charset="0"/>
              </a:rPr>
              <a:t>High</a:t>
            </a:r>
            <a:r>
              <a:rPr lang="en-GB" sz="1814" dirty="0" err="1">
                <a:latin typeface="Palatino Linotype" pitchFamily="18" charset="0"/>
              </a:rPr>
              <a:t>|</a:t>
            </a:r>
            <a:r>
              <a:rPr lang="en-GB" sz="1814" i="1" dirty="0" err="1">
                <a:latin typeface="Palatino Linotype" pitchFamily="18" charset="0"/>
              </a:rPr>
              <a:t>No</a:t>
            </a:r>
            <a:r>
              <a:rPr lang="en-GB" sz="1814" dirty="0">
                <a:latin typeface="Palatino Linotype" pitchFamily="18" charset="0"/>
              </a:rPr>
              <a:t>)P(</a:t>
            </a:r>
            <a:r>
              <a:rPr lang="en-GB" sz="1814" i="1" dirty="0" err="1">
                <a:latin typeface="Palatino Linotype" pitchFamily="18" charset="0"/>
              </a:rPr>
              <a:t>Strong</a:t>
            </a:r>
            <a:r>
              <a:rPr lang="en-GB" sz="1814" dirty="0" err="1">
                <a:latin typeface="Palatino Linotype" pitchFamily="18" charset="0"/>
              </a:rPr>
              <a:t>|</a:t>
            </a:r>
            <a:r>
              <a:rPr lang="en-GB" sz="1814" i="1" dirty="0" err="1">
                <a:latin typeface="Palatino Linotype" pitchFamily="18" charset="0"/>
              </a:rPr>
              <a:t>No</a:t>
            </a:r>
            <a:r>
              <a:rPr lang="en-GB" sz="1814" dirty="0">
                <a:latin typeface="Palatino Linotype" pitchFamily="18" charset="0"/>
              </a:rPr>
              <a:t>)]P(Play=</a:t>
            </a:r>
            <a:r>
              <a:rPr lang="en-GB" sz="1814" i="1" dirty="0">
                <a:latin typeface="Palatino Linotype" pitchFamily="18" charset="0"/>
              </a:rPr>
              <a:t>No</a:t>
            </a:r>
            <a:r>
              <a:rPr lang="en-GB" sz="1814" dirty="0">
                <a:latin typeface="Palatino Linotype" pitchFamily="18" charset="0"/>
              </a:rPr>
              <a:t>) = 0.0206</a:t>
            </a:r>
          </a:p>
          <a:p>
            <a:pPr eaLnBrk="1" fontAlgn="auto" hangingPunct="1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814" dirty="0">
              <a:latin typeface="Palatino Linotype" pitchFamily="18" charset="0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   Given the fact P(</a:t>
            </a:r>
            <a:r>
              <a:rPr lang="en-GB" sz="254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Yes</a:t>
            </a:r>
            <a:r>
              <a:rPr lang="en-GB" sz="254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|</a:t>
            </a:r>
            <a:r>
              <a:rPr lang="en-GB" sz="2902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</a:t>
            </a:r>
            <a:r>
              <a:rPr lang="en-GB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’) &lt; P(</a:t>
            </a:r>
            <a:r>
              <a:rPr lang="en-GB" sz="254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No</a:t>
            </a:r>
            <a:r>
              <a:rPr lang="en-GB" sz="254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|</a:t>
            </a:r>
            <a:r>
              <a:rPr lang="en-GB" sz="2902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</a:t>
            </a:r>
            <a:r>
              <a:rPr lang="en-GB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’), we label </a:t>
            </a:r>
            <a:r>
              <a:rPr lang="en-GB" sz="2902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x</a:t>
            </a:r>
            <a:r>
              <a:rPr lang="en-GB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’ to be “</a:t>
            </a:r>
            <a:r>
              <a:rPr lang="en-GB" sz="254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No</a:t>
            </a:r>
            <a:r>
              <a:rPr lang="en-GB" sz="254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”.   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B014BF0-D99F-6F23-2A29-B575DC477339}"/>
              </a:ext>
            </a:extLst>
          </p:cNvPr>
          <p:cNvCxnSpPr/>
          <p:nvPr/>
        </p:nvCxnSpPr>
        <p:spPr>
          <a:xfrm flipH="1">
            <a:off x="2363788" y="2322513"/>
            <a:ext cx="968375" cy="2833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C664549-242C-12F9-AAAE-29A6B1EFFCBF}"/>
              </a:ext>
            </a:extLst>
          </p:cNvPr>
          <p:cNvCxnSpPr/>
          <p:nvPr/>
        </p:nvCxnSpPr>
        <p:spPr>
          <a:xfrm flipH="1">
            <a:off x="2363788" y="4373563"/>
            <a:ext cx="968375" cy="782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2CA8D34-FF5E-3C3C-27A3-CE80814FF64E}"/>
              </a:ext>
            </a:extLst>
          </p:cNvPr>
          <p:cNvCxnSpPr/>
          <p:nvPr/>
        </p:nvCxnSpPr>
        <p:spPr>
          <a:xfrm flipH="1">
            <a:off x="1949450" y="2322513"/>
            <a:ext cx="898525" cy="3317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F7168A-0CBD-94AB-2369-9CDE0641A0DF}"/>
              </a:ext>
            </a:extLst>
          </p:cNvPr>
          <p:cNvCxnSpPr/>
          <p:nvPr/>
        </p:nvCxnSpPr>
        <p:spPr>
          <a:xfrm flipH="1">
            <a:off x="2363788" y="4373563"/>
            <a:ext cx="3732212" cy="1266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72814C-3904-B251-D712-1419FB5B7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38CC0A0-47C1-5D9F-9252-4F475341DA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8675" y="228600"/>
            <a:ext cx="8001000" cy="1143000"/>
          </a:xfrm>
        </p:spPr>
        <p:txBody>
          <a:bodyPr/>
          <a:lstStyle/>
          <a:p>
            <a:pPr eaLnBrk="1" hangingPunct="1"/>
            <a:r>
              <a:rPr lang="en-US" altLang="en-US" b="1" i="1"/>
              <a:t>Theorem of total probability</a:t>
            </a:r>
            <a:endParaRPr lang="en-US" altLang="en-US" b="1"/>
          </a:p>
        </p:txBody>
      </p:sp>
      <p:pic>
        <p:nvPicPr>
          <p:cNvPr id="67587" name="Picture 4">
            <a:extLst>
              <a:ext uri="{FF2B5EF4-FFF2-40B4-BE49-F238E27FC236}">
                <a16:creationId xmlns:a16="http://schemas.microsoft.com/office/drawing/2014/main" id="{6BCD9CC3-550E-9668-3AD4-235CD7A1EF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19276" y="1752600"/>
            <a:ext cx="8620125" cy="4997450"/>
          </a:xfr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8E8CE-481B-60D3-6A8C-4E4876BE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9EC3693B-E0BF-E810-AEB9-55001C303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8675" y="228600"/>
            <a:ext cx="8001000" cy="1143000"/>
          </a:xfrm>
        </p:spPr>
        <p:txBody>
          <a:bodyPr/>
          <a:lstStyle/>
          <a:p>
            <a:pPr eaLnBrk="1" hangingPunct="1"/>
            <a:r>
              <a:rPr lang="en-US" altLang="en-US" b="1" i="1"/>
              <a:t>Bayes Theorem</a:t>
            </a:r>
            <a:endParaRPr lang="en-US" altLang="en-US" b="1"/>
          </a:p>
        </p:txBody>
      </p:sp>
      <p:sp>
        <p:nvSpPr>
          <p:cNvPr id="68611" name="Content Placeholder 3">
            <a:extLst>
              <a:ext uri="{FF2B5EF4-FFF2-40B4-BE49-F238E27FC236}">
                <a16:creationId xmlns:a16="http://schemas.microsoft.com/office/drawing/2014/main" id="{B1FB1035-603F-FF9A-D4D7-D77F6A391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68612" name="Picture 5">
            <a:extLst>
              <a:ext uri="{FF2B5EF4-FFF2-40B4-BE49-F238E27FC236}">
                <a16:creationId xmlns:a16="http://schemas.microsoft.com/office/drawing/2014/main" id="{A4E7F110-0FAA-5AD0-84D6-92F013F15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447800"/>
            <a:ext cx="86550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1CCB7E-ED70-49E8-A05D-3D2E8C8AC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B4DAB902-567C-2C4C-35D2-E62EB83070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8675" y="228600"/>
            <a:ext cx="8001000" cy="1143000"/>
          </a:xfrm>
        </p:spPr>
        <p:txBody>
          <a:bodyPr/>
          <a:lstStyle/>
          <a:p>
            <a:pPr eaLnBrk="1" hangingPunct="1"/>
            <a:r>
              <a:rPr lang="en-US" altLang="en-US" sz="3200" b="1" i="1"/>
              <a:t>Bayes Theorem and Statistical Pattern Recognition</a:t>
            </a:r>
            <a:endParaRPr lang="en-US" altLang="en-US" sz="3200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007BA4-331C-E487-A406-7119DDCB1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0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q"/>
              <a:defRPr/>
            </a:pPr>
            <a:r>
              <a:rPr lang="en-US" sz="2000" dirty="0">
                <a:cs typeface="Arial" charset="0"/>
              </a:rPr>
              <a:t>For the purpose of pattern classification, Bayes Theorem can be expressed as </a:t>
            </a:r>
          </a:p>
          <a:p>
            <a:pPr>
              <a:buFont typeface="Wingdings" pitchFamily="2" charset="2"/>
              <a:buChar char="q"/>
              <a:defRPr/>
            </a:pP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2000" dirty="0">
                <a:cs typeface="Arial" charset="0"/>
              </a:rPr>
              <a:t>where </a:t>
            </a:r>
            <a:r>
              <a:rPr lang="en-US" sz="2000" dirty="0" err="1">
                <a:cs typeface="Arial" charset="0"/>
              </a:rPr>
              <a:t>ω</a:t>
            </a:r>
            <a:r>
              <a:rPr lang="en-US" sz="1400" dirty="0" err="1">
                <a:cs typeface="Arial" charset="0"/>
              </a:rPr>
              <a:t>j</a:t>
            </a:r>
            <a:r>
              <a:rPr lang="en-US" sz="2000" dirty="0">
                <a:cs typeface="Arial" charset="0"/>
              </a:rPr>
              <a:t> is the </a:t>
            </a:r>
            <a:r>
              <a:rPr lang="en-US" sz="2000" dirty="0" err="1">
                <a:cs typeface="Arial" charset="0"/>
              </a:rPr>
              <a:t>i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err="1">
                <a:cs typeface="Arial" charset="0"/>
              </a:rPr>
              <a:t>th</a:t>
            </a:r>
            <a:r>
              <a:rPr lang="en-US" sz="2000" dirty="0">
                <a:cs typeface="Arial" charset="0"/>
              </a:rPr>
              <a:t> class and </a:t>
            </a:r>
            <a:r>
              <a:rPr lang="en-US" sz="2000" i="1" dirty="0">
                <a:cs typeface="Arial" charset="0"/>
              </a:rPr>
              <a:t>x is the feature vector.</a:t>
            </a:r>
            <a:endParaRPr lang="en-US" sz="2000" dirty="0">
              <a:cs typeface="Arial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2000" dirty="0">
                <a:cs typeface="Arial" charset="0"/>
              </a:rPr>
              <a:t>A typical decision rule (class assignment) is to choose the class </a:t>
            </a:r>
            <a:r>
              <a:rPr lang="en-US" sz="2000" dirty="0" err="1">
                <a:cs typeface="Arial" charset="0"/>
              </a:rPr>
              <a:t>ω</a:t>
            </a:r>
            <a:r>
              <a:rPr lang="en-US" sz="1600" dirty="0" err="1">
                <a:cs typeface="Arial" charset="0"/>
              </a:rPr>
              <a:t>i</a:t>
            </a:r>
            <a:r>
              <a:rPr lang="en-US" sz="2000" dirty="0">
                <a:cs typeface="Arial" charset="0"/>
              </a:rPr>
              <a:t> with the highest P[</a:t>
            </a:r>
            <a:r>
              <a:rPr lang="el-GR" sz="2000" dirty="0">
                <a:cs typeface="Arial" charset="0"/>
              </a:rPr>
              <a:t>ω</a:t>
            </a:r>
            <a:r>
              <a:rPr lang="en-US" sz="1600" dirty="0" err="1">
                <a:cs typeface="Arial" charset="0"/>
              </a:rPr>
              <a:t>i</a:t>
            </a:r>
            <a:r>
              <a:rPr lang="en-US" sz="2000" dirty="0" err="1">
                <a:cs typeface="Arial" charset="0"/>
              </a:rPr>
              <a:t>|x</a:t>
            </a:r>
            <a:r>
              <a:rPr lang="en-US" sz="2000" dirty="0">
                <a:cs typeface="Arial" charset="0"/>
              </a:rPr>
              <a:t>].</a:t>
            </a:r>
          </a:p>
          <a:p>
            <a:pPr>
              <a:buFont typeface="Wingdings" pitchFamily="2" charset="2"/>
              <a:buChar char="q"/>
              <a:defRPr/>
            </a:pPr>
            <a:endParaRPr lang="en-US" sz="20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 b="1" kern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 b="1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6" name="Picture 4">
            <a:extLst>
              <a:ext uri="{FF2B5EF4-FFF2-40B4-BE49-F238E27FC236}">
                <a16:creationId xmlns:a16="http://schemas.microsoft.com/office/drawing/2014/main" id="{4B102D79-3405-0479-D4F0-EDC36FCEC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438400"/>
            <a:ext cx="57912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>
            <a:extLst>
              <a:ext uri="{FF2B5EF4-FFF2-40B4-BE49-F238E27FC236}">
                <a16:creationId xmlns:a16="http://schemas.microsoft.com/office/drawing/2014/main" id="{E8CD6B46-67AF-7AB4-C835-1DB96189E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029200"/>
            <a:ext cx="65913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B7679C-89E8-14A1-DE2E-0468CF04C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63445ED7-F519-478A-6EF7-6475BFE560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b="1"/>
              <a:t>Fish Sorting Example Revisited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D19C8C1-0D17-ED1C-1BC1-B558314AAF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8534400" cy="4419600"/>
          </a:xfrm>
        </p:spPr>
        <p:txBody>
          <a:bodyPr>
            <a:normAutofit lnSpcReduction="10000"/>
          </a:bodyPr>
          <a:lstStyle/>
          <a:p>
            <a:r>
              <a:rPr lang="en-US" altLang="en-US"/>
              <a:t>State of nature is a random variable.</a:t>
            </a:r>
          </a:p>
          <a:p>
            <a:r>
              <a:rPr lang="en-US" altLang="en-US"/>
              <a:t>let </a:t>
            </a:r>
            <a:r>
              <a:rPr lang="en-US" altLang="en-US" i="1"/>
              <a:t>ω denote the state of nature, with ω = ω1 for sea bass and ω = ω2 for salmon.</a:t>
            </a:r>
          </a:p>
          <a:p>
            <a:r>
              <a:rPr lang="en-US" altLang="en-US"/>
              <a:t>P(</a:t>
            </a:r>
            <a:r>
              <a:rPr lang="en-US" altLang="en-US" i="1"/>
              <a:t>ω1</a:t>
            </a:r>
            <a:r>
              <a:rPr lang="en-US" altLang="en-US"/>
              <a:t>) is the a priori probability (of class </a:t>
            </a:r>
            <a:r>
              <a:rPr lang="en-US" altLang="en-US" i="1"/>
              <a:t>ω1)</a:t>
            </a:r>
            <a:r>
              <a:rPr lang="en-US" altLang="en-US"/>
              <a:t> that the next fish is a sea bass</a:t>
            </a:r>
          </a:p>
          <a:p>
            <a:r>
              <a:rPr lang="en-US" altLang="en-US"/>
              <a:t>P(</a:t>
            </a:r>
            <a:r>
              <a:rPr lang="en-US" altLang="en-US" i="1"/>
              <a:t>ω</a:t>
            </a:r>
            <a:r>
              <a:rPr lang="en-US" altLang="en-US"/>
              <a:t>2) is the a priori probability (of class </a:t>
            </a:r>
            <a:r>
              <a:rPr lang="en-US" altLang="en-US" i="1"/>
              <a:t>ω2)</a:t>
            </a:r>
            <a:r>
              <a:rPr lang="en-US" altLang="en-US"/>
              <a:t> that the next fish is a salmon</a:t>
            </a:r>
          </a:p>
          <a:p>
            <a:r>
              <a:rPr lang="en-US" altLang="en-US"/>
              <a:t>Prior probabilities reflect our knowledge of how likely each type of fish will appear before we actually see it.</a:t>
            </a:r>
          </a:p>
          <a:p>
            <a:r>
              <a:rPr lang="en-US" altLang="en-US"/>
              <a:t>Assume there are no other types of fish 				P(</a:t>
            </a:r>
            <a:r>
              <a:rPr lang="en-US" altLang="en-US" i="1"/>
              <a:t>ω1</a:t>
            </a:r>
            <a:r>
              <a:rPr lang="en-US" altLang="en-US"/>
              <a:t>) + P(</a:t>
            </a:r>
            <a:r>
              <a:rPr lang="en-US" altLang="en-US" i="1"/>
              <a:t>ω2</a:t>
            </a:r>
            <a:r>
              <a:rPr lang="en-US" altLang="en-US"/>
              <a:t>) = 1</a:t>
            </a:r>
          </a:p>
          <a:p>
            <a:r>
              <a:rPr lang="en-US" altLang="en-US"/>
              <a:t>How can we choose P(</a:t>
            </a:r>
            <a:r>
              <a:rPr lang="en-US" altLang="en-US" i="1"/>
              <a:t>ω1</a:t>
            </a:r>
            <a:r>
              <a:rPr lang="en-US" altLang="en-US"/>
              <a:t>) and P(</a:t>
            </a:r>
            <a:r>
              <a:rPr lang="en-US" altLang="en-US" i="1"/>
              <a:t>ω2</a:t>
            </a:r>
            <a:r>
              <a:rPr lang="en-US" altLang="en-US"/>
              <a:t>) ?</a:t>
            </a:r>
          </a:p>
          <a:p>
            <a:r>
              <a:rPr lang="en-US" altLang="en-US"/>
              <a:t>Set P(</a:t>
            </a:r>
            <a:r>
              <a:rPr lang="en-US" altLang="en-US" i="1"/>
              <a:t>ω1</a:t>
            </a:r>
            <a:r>
              <a:rPr lang="en-US" altLang="en-US"/>
              <a:t>) = P(</a:t>
            </a:r>
            <a:r>
              <a:rPr lang="en-US" altLang="en-US" i="1"/>
              <a:t>ω2</a:t>
            </a:r>
            <a:r>
              <a:rPr lang="en-US" altLang="en-US"/>
              <a:t>) if they are equiprobable (uniform priors).</a:t>
            </a:r>
          </a:p>
          <a:p>
            <a:r>
              <a:rPr lang="en-US" altLang="en-US"/>
              <a:t>May use different values depending on the fishing area, time of the year, etc.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87041A-AF32-43E7-CAB7-3D06F443A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968C0E68-98D4-1AD7-9F87-A0A853DFE5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1"/>
            <a:ext cx="8610600" cy="758825"/>
          </a:xfrm>
        </p:spPr>
        <p:txBody>
          <a:bodyPr/>
          <a:lstStyle/>
          <a:p>
            <a:pPr eaLnBrk="1" hangingPunct="1"/>
            <a:r>
              <a:rPr lang="en-US" altLang="en-US" b="1"/>
              <a:t>Fish Sorting Example Revisited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B7672D5A-5D98-897D-2B0D-F40EB46030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8534400" cy="4419600"/>
          </a:xfrm>
        </p:spPr>
        <p:txBody>
          <a:bodyPr>
            <a:normAutofit fontScale="92500" lnSpcReduction="20000"/>
          </a:bodyPr>
          <a:lstStyle/>
          <a:p>
            <a:pPr>
              <a:buClrTx/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Arial" charset="0"/>
              </a:rPr>
              <a:t>Decision rule with only the prior information</a:t>
            </a: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800" dirty="0">
                <a:latin typeface="Arial" charset="0"/>
              </a:rPr>
              <a:t>Decide </a:t>
            </a:r>
            <a:r>
              <a:rPr lang="en-US" sz="1800" i="1" dirty="0">
                <a:latin typeface="Arial" charset="0"/>
                <a:sym typeface="Symbol" pitchFamily="26" charset="2"/>
              </a:rPr>
              <a:t></a:t>
            </a:r>
            <a:r>
              <a:rPr lang="en-US" sz="1800" i="1" baseline="-25000" dirty="0">
                <a:latin typeface="Arial" charset="0"/>
              </a:rPr>
              <a:t>1</a:t>
            </a:r>
            <a:r>
              <a:rPr lang="en-US" sz="1800" dirty="0">
                <a:latin typeface="Arial" charset="0"/>
              </a:rPr>
              <a:t> if </a:t>
            </a:r>
            <a:r>
              <a:rPr lang="en-US" sz="1800" i="1" dirty="0">
                <a:latin typeface="Arial" charset="0"/>
              </a:rPr>
              <a:t>P(</a:t>
            </a:r>
            <a:r>
              <a:rPr lang="en-US" sz="1800" i="1" dirty="0">
                <a:latin typeface="Arial" charset="0"/>
                <a:sym typeface="Symbol" pitchFamily="26" charset="2"/>
              </a:rPr>
              <a:t></a:t>
            </a:r>
            <a:r>
              <a:rPr lang="en-US" sz="1800" i="1" baseline="-25000" dirty="0">
                <a:latin typeface="Arial" charset="0"/>
              </a:rPr>
              <a:t>1</a:t>
            </a:r>
            <a:r>
              <a:rPr lang="en-US" sz="1800" i="1" dirty="0">
                <a:latin typeface="Arial" charset="0"/>
              </a:rPr>
              <a:t>) &gt; P(</a:t>
            </a:r>
            <a:r>
              <a:rPr lang="en-US" sz="1800" i="1" dirty="0">
                <a:latin typeface="Arial" charset="0"/>
                <a:sym typeface="Symbol" pitchFamily="26" charset="2"/>
              </a:rPr>
              <a:t></a:t>
            </a:r>
            <a:r>
              <a:rPr lang="en-US" sz="1800" i="1" baseline="-25000" dirty="0">
                <a:latin typeface="Arial" charset="0"/>
              </a:rPr>
              <a:t>2</a:t>
            </a:r>
            <a:r>
              <a:rPr lang="en-US" sz="1800" i="1" dirty="0">
                <a:latin typeface="Arial" charset="0"/>
              </a:rPr>
              <a:t>)</a:t>
            </a:r>
            <a:r>
              <a:rPr lang="en-US" sz="1800" dirty="0">
                <a:latin typeface="Arial" charset="0"/>
              </a:rPr>
              <a:t> otherwise decide </a:t>
            </a:r>
            <a:r>
              <a:rPr lang="en-US" sz="1800" i="1" dirty="0">
                <a:latin typeface="Arial" charset="0"/>
                <a:sym typeface="Symbol" pitchFamily="26" charset="2"/>
              </a:rPr>
              <a:t></a:t>
            </a:r>
            <a:r>
              <a:rPr lang="en-US" sz="1800" i="1" baseline="-25000" dirty="0">
                <a:latin typeface="Arial" charset="0"/>
              </a:rPr>
              <a:t>2</a:t>
            </a: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lvl="1">
              <a:buClrTx/>
              <a:buSzPct val="100000"/>
              <a:buFont typeface="Wingdings" panose="05000000000000000000" pitchFamily="2" charset="2"/>
              <a:buChar char="q"/>
              <a:defRPr/>
            </a:pPr>
            <a:endParaRPr lang="en-US" sz="1800" i="1" baseline="-25000" dirty="0">
              <a:latin typeface="Arial" charset="0"/>
            </a:endParaRPr>
          </a:p>
          <a:p>
            <a:pPr marL="304800" indent="-285750">
              <a:buClrTx/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2200" dirty="0"/>
              <a:t>What is the </a:t>
            </a:r>
            <a:r>
              <a:rPr lang="en-US" sz="2200" dirty="0">
                <a:solidFill>
                  <a:srgbClr val="FF0000"/>
                </a:solidFill>
              </a:rPr>
              <a:t>probability of error </a:t>
            </a:r>
            <a:r>
              <a:rPr lang="en-US" sz="2200" dirty="0"/>
              <a:t>for this decision?</a:t>
            </a:r>
            <a:endParaRPr lang="en-US" sz="2200" i="1" baseline="-25000" dirty="0">
              <a:latin typeface="Arial" charset="0"/>
            </a:endParaRPr>
          </a:p>
          <a:p>
            <a:pPr>
              <a:buClrTx/>
              <a:buFont typeface="Wingdings" panose="05000000000000000000" pitchFamily="2" charset="2"/>
              <a:buChar char="q"/>
              <a:defRPr/>
            </a:pPr>
            <a:endParaRPr lang="en-US" sz="2000" dirty="0"/>
          </a:p>
          <a:p>
            <a:pPr lvl="4">
              <a:buClrTx/>
              <a:buFont typeface="Wingdings" panose="05000000000000000000" pitchFamily="2" charset="2"/>
              <a:buChar char="q"/>
              <a:defRPr/>
            </a:pPr>
            <a:r>
              <a:rPr lang="en-US" dirty="0"/>
              <a:t>P(error) = {</a:t>
            </a:r>
            <a:r>
              <a:rPr lang="en-US" i="1" dirty="0">
                <a:latin typeface="Arial" charset="0"/>
              </a:rPr>
              <a:t>P(</a:t>
            </a:r>
            <a:r>
              <a:rPr lang="en-US" i="1" dirty="0">
                <a:latin typeface="Arial" charset="0"/>
                <a:sym typeface="Symbol" pitchFamily="26" charset="2"/>
              </a:rPr>
              <a:t></a:t>
            </a:r>
            <a:r>
              <a:rPr lang="en-US" i="1" baseline="-25000" dirty="0">
                <a:latin typeface="Arial" charset="0"/>
              </a:rPr>
              <a:t>1</a:t>
            </a:r>
            <a:r>
              <a:rPr lang="en-US" i="1" dirty="0">
                <a:latin typeface="Arial" charset="0"/>
              </a:rPr>
              <a:t>) , P(</a:t>
            </a:r>
            <a:r>
              <a:rPr lang="en-US" i="1" dirty="0">
                <a:latin typeface="Arial" charset="0"/>
                <a:sym typeface="Symbol" pitchFamily="26" charset="2"/>
              </a:rPr>
              <a:t></a:t>
            </a:r>
            <a:r>
              <a:rPr lang="en-US" i="1" baseline="-25000" dirty="0">
                <a:latin typeface="Arial" charset="0"/>
              </a:rPr>
              <a:t>2</a:t>
            </a:r>
            <a:r>
              <a:rPr lang="en-US" i="1" dirty="0">
                <a:latin typeface="Arial" charset="0"/>
              </a:rPr>
              <a:t>)</a:t>
            </a:r>
            <a:r>
              <a:rPr lang="en-US" dirty="0">
                <a:latin typeface="Arial" charset="0"/>
              </a:rPr>
              <a:t> </a:t>
            </a:r>
            <a:r>
              <a:rPr lang="en-US" dirty="0"/>
              <a:t>}</a:t>
            </a:r>
          </a:p>
          <a:p>
            <a:pPr>
              <a:buFont typeface="Wingdings" pitchFamily="10" charset="2"/>
              <a:buChar char="o"/>
              <a:defRPr/>
            </a:pPr>
            <a:r>
              <a:rPr lang="en-US" dirty="0"/>
              <a:t>If </a:t>
            </a:r>
            <a:r>
              <a:rPr lang="en-US" i="1" dirty="0"/>
              <a:t>P(</a:t>
            </a:r>
            <a:r>
              <a:rPr lang="el-GR" i="1" dirty="0"/>
              <a:t>ω1) </a:t>
            </a:r>
            <a:r>
              <a:rPr lang="en-US" i="1" dirty="0"/>
              <a:t>is very </a:t>
            </a:r>
            <a:r>
              <a:rPr lang="en-US" dirty="0"/>
              <a:t>much greater than </a:t>
            </a:r>
            <a:r>
              <a:rPr lang="en-US" i="1" dirty="0"/>
              <a:t>P(ω2), our decision in favor of ω1 will be right most of the time. </a:t>
            </a:r>
            <a:r>
              <a:rPr lang="en-US" dirty="0"/>
              <a:t>If </a:t>
            </a:r>
            <a:r>
              <a:rPr lang="en-US" i="1" dirty="0"/>
              <a:t>P(ω1) = P(ω2), we have only a fifty-fifty chance of being right.</a:t>
            </a:r>
            <a:endParaRPr lang="en-US" dirty="0"/>
          </a:p>
        </p:txBody>
      </p:sp>
      <p:pic>
        <p:nvPicPr>
          <p:cNvPr id="16388" name="Picture 2">
            <a:extLst>
              <a:ext uri="{FF2B5EF4-FFF2-40B4-BE49-F238E27FC236}">
                <a16:creationId xmlns:a16="http://schemas.microsoft.com/office/drawing/2014/main" id="{7AC04D89-B1DE-BEE9-4D7A-412C2B130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90801"/>
            <a:ext cx="45339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A53964-18F5-4FF6-B74B-EFF1AE8B2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776A163-73D4-7D26-8EA7-7DFF85EB69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8610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/>
              <a:t>Fish Sorting Example Revisited:</a:t>
            </a:r>
            <a:br>
              <a:rPr lang="en-US" altLang="en-US" b="1"/>
            </a:br>
            <a:r>
              <a:rPr lang="en-US" altLang="en-US">
                <a:solidFill>
                  <a:schemeClr val="tx1"/>
                </a:solidFill>
              </a:rPr>
              <a:t>Class-conditional Probabilities </a:t>
            </a:r>
            <a:endParaRPr lang="en-US" altLang="en-US" b="1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69777C66-4B45-3925-5949-D688CD8A71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8001000" cy="1752600"/>
          </a:xfrm>
        </p:spPr>
        <p:txBody>
          <a:bodyPr/>
          <a:lstStyle/>
          <a:p>
            <a:r>
              <a:rPr lang="en-US" altLang="en-US" sz="2000"/>
              <a:t>Let’s try to improve the decision using the lightness measurement x.</a:t>
            </a:r>
          </a:p>
          <a:p>
            <a:r>
              <a:rPr lang="en-US" altLang="en-US" sz="2000" i="1">
                <a:latin typeface="Arial" panose="020B0604020202020204" pitchFamily="34" charset="0"/>
              </a:rPr>
              <a:t>P(x | 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1</a:t>
            </a:r>
            <a:r>
              <a:rPr lang="en-US" altLang="en-US" sz="2000" i="1">
                <a:latin typeface="Arial" panose="020B0604020202020204" pitchFamily="34" charset="0"/>
              </a:rPr>
              <a:t>)</a:t>
            </a:r>
            <a:r>
              <a:rPr lang="en-US" altLang="en-US" sz="2000">
                <a:latin typeface="Arial" panose="020B0604020202020204" pitchFamily="34" charset="0"/>
              </a:rPr>
              <a:t> and </a:t>
            </a:r>
            <a:r>
              <a:rPr lang="en-US" altLang="en-US" sz="2000" i="1">
                <a:latin typeface="Arial" panose="020B0604020202020204" pitchFamily="34" charset="0"/>
              </a:rPr>
              <a:t>P(x | 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2</a:t>
            </a:r>
            <a:r>
              <a:rPr lang="en-US" altLang="en-US" sz="2000" i="1">
                <a:latin typeface="Arial" panose="020B0604020202020204" pitchFamily="34" charset="0"/>
              </a:rPr>
              <a:t>)</a:t>
            </a:r>
            <a:r>
              <a:rPr lang="en-US" altLang="en-US" sz="2000">
                <a:latin typeface="Arial" panose="020B0604020202020204" pitchFamily="34" charset="0"/>
              </a:rPr>
              <a:t>   (</a:t>
            </a:r>
            <a:r>
              <a:rPr lang="en-US" altLang="en-US" sz="2000"/>
              <a:t>as the class-conditional probability density of classes 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1 </a:t>
            </a:r>
            <a:r>
              <a:rPr lang="en-US" altLang="en-US" sz="2000" i="1">
                <a:latin typeface="Arial" panose="020B0604020202020204" pitchFamily="34" charset="0"/>
              </a:rPr>
              <a:t>and </a:t>
            </a:r>
            <a:r>
              <a:rPr lang="en-US" altLang="en-US" sz="2000" i="1">
                <a:latin typeface="Arial" panose="020B0604020202020204" pitchFamily="34" charset="0"/>
                <a:sym typeface="Symbol" panose="05050102010706020507" pitchFamily="18" charset="2"/>
              </a:rPr>
              <a:t></a:t>
            </a:r>
            <a:r>
              <a:rPr lang="en-US" altLang="en-US" sz="2000" i="1" baseline="-25000">
                <a:latin typeface="Arial" panose="020B0604020202020204" pitchFamily="34" charset="0"/>
              </a:rPr>
              <a:t>2</a:t>
            </a:r>
            <a:r>
              <a:rPr lang="en-US" altLang="en-US" sz="2000">
                <a:latin typeface="Arial" panose="020B0604020202020204" pitchFamily="34" charset="0"/>
              </a:rPr>
              <a:t>) describe the difference in lightness between populations of sea bass and salmon</a:t>
            </a:r>
          </a:p>
          <a:p>
            <a:endParaRPr lang="en-US" altLang="en-US" sz="2000"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F62E3C-C719-E855-176B-F79F5339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A371968E-7F8B-026E-F1B0-4B2340FBAF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8610600" cy="762000"/>
          </a:xfrm>
        </p:spPr>
        <p:txBody>
          <a:bodyPr/>
          <a:lstStyle/>
          <a:p>
            <a:pPr eaLnBrk="1" hangingPunct="1"/>
            <a:r>
              <a:rPr lang="en-US" altLang="en-US" sz="2800">
                <a:solidFill>
                  <a:schemeClr val="tx1"/>
                </a:solidFill>
              </a:rPr>
              <a:t>Class-conditional Probabilities: an example </a:t>
            </a:r>
            <a:endParaRPr lang="en-US" altLang="en-US" sz="2800" b="1"/>
          </a:p>
        </p:txBody>
      </p:sp>
      <p:sp>
        <p:nvSpPr>
          <p:cNvPr id="18435" name="Content Placeholder 3">
            <a:extLst>
              <a:ext uri="{FF2B5EF4-FFF2-40B4-BE49-F238E27FC236}">
                <a16:creationId xmlns:a16="http://schemas.microsoft.com/office/drawing/2014/main" id="{64F82051-9FDA-58B1-C814-64326BFE7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id="{5167EE59-138A-727B-B3A8-DF1107C64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219200"/>
            <a:ext cx="7534275" cy="541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9B4F65-CF04-BA68-E2E8-37FC4C1A2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E1141-FB9D-4F15-BA68-87D2DAACB28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506</TotalTime>
  <Words>1422</Words>
  <Application>Microsoft Office PowerPoint</Application>
  <PresentationFormat>Widescreen</PresentationFormat>
  <Paragraphs>232</Paragraphs>
  <Slides>24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Calibri</vt:lpstr>
      <vt:lpstr>Century Gothic</vt:lpstr>
      <vt:lpstr>Lato</vt:lpstr>
      <vt:lpstr>Palatino Linotype</vt:lpstr>
      <vt:lpstr>Symbol</vt:lpstr>
      <vt:lpstr>Tahoma</vt:lpstr>
      <vt:lpstr>Times New Roman</vt:lpstr>
      <vt:lpstr>Wingdings</vt:lpstr>
      <vt:lpstr>Wingdings 3</vt:lpstr>
      <vt:lpstr>Wisp</vt:lpstr>
      <vt:lpstr>Equation</vt:lpstr>
      <vt:lpstr>The Bayes Classifier</vt:lpstr>
      <vt:lpstr>Bayesian decision theory</vt:lpstr>
      <vt:lpstr>Theorem of total probability</vt:lpstr>
      <vt:lpstr>Bayes Theorem</vt:lpstr>
      <vt:lpstr>Bayes Theorem and Statistical Pattern Recognition</vt:lpstr>
      <vt:lpstr>Fish Sorting Example Revisited</vt:lpstr>
      <vt:lpstr>Fish Sorting Example Revisited</vt:lpstr>
      <vt:lpstr>Fish Sorting Example Revisited: Class-conditional Probabilities </vt:lpstr>
      <vt:lpstr>Class-conditional Probabilities: an example </vt:lpstr>
      <vt:lpstr>Posterior Probabilities</vt:lpstr>
      <vt:lpstr>Posterior Probabilities</vt:lpstr>
      <vt:lpstr>Making a Decision</vt:lpstr>
      <vt:lpstr>Making a Decision</vt:lpstr>
      <vt:lpstr>Likelihood Ratio Test: an example</vt:lpstr>
      <vt:lpstr>Probability of Error</vt:lpstr>
      <vt:lpstr>Probability of Error</vt:lpstr>
      <vt:lpstr>Probability of Error</vt:lpstr>
      <vt:lpstr>Naïve Bayes </vt:lpstr>
      <vt:lpstr>PowerPoint Presentation</vt:lpstr>
      <vt:lpstr>Naïve Bayes </vt:lpstr>
      <vt:lpstr>Naïve Bayes Algorithm </vt:lpstr>
      <vt:lpstr>Tennis Example </vt:lpstr>
      <vt:lpstr>The learning phase for tennis example </vt:lpstr>
      <vt:lpstr>The test phase for the tennis example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Esmat</dc:creator>
  <cp:lastModifiedBy>Esmat</cp:lastModifiedBy>
  <cp:revision>4</cp:revision>
  <dcterms:created xsi:type="dcterms:W3CDTF">2024-11-01T12:20:43Z</dcterms:created>
  <dcterms:modified xsi:type="dcterms:W3CDTF">2024-11-01T20:46:52Z</dcterms:modified>
</cp:coreProperties>
</file>