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5" r:id="rId3"/>
    <p:sldId id="257" r:id="rId4"/>
    <p:sldId id="273" r:id="rId5"/>
    <p:sldId id="274" r:id="rId6"/>
    <p:sldId id="258" r:id="rId7"/>
    <p:sldId id="259" r:id="rId8"/>
    <p:sldId id="272" r:id="rId9"/>
    <p:sldId id="260" r:id="rId10"/>
    <p:sldId id="261" r:id="rId11"/>
    <p:sldId id="278" r:id="rId12"/>
    <p:sldId id="280" r:id="rId13"/>
    <p:sldId id="279" r:id="rId14"/>
    <p:sldId id="275" r:id="rId15"/>
    <p:sldId id="277" r:id="rId16"/>
    <p:sldId id="276" r:id="rId17"/>
    <p:sldId id="286" r:id="rId18"/>
    <p:sldId id="289" r:id="rId19"/>
    <p:sldId id="290" r:id="rId20"/>
    <p:sldId id="291" r:id="rId21"/>
    <p:sldId id="265" r:id="rId22"/>
    <p:sldId id="266" r:id="rId23"/>
    <p:sldId id="267" r:id="rId24"/>
    <p:sldId id="268" r:id="rId25"/>
    <p:sldId id="269" r:id="rId26"/>
    <p:sldId id="270" r:id="rId27"/>
    <p:sldId id="287" r:id="rId28"/>
    <p:sldId id="271" r:id="rId29"/>
    <p:sldId id="28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F91D7-882D-4691-A61B-C204BD8625C5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DECC1-7564-4CDE-BB84-C6D84B3AB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52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09553F8-5CA9-4B5F-B6FD-7EC75141DC09}" type="slidenum">
              <a:rPr lang="en-US"/>
              <a:pPr algn="r" eaLnBrk="1" hangingPunct="1">
                <a:spcBef>
                  <a:spcPct val="0"/>
                </a:spcBef>
              </a:pPr>
              <a:t>10</a:t>
            </a:fld>
            <a:endParaRPr lang="en-US"/>
          </a:p>
        </p:txBody>
      </p:sp>
      <p:sp>
        <p:nvSpPr>
          <p:cNvPr id="4915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a-IR"/>
          </a:p>
        </p:txBody>
      </p:sp>
      <p:sp>
        <p:nvSpPr>
          <p:cNvPr id="49157" name="Slide Number Placeholder 3"/>
          <p:cNvSpPr txBox="1">
            <a:spLocks noGrp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2933F2-1E3B-48A0-A7BB-EB3F4704377B}" type="slidenum">
              <a:rPr lang="ar-SA"/>
              <a:pPr eaLnBrk="1" hangingPunct="1">
                <a:spcBef>
                  <a:spcPct val="0"/>
                </a:spcBef>
              </a:pPr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3934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0C94-C336-4C4C-8114-9829D7E69A41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9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3F67-38F2-4E5F-BFD6-94D79824B5CC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8EE0-EF5C-49BA-A751-434C8D1A9DA8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4CD5-B331-4A66-9AEC-60C7DD3B41CF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7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C1AC-69CC-462D-BA83-58598CA886D6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2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A67B-BAD3-44C0-9D09-A8E1E4F465E6}" type="datetime1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8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2ACB-91FC-4709-9F9F-75F076C9B2C9}" type="datetime1">
              <a:rPr lang="en-US" smtClean="0"/>
              <a:t>12/15/2024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32DD3-84C2-48DF-A028-D704F52DF42B}" type="datetime1">
              <a:rPr lang="en-US" smtClean="0"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8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6302-5D26-4F39-B0D6-8474762A1E95}" type="datetime1">
              <a:rPr lang="en-US" smtClean="0"/>
              <a:t>12/15/2024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38EA-D9E7-4E11-833C-AED1332DE0F1}" type="datetime1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4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3791-F512-485D-BDD6-2707C2EEF6D5}" type="datetime1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3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689C4-3175-47D9-94C1-EE60B46C0A80}" type="datetime1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D1C0D-444F-4F56-8438-6AED9AA19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378226" y="1305719"/>
            <a:ext cx="9144000" cy="3124200"/>
          </a:xfrm>
        </p:spPr>
        <p:txBody>
          <a:bodyPr>
            <a:noAutofit/>
          </a:bodyPr>
          <a:lstStyle/>
          <a:p>
            <a:pPr rtl="1">
              <a:lnSpc>
                <a:spcPct val="200000"/>
              </a:lnSpc>
            </a:pPr>
            <a:r>
              <a:rPr lang="ar-SA" sz="2800" b="0" i="0" dirty="0">
                <a:solidFill>
                  <a:srgbClr val="3300FF"/>
                </a:solidFill>
                <a:effectLst/>
                <a:latin typeface="tahoma" panose="020B0604030504040204" pitchFamily="34" charset="0"/>
                <a:cs typeface="B Nazanin" panose="00000400000000000000" pitchFamily="2" charset="-78"/>
              </a:rPr>
              <a:t>بـــه نــام خــدايـي كـه جـان آفــريـد</a:t>
            </a:r>
            <a:br>
              <a:rPr lang="ar-SA" sz="2800" b="0" i="0" dirty="0">
                <a:solidFill>
                  <a:srgbClr val="000000"/>
                </a:solidFill>
                <a:effectLst/>
                <a:latin typeface="tahoma" panose="020B0604030504040204" pitchFamily="34" charset="0"/>
                <a:cs typeface="B Nazanin" panose="00000400000000000000" pitchFamily="2" charset="-78"/>
              </a:rPr>
            </a:br>
            <a:r>
              <a:rPr lang="ar-SA" sz="2800" b="0" i="0" dirty="0">
                <a:solidFill>
                  <a:srgbClr val="000000"/>
                </a:solidFill>
                <a:effectLst/>
                <a:cs typeface="B Nazanin" panose="00000400000000000000" pitchFamily="2" charset="-78"/>
              </a:rPr>
              <a:t>                      </a:t>
            </a:r>
            <a:r>
              <a:rPr lang="fa-IR" sz="2800" b="0" i="0" dirty="0">
                <a:solidFill>
                  <a:srgbClr val="000000"/>
                </a:solidFill>
                <a:effectLst/>
                <a:cs typeface="B Nazanin" panose="00000400000000000000" pitchFamily="2" charset="-78"/>
              </a:rPr>
              <a:t>                              </a:t>
            </a:r>
            <a:r>
              <a:rPr lang="ar-SA" sz="2800" b="0" i="0" dirty="0">
                <a:solidFill>
                  <a:srgbClr val="000000"/>
                </a:solidFill>
                <a:effectLst/>
                <a:cs typeface="B Nazanin" panose="00000400000000000000" pitchFamily="2" charset="-78"/>
              </a:rPr>
              <a:t> </a:t>
            </a:r>
            <a:r>
              <a:rPr lang="ar-SA" sz="2800" b="0" i="0" dirty="0">
                <a:solidFill>
                  <a:srgbClr val="3300FF"/>
                </a:solidFill>
                <a:effectLst/>
                <a:cs typeface="B Nazanin" panose="00000400000000000000" pitchFamily="2" charset="-78"/>
              </a:rPr>
              <a:t>زمـيـن و زمــان و مــكان آفـــريــد</a:t>
            </a:r>
            <a:br>
              <a:rPr lang="fa-IR" sz="2800" b="0" i="0" dirty="0">
                <a:solidFill>
                  <a:srgbClr val="3300FF"/>
                </a:solidFill>
                <a:effectLst/>
                <a:cs typeface="B Nazanin" panose="00000400000000000000" pitchFamily="2" charset="-78"/>
              </a:rPr>
            </a:br>
            <a:r>
              <a:rPr lang="ar-SA" sz="2800" b="0" i="0" dirty="0">
                <a:solidFill>
                  <a:srgbClr val="3300FF"/>
                </a:solidFill>
                <a:effectLst/>
                <a:latin typeface="tahoma" panose="020B0604030504040204" pitchFamily="34" charset="0"/>
                <a:cs typeface="B Nazanin" panose="00000400000000000000" pitchFamily="2" charset="-78"/>
              </a:rPr>
              <a:t>خــداونــد دانــا ، خــداونــد هــوش</a:t>
            </a:r>
            <a:br>
              <a:rPr lang="ar-SA" sz="2800" b="0" i="0" dirty="0">
                <a:solidFill>
                  <a:srgbClr val="3300FF"/>
                </a:solidFill>
                <a:effectLst/>
                <a:latin typeface="tahoma" panose="020B0604030504040204" pitchFamily="34" charset="0"/>
                <a:cs typeface="B Nazanin" panose="00000400000000000000" pitchFamily="2" charset="-78"/>
              </a:rPr>
            </a:br>
            <a:r>
              <a:rPr lang="ar-SA" sz="2800" b="0" i="0" dirty="0">
                <a:solidFill>
                  <a:srgbClr val="3300FF"/>
                </a:solidFill>
                <a:effectLst/>
                <a:cs typeface="B Nazanin" panose="00000400000000000000" pitchFamily="2" charset="-78"/>
              </a:rPr>
              <a:t>                  </a:t>
            </a:r>
            <a:r>
              <a:rPr lang="fa-IR" sz="2800" b="0" i="0" dirty="0">
                <a:solidFill>
                  <a:srgbClr val="3300FF"/>
                </a:solidFill>
                <a:effectLst/>
                <a:cs typeface="B Nazanin" panose="00000400000000000000" pitchFamily="2" charset="-78"/>
              </a:rPr>
              <a:t>                        </a:t>
            </a:r>
            <a:r>
              <a:rPr lang="ar-SA" sz="2800" b="0" i="0" dirty="0">
                <a:solidFill>
                  <a:srgbClr val="3300FF"/>
                </a:solidFill>
                <a:effectLst/>
                <a:cs typeface="B Nazanin" panose="00000400000000000000" pitchFamily="2" charset="-78"/>
              </a:rPr>
              <a:t>         خـــداونـد روزي ده عـــيــب پـوش </a:t>
            </a:r>
            <a:endParaRPr lang="en-US" sz="2800" dirty="0">
              <a:cs typeface="B Nazanin" panose="00000400000000000000" pitchFamily="2" charset="-7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31A033-7B41-5E62-1C15-3569A7B33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 rtl="1" eaLnBrk="1" hangingPunct="1"/>
            <a:r>
              <a:rPr lang="fa-IR" dirty="0">
                <a:cs typeface="B Nazanin" panose="00000400000000000000" pitchFamily="2" charset="-78"/>
              </a:rPr>
              <a:t>قدم</a:t>
            </a:r>
            <a:r>
              <a:rPr lang="en-US" dirty="0">
                <a:cs typeface="B Nazanin" panose="00000400000000000000" pitchFamily="2" charset="-78"/>
              </a:rPr>
              <a:t> </a:t>
            </a:r>
            <a:r>
              <a:rPr lang="fa-IR" dirty="0">
                <a:cs typeface="B Nazanin" panose="00000400000000000000" pitchFamily="2" charset="-78"/>
              </a:rPr>
              <a:t>های اصلی در طراحی شبکه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4294967295"/>
          </p:nvPr>
        </p:nvSpPr>
        <p:spPr>
          <a:xfrm>
            <a:off x="2073965" y="1944688"/>
            <a:ext cx="8229600" cy="4411663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fa-IR" sz="3000" dirty="0">
                <a:cs typeface="B Nazanin" panose="00000400000000000000" pitchFamily="2" charset="-78"/>
              </a:rPr>
              <a:t>تعریف مساله و داده ها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ar-SA" sz="3000" dirty="0">
                <a:cs typeface="B Nazanin" panose="00000400000000000000" pitchFamily="2" charset="-78"/>
              </a:rPr>
              <a:t>تعيين </a:t>
            </a:r>
            <a:r>
              <a:rPr lang="fa-IR" sz="3000" dirty="0">
                <a:cs typeface="B Nazanin" panose="00000400000000000000" pitchFamily="2" charset="-78"/>
              </a:rPr>
              <a:t>معماری </a:t>
            </a:r>
            <a:r>
              <a:rPr lang="ar-SA" sz="3000" dirty="0">
                <a:cs typeface="B Nazanin" panose="00000400000000000000" pitchFamily="2" charset="-78"/>
              </a:rPr>
              <a:t>شبکه عصبي </a:t>
            </a:r>
            <a:r>
              <a:rPr lang="fa-IR" sz="3000" dirty="0">
                <a:cs typeface="B Nazanin" panose="00000400000000000000" pitchFamily="2" charset="-78"/>
              </a:rPr>
              <a:t>و </a:t>
            </a:r>
            <a:r>
              <a:rPr lang="ar-SA" sz="3000" dirty="0">
                <a:cs typeface="B Nazanin" panose="00000400000000000000" pitchFamily="2" charset="-78"/>
              </a:rPr>
              <a:t>تعداد لايه</a:t>
            </a:r>
            <a:r>
              <a:rPr lang="fa-IR" sz="3000" dirty="0">
                <a:cs typeface="B Nazanin" panose="00000400000000000000" pitchFamily="2" charset="-78"/>
              </a:rPr>
              <a:t> </a:t>
            </a:r>
            <a:r>
              <a:rPr lang="ar-SA" sz="3000" dirty="0">
                <a:cs typeface="B Nazanin" panose="00000400000000000000" pitchFamily="2" charset="-78"/>
              </a:rPr>
              <a:t>ها</a:t>
            </a:r>
            <a:r>
              <a:rPr lang="fa-IR" sz="3000" dirty="0">
                <a:cs typeface="B Nazanin" panose="00000400000000000000" pitchFamily="2" charset="-78"/>
              </a:rPr>
              <a:t> و نورون هاي شبکه </a:t>
            </a:r>
            <a:endParaRPr lang="en-US" sz="3000" dirty="0">
              <a:cs typeface="B Nazanin" panose="00000400000000000000" pitchFamily="2" charset="-78"/>
            </a:endParaRPr>
          </a:p>
          <a:p>
            <a:pPr marL="692150" lvl="1" indent="-347663" algn="r" rtl="1">
              <a:buNone/>
            </a:pPr>
            <a:endParaRPr lang="en-US" sz="3000" dirty="0">
              <a:cs typeface="B Nazanin" panose="00000400000000000000" pitchFamily="2" charset="-78"/>
            </a:endParaRPr>
          </a:p>
          <a:p>
            <a:pPr algn="r" rtl="1" eaLnBrk="1" hangingPunct="1">
              <a:lnSpc>
                <a:spcPct val="90000"/>
              </a:lnSpc>
            </a:pPr>
            <a:r>
              <a:rPr lang="ar-SA" sz="3000" dirty="0">
                <a:cs typeface="B Nazanin" panose="00000400000000000000" pitchFamily="2" charset="-78"/>
              </a:rPr>
              <a:t>تعيين مشخصات گره</a:t>
            </a:r>
            <a:r>
              <a:rPr lang="fa-IR" sz="3000" dirty="0">
                <a:cs typeface="B Nazanin" panose="00000400000000000000" pitchFamily="2" charset="-78"/>
              </a:rPr>
              <a:t> </a:t>
            </a:r>
            <a:r>
              <a:rPr lang="ar-SA" sz="3000" dirty="0">
                <a:cs typeface="B Nazanin" panose="00000400000000000000" pitchFamily="2" charset="-78"/>
              </a:rPr>
              <a:t>ها</a:t>
            </a:r>
            <a:r>
              <a:rPr lang="fa-IR" sz="3000" dirty="0">
                <a:cs typeface="B Nazanin" panose="00000400000000000000" pitchFamily="2" charset="-78"/>
              </a:rPr>
              <a:t>، ت</a:t>
            </a:r>
            <a:r>
              <a:rPr lang="ar-SA" sz="3000" dirty="0">
                <a:cs typeface="B Nazanin" panose="00000400000000000000" pitchFamily="2" charset="-78"/>
              </a:rPr>
              <a:t>ابع ت</a:t>
            </a:r>
            <a:r>
              <a:rPr lang="fa-IR" sz="3000" dirty="0">
                <a:cs typeface="B Nazanin" panose="00000400000000000000" pitchFamily="2" charset="-78"/>
              </a:rPr>
              <a:t>حريک</a:t>
            </a:r>
            <a:r>
              <a:rPr lang="ar-SA" sz="3000" dirty="0">
                <a:cs typeface="B Nazanin" panose="00000400000000000000" pitchFamily="2" charset="-78"/>
              </a:rPr>
              <a:t> گره</a:t>
            </a:r>
            <a:r>
              <a:rPr lang="fa-IR" sz="3000" dirty="0">
                <a:cs typeface="B Nazanin" panose="00000400000000000000" pitchFamily="2" charset="-78"/>
              </a:rPr>
              <a:t>، </a:t>
            </a:r>
            <a:r>
              <a:rPr lang="ar-SA" sz="3000" dirty="0">
                <a:cs typeface="B Nazanin" panose="00000400000000000000" pitchFamily="2" charset="-78"/>
              </a:rPr>
              <a:t>تعيين مشخصات تعليم</a:t>
            </a:r>
            <a:r>
              <a:rPr lang="fa-IR" sz="3000" dirty="0">
                <a:cs typeface="B Nazanin" panose="00000400000000000000" pitchFamily="2" charset="-78"/>
              </a:rPr>
              <a:t> شبکه </a:t>
            </a:r>
            <a:endParaRPr lang="en-US" sz="3000" dirty="0">
              <a:cs typeface="B Nazanin" panose="00000400000000000000" pitchFamily="2" charset="-78"/>
            </a:endParaRPr>
          </a:p>
          <a:p>
            <a:pPr marL="692150" lvl="1" indent="-347663" algn="r" rtl="1"/>
            <a:r>
              <a:rPr lang="ar-SA" sz="3000" dirty="0">
                <a:cs typeface="B Nazanin" panose="00000400000000000000" pitchFamily="2" charset="-78"/>
              </a:rPr>
              <a:t>آموزش شبکه </a:t>
            </a:r>
            <a:endParaRPr lang="en-US" sz="3000" dirty="0">
              <a:cs typeface="B Nazanin" panose="00000400000000000000" pitchFamily="2" charset="-78"/>
            </a:endParaRPr>
          </a:p>
          <a:p>
            <a:pPr algn="r" rtl="1" eaLnBrk="1" hangingPunct="1">
              <a:lnSpc>
                <a:spcPct val="90000"/>
              </a:lnSpc>
            </a:pPr>
            <a:endParaRPr lang="fa-IR" sz="3000" dirty="0">
              <a:cs typeface="B Nazanin" panose="00000400000000000000" pitchFamily="2" charset="-78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790CBC2-40F7-4D87-A9E3-EE212A0EBB0D}" type="slidenum">
              <a:rPr lang="en-U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F7B36-7553-2551-22D5-CEA4D554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8447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C89F-59C3-C8B7-FDCE-0F743CE23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تعريف معماری شبکه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137B2-0DD7-F42B-ADED-22ABC8EDD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982" y="1428060"/>
            <a:ext cx="10515600" cy="4351338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solidFill>
                  <a:srgbClr val="228C22"/>
                </a:solidFill>
                <a:latin typeface="Courier"/>
              </a:rPr>
              <a:t>% create network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net = network()</a:t>
            </a:r>
          </a:p>
          <a:p>
            <a:pPr algn="l"/>
            <a:endParaRPr lang="en-US" sz="1800" dirty="0">
              <a:solidFill>
                <a:srgbClr val="000000"/>
              </a:solidFill>
              <a:latin typeface="Courie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net=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"/>
              </a:rPr>
              <a:t>patternnet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()</a:t>
            </a:r>
          </a:p>
          <a:p>
            <a:pPr algn="l"/>
            <a:endParaRPr lang="en-US" sz="1800" dirty="0">
              <a:solidFill>
                <a:srgbClr val="000000"/>
              </a:solidFill>
              <a:latin typeface="Courie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net=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"/>
              </a:rPr>
              <a:t>feedforwardnet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()</a:t>
            </a:r>
          </a:p>
          <a:p>
            <a:pPr algn="l"/>
            <a:endParaRPr lang="en-US" sz="1800" dirty="0">
              <a:solidFill>
                <a:srgbClr val="000000"/>
              </a:solidFill>
              <a:latin typeface="Courie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net=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"/>
              </a:rPr>
              <a:t>fitnet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()</a:t>
            </a:r>
          </a:p>
          <a:p>
            <a:pPr algn="l"/>
            <a:endParaRPr lang="en-US" sz="1800" dirty="0">
              <a:solidFill>
                <a:srgbClr val="000000"/>
              </a:solidFill>
              <a:latin typeface="Courier"/>
            </a:endParaRPr>
          </a:p>
          <a:p>
            <a:pPr algn="l"/>
            <a:endParaRPr lang="en-US" sz="1800" b="0" i="0" u="none" strike="noStrike" baseline="0" dirty="0">
              <a:solidFill>
                <a:srgbClr val="0000FF"/>
              </a:solidFill>
              <a:latin typeface="Courier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34A77-01C3-968F-31BB-A9FECB3A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2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CEFA-BDE9-DB51-28C3-7FF7A8140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64556-D059-340B-04A1-A9EAA29F2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net.trainFcn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traingda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net.numLayers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2;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{1}.size = 20;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tansig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{2}.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softmax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21655D-F905-93D5-ECF4-0DB69C404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7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941F-7B4F-2EAB-2BF8-C172E954C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ساخت شبکه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C78CE-58CE-FC5C-B937-ABE6BB39D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1800" b="0" i="0" u="none" strike="noStrike" baseline="0" dirty="0">
                <a:latin typeface="Courier"/>
              </a:rPr>
              <a:t>net = configure(</a:t>
            </a:r>
            <a:r>
              <a:rPr lang="en-US" sz="1800" b="0" i="0" u="none" strike="noStrike" baseline="0" dirty="0" err="1">
                <a:latin typeface="Courier"/>
              </a:rPr>
              <a:t>net,inputs,outputs</a:t>
            </a:r>
            <a:r>
              <a:rPr lang="en-US" sz="1800" b="0" i="0" u="none" strike="noStrike" baseline="0" dirty="0">
                <a:latin typeface="Courier"/>
              </a:rPr>
              <a:t>);</a:t>
            </a:r>
          </a:p>
          <a:p>
            <a:pPr algn="l"/>
            <a:r>
              <a:rPr lang="en-US" sz="1800" b="0" i="0" u="none" strike="noStrike" baseline="0" dirty="0">
                <a:latin typeface="Courier"/>
              </a:rPr>
              <a:t>view(net);</a:t>
            </a:r>
            <a:endParaRPr lang="fa-IR" sz="1800" b="0" i="0" u="none" strike="noStrike" baseline="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r>
              <a:rPr lang="en-US" sz="1800" b="0" i="0" u="none" strike="noStrike" baseline="0" dirty="0">
                <a:latin typeface="Courier"/>
              </a:rPr>
              <a:t>net = train(</a:t>
            </a:r>
            <a:r>
              <a:rPr lang="en-US" sz="1800" b="0" i="0" u="none" strike="noStrike" baseline="0" dirty="0" err="1">
                <a:latin typeface="Courier"/>
              </a:rPr>
              <a:t>net,inputs,outputs</a:t>
            </a:r>
            <a:r>
              <a:rPr lang="en-US" sz="1800" b="0" i="0" u="none" strike="noStrike" baseline="0" dirty="0">
                <a:latin typeface="Courier"/>
              </a:rPr>
              <a:t>);</a:t>
            </a:r>
            <a:endParaRPr lang="fa-IR" sz="1800" b="0" i="0" u="none" strike="noStrike" baseline="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endParaRPr lang="fa-IR" sz="1800" dirty="0">
              <a:latin typeface="Courie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228C22"/>
                </a:solidFill>
                <a:latin typeface="Courier"/>
              </a:rPr>
              <a:t>% network response after training</a:t>
            </a:r>
          </a:p>
          <a:p>
            <a:pPr algn="l"/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"/>
              </a:rPr>
              <a:t>final_output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"/>
              </a:rPr>
              <a:t> = net(inputs)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latin typeface="Courier"/>
              </a:rPr>
              <a:t>final_output</a:t>
            </a:r>
            <a:r>
              <a:rPr lang="en-US" sz="1800" dirty="0">
                <a:solidFill>
                  <a:srgbClr val="000000"/>
                </a:solidFill>
                <a:latin typeface="Courier"/>
              </a:rPr>
              <a:t>=sim(</a:t>
            </a:r>
            <a:r>
              <a:rPr lang="en-US" sz="1800" dirty="0" err="1">
                <a:solidFill>
                  <a:srgbClr val="000000"/>
                </a:solidFill>
                <a:latin typeface="Courier"/>
              </a:rPr>
              <a:t>net,inputs</a:t>
            </a:r>
            <a:r>
              <a:rPr lang="en-US" sz="1800" dirty="0">
                <a:solidFill>
                  <a:srgbClr val="000000"/>
                </a:solidFill>
                <a:latin typeface="Courier"/>
              </a:rPr>
              <a:t>)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21A572A-ABF1-C7C5-6E84-9241F4BF661D}"/>
              </a:ext>
            </a:extLst>
          </p:cNvPr>
          <p:cNvSpPr txBox="1">
            <a:spLocks/>
          </p:cNvSpPr>
          <p:nvPr/>
        </p:nvSpPr>
        <p:spPr>
          <a:xfrm>
            <a:off x="838200" y="23454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dirty="0">
                <a:cs typeface="B Nazanin" panose="00000400000000000000" pitchFamily="2" charset="-78"/>
              </a:rPr>
              <a:t>آموزش شبکه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1A8C3F-E020-6262-0FEA-7B667BF8AB40}"/>
              </a:ext>
            </a:extLst>
          </p:cNvPr>
          <p:cNvSpPr txBox="1">
            <a:spLocks/>
          </p:cNvSpPr>
          <p:nvPr/>
        </p:nvSpPr>
        <p:spPr>
          <a:xfrm>
            <a:off x="1189383" y="41908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dirty="0">
                <a:cs typeface="B Nazanin" panose="00000400000000000000" pitchFamily="2" charset="-78"/>
              </a:rPr>
              <a:t>تست شبکه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75EF8-831D-9EC8-60FF-45DC6943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93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D1F82-4B1A-FC9B-0B5E-C55E3CA1E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Iris 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29912-0DBF-7F9D-27D5-3F2045177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2267F4-3F1E-66B0-1A5E-8396691DF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3165"/>
            <a:ext cx="12192000" cy="437170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82D57-69F4-AD35-1222-C69CC685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22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93EF5-AB25-1694-7880-E5F886C36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داده گل زنبق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70633-EC8C-77AF-5745-D8B4F7338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0" i="0" dirty="0">
                <a:solidFill>
                  <a:srgbClr val="000000"/>
                </a:solidFill>
                <a:effectLst/>
                <a:latin typeface="Yekan"/>
                <a:cs typeface="B Nazanin" panose="00000400000000000000" pitchFamily="2" charset="-78"/>
              </a:rPr>
              <a:t>مجموعه داده ایریس یکی از معتبرترین و معروفترین دیتاست های داده کاوی است. این دیتاست سه </a:t>
            </a:r>
            <a:r>
              <a:rPr lang="fa-IR" dirty="0">
                <a:solidFill>
                  <a:srgbClr val="000000"/>
                </a:solidFill>
                <a:latin typeface="Yekan"/>
                <a:cs typeface="B Nazanin" panose="00000400000000000000" pitchFamily="2" charset="-78"/>
              </a:rPr>
              <a:t>کلاس دارد </a:t>
            </a:r>
            <a:r>
              <a:rPr lang="fa-IR" b="0" i="0" dirty="0">
                <a:solidFill>
                  <a:srgbClr val="000000"/>
                </a:solidFill>
                <a:effectLst/>
                <a:latin typeface="Yekan"/>
                <a:cs typeface="B Nazanin" panose="00000400000000000000" pitchFamily="2" charset="-78"/>
              </a:rPr>
              <a:t>که مربوط به سه نوع گیاه می باشد. در این دیتاست سعی می شود با استفاده از قطر گیاه، طول، ضخامت و عرض آن نوع گیاه شناسایی شود.</a:t>
            </a:r>
          </a:p>
          <a:p>
            <a:pPr algn="r" rtl="1"/>
            <a:r>
              <a:rPr lang="fa-IR" dirty="0">
                <a:solidFill>
                  <a:srgbClr val="000000"/>
                </a:solidFill>
                <a:latin typeface="Yekan"/>
                <a:cs typeface="B Nazanin" panose="00000400000000000000" pitchFamily="2" charset="-78"/>
              </a:rPr>
              <a:t>150 داده</a:t>
            </a:r>
          </a:p>
          <a:p>
            <a:pPr algn="r" rtl="1"/>
            <a:r>
              <a:rPr lang="fa-IR" dirty="0">
                <a:solidFill>
                  <a:srgbClr val="000000"/>
                </a:solidFill>
                <a:latin typeface="Yekan"/>
                <a:cs typeface="B Nazanin" panose="00000400000000000000" pitchFamily="2" charset="-78"/>
              </a:rPr>
              <a:t>سه کلاس</a:t>
            </a:r>
          </a:p>
          <a:p>
            <a:pPr algn="r" rtl="1"/>
            <a:r>
              <a:rPr lang="fa-IR" dirty="0">
                <a:solidFill>
                  <a:srgbClr val="000000"/>
                </a:solidFill>
                <a:latin typeface="Yekan"/>
                <a:cs typeface="B Nazanin" panose="00000400000000000000" pitchFamily="2" charset="-78"/>
              </a:rPr>
              <a:t>چهار ويژگی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F774E-3DA9-D345-1354-B03F520A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9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66A71-1BA2-FE68-1841-89DB739F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F2CEF-6EF3-F84A-AD12-512E9875A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D2039B-1E5E-BA68-573D-2862DDB6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527" y="0"/>
            <a:ext cx="9568945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44178-B34F-4C54-AE6B-DB35F48B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577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DDCC4-7D8F-1CBA-CA38-213CBD5A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1AD9B-4016-6553-007D-5535650CE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clear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al;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clc</a:t>
            </a:r>
            <a:endParaRPr 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iris_dataset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patternnet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net.trainFcn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trainlm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{1}.size = 20;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tansig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{2}.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softmax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  <a:r>
              <a:rPr 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%</a:t>
            </a:r>
            <a:r>
              <a:rPr lang="en-US" sz="1800" b="0" i="0" u="none" strike="noStrike" baseline="0" dirty="0" err="1">
                <a:solidFill>
                  <a:srgbClr val="228B22"/>
                </a:solidFill>
                <a:latin typeface="Courier New" panose="02070309020205020404" pitchFamily="49" charset="0"/>
              </a:rPr>
              <a:t>purelin</a:t>
            </a:r>
            <a:endParaRPr lang="en-US" sz="1800" b="0" i="0" u="none" strike="noStrike" baseline="0" dirty="0">
              <a:solidFill>
                <a:srgbClr val="228B22"/>
              </a:solidFill>
              <a:latin typeface="Courier New" panose="02070309020205020404" pitchFamily="49" charset="0"/>
            </a:endParaRP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net.performfcn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mse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net.trainParam.min_grad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= 0;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net=configure(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train(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y = net(x);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2AF770-092A-3730-88EC-3099B6E47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084" y="4559300"/>
            <a:ext cx="5200650" cy="17526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F780B5-C4B9-31BD-C0E4-E5C44B2EC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1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0A50A6-83AA-5578-0908-4142F6A73E34}"/>
              </a:ext>
            </a:extLst>
          </p:cNvPr>
          <p:cNvSpPr/>
          <p:nvPr/>
        </p:nvSpPr>
        <p:spPr>
          <a:xfrm>
            <a:off x="1510748" y="884582"/>
            <a:ext cx="9170504" cy="5088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% شبکه عصبی 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MLP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با داده های گل زنبق 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(Iris)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در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متلب</a:t>
            </a:r>
            <a:endParaRPr lang="fa-IR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endParaRPr lang="fa-IR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% مرحله 1: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بارگذاری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داده ها</a:t>
            </a:r>
          </a:p>
          <a:p>
            <a:pPr algn="r" rtl="1"/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% استفاده از مجموعه داده 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Iris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که به طور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پیش‌فرض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در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متلب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موجود است</a:t>
            </a:r>
          </a:p>
          <a:p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load </a:t>
            </a:r>
            <a:r>
              <a:rPr lang="en-US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fisheriris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;</a:t>
            </a:r>
          </a:p>
          <a:p>
            <a:pPr algn="r" rtl="1"/>
            <a:endParaRPr lang="en-US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جدا کردن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ویژگی‌ها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و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برچسب‌ها</a:t>
            </a:r>
            <a:endParaRPr lang="fa-IR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X = </a:t>
            </a:r>
            <a:r>
              <a:rPr lang="en-US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meas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; %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ویژگی‌ها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(طول و عرض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کاسبرگ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و گلبرگ)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Y = grp2idx(species); % 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تبدیل نام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کلاس‌ها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به اعداد</a:t>
            </a:r>
          </a:p>
          <a:p>
            <a:pPr algn="r" rtl="1"/>
            <a:endParaRPr lang="fa-IR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% تبدیل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برچسب‌ها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به قالب </a:t>
            </a:r>
            <a:r>
              <a:rPr lang="fa-IR" sz="2000" dirty="0" err="1">
                <a:solidFill>
                  <a:schemeClr val="tx1"/>
                </a:solidFill>
                <a:cs typeface="B Nazanin" panose="00000400000000000000" pitchFamily="2" charset="-78"/>
              </a:rPr>
              <a:t>باینری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 (</a:t>
            </a:r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One-Hot Encoding</a:t>
            </a:r>
            <a:r>
              <a:rPr lang="fa-IR" sz="2000" dirty="0">
                <a:solidFill>
                  <a:schemeClr val="tx1"/>
                </a:solidFill>
                <a:cs typeface="B Nazanin" panose="00000400000000000000" pitchFamily="2" charset="-78"/>
              </a:rPr>
              <a:t>)</a:t>
            </a:r>
            <a:endParaRPr lang="en-US" sz="20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cs typeface="B Nazanin" panose="00000400000000000000" pitchFamily="2" charset="-78"/>
              </a:rPr>
              <a:t>Y = full(ind2vec(Y'));</a:t>
            </a:r>
          </a:p>
          <a:p>
            <a:pPr algn="r" rtl="1"/>
            <a:endParaRPr lang="en-US" sz="20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ED44EE-988A-9DF3-EED6-B1B81FC95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59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ACD3D-86BB-EE32-55F6-CC618C2C5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3190268-4D8E-78D1-2910-F62E02ECDFF8}"/>
              </a:ext>
            </a:extLst>
          </p:cNvPr>
          <p:cNvSpPr/>
          <p:nvPr/>
        </p:nvSpPr>
        <p:spPr>
          <a:xfrm>
            <a:off x="1510748" y="884582"/>
            <a:ext cx="9170504" cy="5088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مرحله 2: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نرمال‌سازی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داده‌ها</a:t>
            </a:r>
            <a:endParaRPr lang="fa-IR" sz="16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X = (X - min(X)) ./ (max(X) - min(X)); %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نرمال‌سازی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داده‌ها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به بازه [0, 1]</a:t>
            </a:r>
          </a:p>
          <a:p>
            <a:pPr algn="r" rtl="1"/>
            <a:endParaRPr lang="fa-IR" sz="16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% مرحله 3: تقسیم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داده‌ها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به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مجموعه‌های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آموزشی و آزمایشی</a:t>
            </a:r>
          </a:p>
          <a:p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[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trainInd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, 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testInd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] = 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dividerand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(size(X, 1), 0.7, 0.3, 0);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X_train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X(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trainInd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, :);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Y_train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Y(:, 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trainInd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X_test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X(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testInd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, :);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Y_test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Y(:, 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testInd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pPr algn="r" rtl="1"/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مرحله 4: ساخت شبکه عصبی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hiddenLayerSize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10; % 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تعداد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نرون‌ها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در لایه مخفی</a:t>
            </a:r>
          </a:p>
          <a:p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net = 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patternnet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(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hiddenLayerSize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pPr algn="r" rtl="1"/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تنظیم پارامترهای آموزش</a:t>
            </a: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net.trainFcn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'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trainlm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'; %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الگوریتم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لونبرگ-مارکوارت</a:t>
            </a:r>
            <a:endParaRPr lang="fa-IR" sz="1600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net.performFcn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 = '</a:t>
            </a:r>
            <a:r>
              <a:rPr lang="en-US" sz="1600" dirty="0" err="1">
                <a:solidFill>
                  <a:schemeClr val="tx1"/>
                </a:solidFill>
                <a:cs typeface="B Nazanin" panose="00000400000000000000" pitchFamily="2" charset="-78"/>
              </a:rPr>
              <a:t>crossentropy</a:t>
            </a:r>
            <a:r>
              <a:rPr lang="en-US" sz="1600" dirty="0">
                <a:solidFill>
                  <a:schemeClr val="tx1"/>
                </a:solidFill>
                <a:cs typeface="B Nazanin" panose="00000400000000000000" pitchFamily="2" charset="-78"/>
              </a:rPr>
              <a:t>'; % </a:t>
            </a:r>
            <a:r>
              <a:rPr lang="fa-IR" sz="1600" dirty="0">
                <a:solidFill>
                  <a:schemeClr val="tx1"/>
                </a:solidFill>
                <a:cs typeface="B Nazanin" panose="00000400000000000000" pitchFamily="2" charset="-78"/>
              </a:rPr>
              <a:t>معیار ارزیابی</a:t>
            </a:r>
          </a:p>
          <a:p>
            <a:pPr algn="r" rtl="1"/>
            <a:endParaRPr lang="en-US" sz="48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D950A6-4204-2E12-9AAC-22BA738C0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9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835274"/>
            <a:ext cx="7772400" cy="841375"/>
          </a:xfrm>
        </p:spPr>
        <p:txBody>
          <a:bodyPr>
            <a:normAutofit/>
          </a:bodyPr>
          <a:lstStyle/>
          <a:p>
            <a:r>
              <a:rPr lang="en-US" sz="4800" dirty="0"/>
              <a:t>MATLAB coding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fa-IR" sz="2800" dirty="0">
              <a:cs typeface="B Nazanin" pitchFamily="2" charset="-78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dirty="0">
                <a:cs typeface="B Nazanin" pitchFamily="2" charset="-78"/>
              </a:rPr>
              <a:t>E. </a:t>
            </a:r>
            <a:r>
              <a:rPr lang="en-US" sz="2800" dirty="0" err="1">
                <a:cs typeface="B Nazanin" pitchFamily="2" charset="-78"/>
              </a:rPr>
              <a:t>Rashedi</a:t>
            </a:r>
            <a:endParaRPr lang="en-US" sz="2800" dirty="0">
              <a:cs typeface="B Nazanin" pitchFamily="2" charset="-78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dirty="0">
                <a:cs typeface="B Nazanin" pitchFamily="2" charset="-78"/>
              </a:rPr>
              <a:t>KGUT, Kerman, Iran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5E6CE8-3650-31C7-AC34-29E3BB2D76B4}"/>
              </a:ext>
            </a:extLst>
          </p:cNvPr>
          <p:cNvSpPr txBox="1">
            <a:spLocks/>
          </p:cNvSpPr>
          <p:nvPr/>
        </p:nvSpPr>
        <p:spPr>
          <a:xfrm>
            <a:off x="1378226" y="1011409"/>
            <a:ext cx="9144000" cy="11775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ANN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6E8077-9B82-B44C-9778-46460A774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91F17-4A49-C178-6F54-2E6E91587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50E4A9-E1C3-524D-184B-98F20653C80C}"/>
              </a:ext>
            </a:extLst>
          </p:cNvPr>
          <p:cNvSpPr/>
          <p:nvPr/>
        </p:nvSpPr>
        <p:spPr>
          <a:xfrm>
            <a:off x="1510748" y="808383"/>
            <a:ext cx="9170504" cy="51650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تقسیم </a:t>
            </a:r>
            <a:r>
              <a:rPr lang="fa-IR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داده‌ها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در شبکه</a:t>
            </a:r>
          </a:p>
          <a:p>
            <a:pPr algn="l"/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net.divideParam.trainRatio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= 0.7;</a:t>
            </a:r>
          </a:p>
          <a:p>
            <a:pPr algn="l"/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net.divideParam.valRatio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= 0.15;</a:t>
            </a:r>
          </a:p>
          <a:p>
            <a:pPr algn="l"/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net.divideParam.testRatio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= 0.15;</a:t>
            </a:r>
          </a:p>
          <a:p>
            <a:pPr algn="r" rtl="1"/>
            <a:endParaRPr lang="en-US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مرحله 5: آموزش شبکه</a:t>
            </a:r>
          </a:p>
          <a:p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[net, tr] = train(net,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X_train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',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Y_train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pPr algn="r" rtl="1"/>
            <a:endParaRPr lang="en-US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مرحله 6: ارزیابی شبکه</a:t>
            </a:r>
          </a:p>
          <a:p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Y_pred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= net(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X_test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');</a:t>
            </a:r>
          </a:p>
          <a:p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[~,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predictedClasses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] = max(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Y_pred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, [], 1);</a:t>
            </a:r>
          </a:p>
          <a:p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[~,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trueClasses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] = max(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Y_test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, [], 1);</a:t>
            </a:r>
          </a:p>
          <a:p>
            <a:pPr algn="r" rtl="1"/>
            <a:endParaRPr lang="en-US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محاسبه دقت</a:t>
            </a:r>
          </a:p>
          <a:p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accuracy = sum(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predictedClasses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==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trueClasses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) /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numel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trueClasses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fprintf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('Accuracy: %.2f%%\n', accuracy * 100);</a:t>
            </a:r>
          </a:p>
          <a:p>
            <a:pPr algn="r" rtl="1"/>
            <a:endParaRPr lang="en-US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نمایش </a:t>
            </a:r>
            <a:r>
              <a:rPr lang="fa-IR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ماتریس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درهمریختگی</a:t>
            </a:r>
            <a:endParaRPr lang="fa-IR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plotconfusion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(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Y_test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, 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Y_pred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);</a:t>
            </a:r>
          </a:p>
          <a:p>
            <a:pPr algn="r" rtl="1"/>
            <a:endParaRPr lang="en-US" sz="1400" b="1" dirty="0">
              <a:solidFill>
                <a:schemeClr val="tx1"/>
              </a:solidFill>
              <a:cs typeface="B Nazanin" panose="00000400000000000000" pitchFamily="2" charset="-78"/>
            </a:endParaRPr>
          </a:p>
          <a:p>
            <a:pPr algn="r" rtl="1"/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% </a:t>
            </a:r>
            <a:r>
              <a:rPr lang="fa-IR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ذخیره شبکه</a:t>
            </a:r>
          </a:p>
          <a:p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save('</a:t>
            </a:r>
            <a:r>
              <a:rPr lang="en-US" sz="1400" b="1" dirty="0" err="1">
                <a:solidFill>
                  <a:schemeClr val="tx1"/>
                </a:solidFill>
                <a:cs typeface="B Nazanin" panose="00000400000000000000" pitchFamily="2" charset="-78"/>
              </a:rPr>
              <a:t>trained_iris_mlp_net.mat</a:t>
            </a:r>
            <a:r>
              <a:rPr lang="en-US" sz="1400" b="1" dirty="0">
                <a:solidFill>
                  <a:schemeClr val="tx1"/>
                </a:solidFill>
                <a:cs typeface="B Nazanin" panose="00000400000000000000" pitchFamily="2" charset="-78"/>
              </a:rPr>
              <a:t>', 'net');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43FCFF-24AD-F70D-A78E-B5C20D29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07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rtl="1" eaLnBrk="1" hangingPunct="1"/>
            <a:r>
              <a:rPr lang="fa-IR" dirty="0">
                <a:cs typeface="B Nazanin" panose="00000400000000000000" pitchFamily="2" charset="-78"/>
              </a:rPr>
              <a:t>مثال: آموزش ارقام دستنويس فارسی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dirty="0">
                <a:cs typeface="B Nazanin" panose="00000400000000000000" pitchFamily="2" charset="-78"/>
              </a:rPr>
              <a:t>بازشناسی متون دستنويس به صورت خودکار بسيار مورد توجه است.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91ABF6-EE22-4192-BF00-841429464E1B}" type="slidenum">
              <a:rPr 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847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261938"/>
            <a:ext cx="7561262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30B899-25B1-4B8B-94D6-793329E97D63}" type="slidenum">
              <a:rPr 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66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آموزش الگوها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2066925"/>
            <a:ext cx="7189788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2E88826-A71B-4C99-8717-84416FA595D4}" type="slidenum">
              <a:rPr 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552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9382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400" dirty="0" err="1"/>
              <a:t>Cnum</a:t>
            </a:r>
            <a:r>
              <a:rPr lang="en-US" sz="2400" dirty="0"/>
              <a:t>= number of classes</a:t>
            </a:r>
          </a:p>
          <a:p>
            <a:pPr marL="0" indent="0">
              <a:buNone/>
              <a:defRPr/>
            </a:pPr>
            <a:r>
              <a:rPr lang="en-US" sz="2400" dirty="0" err="1"/>
              <a:t>Cnum</a:t>
            </a:r>
            <a:r>
              <a:rPr lang="en-US" sz="2400" dirty="0"/>
              <a:t>=10</a:t>
            </a:r>
          </a:p>
          <a:p>
            <a:pPr>
              <a:defRPr/>
            </a:pPr>
            <a:r>
              <a:rPr lang="en-US" sz="2400" dirty="0" err="1"/>
              <a:t>Fnum</a:t>
            </a:r>
            <a:r>
              <a:rPr lang="en-US" sz="2400" dirty="0"/>
              <a:t>= number of features</a:t>
            </a:r>
          </a:p>
          <a:p>
            <a:pPr marL="0" indent="0">
              <a:buNone/>
              <a:defRPr/>
            </a:pPr>
            <a:r>
              <a:rPr lang="en-US" sz="2400" dirty="0" err="1"/>
              <a:t>Fnum</a:t>
            </a:r>
            <a:r>
              <a:rPr lang="en-US" sz="2400" dirty="0"/>
              <a:t>=40</a:t>
            </a:r>
          </a:p>
          <a:p>
            <a:pPr>
              <a:defRPr/>
            </a:pPr>
            <a:r>
              <a:rPr lang="en-US" sz="2400" dirty="0" err="1"/>
              <a:t>LDnum</a:t>
            </a:r>
            <a:r>
              <a:rPr lang="en-US" sz="2400" dirty="0"/>
              <a:t>=number of training data</a:t>
            </a:r>
          </a:p>
          <a:p>
            <a:pPr marL="0" indent="0">
              <a:buNone/>
              <a:defRPr/>
            </a:pPr>
            <a:r>
              <a:rPr lang="en-US" sz="2400" dirty="0" err="1"/>
              <a:t>LDnum</a:t>
            </a:r>
            <a:r>
              <a:rPr lang="en-US" sz="2400" dirty="0"/>
              <a:t>=1000</a:t>
            </a:r>
          </a:p>
          <a:p>
            <a:pPr>
              <a:defRPr/>
            </a:pPr>
            <a:r>
              <a:rPr lang="en-US" sz="2400" dirty="0" err="1"/>
              <a:t>LTnum</a:t>
            </a:r>
            <a:r>
              <a:rPr lang="en-US" sz="2400" dirty="0"/>
              <a:t>=number of test data</a:t>
            </a:r>
          </a:p>
          <a:p>
            <a:pPr marL="0" indent="0">
              <a:buNone/>
              <a:defRPr/>
            </a:pPr>
            <a:r>
              <a:rPr lang="en-US" sz="2400" dirty="0" err="1"/>
              <a:t>LTnum</a:t>
            </a:r>
            <a:r>
              <a:rPr lang="en-US" sz="2400" dirty="0"/>
              <a:t>=1000</a:t>
            </a:r>
          </a:p>
          <a:p>
            <a:pPr marL="0" indent="0">
              <a:buNone/>
              <a:defRPr/>
            </a:pPr>
            <a:endParaRPr lang="en-US" sz="2400" dirty="0"/>
          </a:p>
          <a:p>
            <a:pPr marL="0" indent="0">
              <a:buNone/>
              <a:defRPr/>
            </a:pPr>
            <a:r>
              <a:rPr lang="en-US" sz="2400" dirty="0" err="1"/>
              <a:t>Ldata</a:t>
            </a:r>
            <a:r>
              <a:rPr lang="en-US" sz="2400" dirty="0"/>
              <a:t>=[40*1000]</a:t>
            </a:r>
          </a:p>
          <a:p>
            <a:pPr marL="0" indent="0">
              <a:buNone/>
              <a:defRPr/>
            </a:pPr>
            <a:r>
              <a:rPr lang="en-US" sz="2400" dirty="0" err="1"/>
              <a:t>Tdata</a:t>
            </a:r>
            <a:r>
              <a:rPr lang="en-US" sz="2400" dirty="0"/>
              <a:t>=[40*1000]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9CDBD6-0773-43FA-A445-E107E8AA92DF}" type="slidenum">
              <a:rPr 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3390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11489" y="1898515"/>
                <a:ext cx="8610600" cy="46166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𝐷𝑁𝑢𝑚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…,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101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…,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201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, …,   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1000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1489" y="1898515"/>
                <a:ext cx="8610600" cy="461663"/>
              </a:xfrm>
              <a:blipFill rotWithShape="0">
                <a:blip r:embed="rId2"/>
                <a:stretch>
                  <a:fillRect l="-142" r="-637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84515" y="2774080"/>
                <a:ext cx="8330101" cy="10204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eqArr>
                                  <m:eqArr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eqAr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                                                  ⋯</m:t>
                                </m:r>
                              </m:e>
                              <m:e>
                                <m:eqArr>
                                  <m:eqArr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                                                               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01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                                                              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eqAr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                                                  ⋱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                                                          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                                                ⋯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                                                             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4515" y="2774080"/>
                <a:ext cx="8330101" cy="102047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524001" y="2733474"/>
                <a:ext cx="840871" cy="11128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2733474"/>
                <a:ext cx="840871" cy="111280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75524" y="4021114"/>
                <a:ext cx="8732455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𝑐𝑙𝑎𝑠𝑠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,…,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,…,     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sz="32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524" y="4021114"/>
                <a:ext cx="8732455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531040" y="5157953"/>
                <a:ext cx="8490338" cy="9551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𝑡𝑎𝑟𝑔𝑒𝑡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eqArr>
                          </m:e>
                        </m:mr>
                      </m:m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brk m:alnAt="7"/>
                              </m:rP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eqArr>
                          </m:e>
                        </m:mr>
                      </m:m>
                      <m:r>
                        <a:rPr lang="en-US" i="1">
                          <a:latin typeface="Cambria Math" panose="02040503050406030204" pitchFamily="18" charset="0"/>
                        </a:rPr>
                        <m:t>…                                               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eqArr>
                          </m:e>
                        </m:mr>
                      </m:m>
                      <m:r>
                        <a:rPr lang="en-US" i="1">
                          <a:latin typeface="Cambria Math" panose="02040503050406030204" pitchFamily="18" charset="0"/>
                        </a:rPr>
                        <m:t>…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eqAr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</m:m>
                      <m:r>
                        <a:rPr lang="en-US" i="1">
                          <a:latin typeface="Cambria Math" panose="02040503050406030204" pitchFamily="18" charset="0"/>
                        </a:rPr>
                        <m:t>…                                                              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eqAr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⋮</m:t>
                            </m: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040" y="5157953"/>
                <a:ext cx="8490338" cy="9551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8759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Data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981200" y="762000"/>
          <a:ext cx="8229600" cy="534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8542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.</a:t>
                      </a:r>
                    </a:p>
                    <a:p>
                      <a:r>
                        <a:rPr lang="en-US" dirty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16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dirty="0"/>
                        <a:t>o1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dirty="0"/>
                        <a:t>o2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dirty="0"/>
                        <a:t>.</a:t>
                      </a:r>
                    </a:p>
                    <a:p>
                      <a:r>
                        <a:rPr lang="en-US" dirty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/>
                        <a:t>o10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21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D77E9-5EAB-4E08-62BF-071F2E93F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Digits 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5C551-C7A6-664C-8358-830EDCF0B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patternnet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();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net.trainFcn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traingda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net.numLayers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2;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{1}.size = 20; 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{1}.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tansig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net.layers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{2}.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transferFcn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020F0"/>
                </a:solidFill>
                <a:latin typeface="Courier New" panose="02070309020205020404" pitchFamily="49" charset="0"/>
              </a:rPr>
              <a:t>softmax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configure(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net,LX,t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%%% training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train(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net,LX,t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view(net)</a:t>
            </a:r>
          </a:p>
          <a:p>
            <a:r>
              <a:rPr 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%%% get output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Ly = net(LX);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159B37-091C-FB18-B087-1D0033704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4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1950720" y="846139"/>
            <a:ext cx="8229600" cy="4525963"/>
          </a:xfrm>
        </p:spPr>
        <p:txBody>
          <a:bodyPr/>
          <a:lstStyle/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801666-7723-4828-B8B6-BC2858947A87}" type="slidenum">
              <a:rPr 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5734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38" y="910327"/>
            <a:ext cx="8835887" cy="241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8FF813-16CC-C854-8BEF-28794004F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827" y="3586675"/>
            <a:ext cx="8678311" cy="289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93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0F6E1-D4DB-AB77-D0A0-D3C54651C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28B22"/>
                </a:solidFill>
                <a:latin typeface="Courier New" panose="02070309020205020404" pitchFamily="49" charset="0"/>
              </a:rPr>
              <a:t>function estimation, regression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AE723-DD36-110E-3776-30F8C1DD4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clear </a:t>
            </a:r>
            <a:r>
              <a:rPr lang="en-US" sz="1800" b="0" i="0" u="none" strike="noStrike" baseline="0" dirty="0">
                <a:solidFill>
                  <a:srgbClr val="A020F0"/>
                </a:solidFill>
                <a:latin typeface="Courier New" panose="02070309020205020404" pitchFamily="49" charset="0"/>
              </a:rPr>
              <a:t>all ;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clc</a:t>
            </a:r>
            <a:endParaRPr 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simplefit_dataset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%net = </a:t>
            </a:r>
            <a:r>
              <a:rPr lang="en-US" sz="1800" b="0" i="0" u="none" strike="noStrike" baseline="0" dirty="0" err="1">
                <a:solidFill>
                  <a:srgbClr val="228B22"/>
                </a:solidFill>
                <a:latin typeface="Courier New" panose="02070309020205020404" pitchFamily="49" charset="0"/>
              </a:rPr>
              <a:t>feedforwardnet</a:t>
            </a:r>
            <a:r>
              <a:rPr lang="en-US" sz="1800" b="0" i="0" u="none" strike="noStrike" baseline="0" dirty="0">
                <a:solidFill>
                  <a:srgbClr val="228B22"/>
                </a:solidFill>
                <a:latin typeface="Courier New" panose="02070309020205020404" pitchFamily="49" charset="0"/>
              </a:rPr>
              <a:t>(10);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fitnet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(10);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net = train(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net,x,t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view(net)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y = net(x);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perf = perform(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net,y,t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  <a:p>
            <a:endParaRPr lang="en-US" b="0" i="0" u="none" strike="noStrike" baseline="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8FB388-C785-1347-F754-9288E8FA5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330" y="3829878"/>
            <a:ext cx="6231712" cy="205036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ECE26-0718-CC33-8039-381E7A4C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0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68086"/>
            <a:ext cx="9851986" cy="528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7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تعداد نرون ها و لايه ها</a:t>
            </a: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06" y="2183769"/>
            <a:ext cx="10214971" cy="4205401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03502F-EC38-DF86-B061-D79F642F7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3101"/>
          </a:xfrm>
        </p:spPr>
        <p:txBody>
          <a:bodyPr/>
          <a:lstStyle/>
          <a:p>
            <a:r>
              <a:rPr lang="en-US" dirty="0"/>
              <a:t>Number of neurons in the input layer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76" y="1378226"/>
            <a:ext cx="11549582" cy="565645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63DC99-6FB3-36D8-C188-BA0644EFF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9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56" descr="what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40082"/>
            <a:ext cx="6934200" cy="451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71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834" y="1430004"/>
            <a:ext cx="8486453" cy="492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87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47" y="1230085"/>
            <a:ext cx="11060106" cy="4388417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0F5181-1A5C-C3AE-415D-40102BD7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D1C0D-444F-4F56-8438-6AED9AA192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40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372" y="1417639"/>
            <a:ext cx="8096250" cy="45243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18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1100</Words>
  <Application>Microsoft Office PowerPoint</Application>
  <PresentationFormat>Widescreen</PresentationFormat>
  <Paragraphs>243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B Nazanin</vt:lpstr>
      <vt:lpstr>Calibri</vt:lpstr>
      <vt:lpstr>Calibri Light</vt:lpstr>
      <vt:lpstr>Cambria Math</vt:lpstr>
      <vt:lpstr>Courier</vt:lpstr>
      <vt:lpstr>Courier New</vt:lpstr>
      <vt:lpstr>tahoma</vt:lpstr>
      <vt:lpstr>Times New Roman</vt:lpstr>
      <vt:lpstr>Yekan</vt:lpstr>
      <vt:lpstr>Office Theme</vt:lpstr>
      <vt:lpstr>بـــه نــام خــدايـي كـه جـان آفــريـد                                                      زمـيـن و زمــان و مــكان آفـــريــد خــداونــد دانــا ، خــداونــد هــوش                                                    خـــداونـد روزي ده عـــيــب پـوش </vt:lpstr>
      <vt:lpstr>MATLAB coding</vt:lpstr>
      <vt:lpstr>PowerPoint Presentation</vt:lpstr>
      <vt:lpstr>تعداد نرون ها و لايه ها</vt:lpstr>
      <vt:lpstr>Number of neurons in the input layer </vt:lpstr>
      <vt:lpstr>example</vt:lpstr>
      <vt:lpstr>classification</vt:lpstr>
      <vt:lpstr>PowerPoint Presentation</vt:lpstr>
      <vt:lpstr>example</vt:lpstr>
      <vt:lpstr>قدم های اصلی در طراحی شبکه</vt:lpstr>
      <vt:lpstr>تعريف معماری شبکه</vt:lpstr>
      <vt:lpstr>PowerPoint Presentation</vt:lpstr>
      <vt:lpstr>ساخت شبکه</vt:lpstr>
      <vt:lpstr>Example: Iris classification</vt:lpstr>
      <vt:lpstr>داده گل زنبق</vt:lpstr>
      <vt:lpstr>PowerPoint Presentation</vt:lpstr>
      <vt:lpstr>Classification</vt:lpstr>
      <vt:lpstr>PowerPoint Presentation</vt:lpstr>
      <vt:lpstr>PowerPoint Presentation</vt:lpstr>
      <vt:lpstr>PowerPoint Presentation</vt:lpstr>
      <vt:lpstr>مثال: آموزش ارقام دستنويس فارسی</vt:lpstr>
      <vt:lpstr>PowerPoint Presentation</vt:lpstr>
      <vt:lpstr>آموزش الگوها</vt:lpstr>
      <vt:lpstr>Example</vt:lpstr>
      <vt:lpstr>Data</vt:lpstr>
      <vt:lpstr>Data</vt:lpstr>
      <vt:lpstr>Digits classification</vt:lpstr>
      <vt:lpstr>PowerPoint Presentation</vt:lpstr>
      <vt:lpstr>function estimation, regression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RASHEDI</dc:creator>
  <cp:lastModifiedBy>Esmat</cp:lastModifiedBy>
  <cp:revision>59</cp:revision>
  <cp:lastPrinted>2023-05-17T20:08:17Z</cp:lastPrinted>
  <dcterms:created xsi:type="dcterms:W3CDTF">2023-05-09T06:31:22Z</dcterms:created>
  <dcterms:modified xsi:type="dcterms:W3CDTF">2024-12-15T06:38:32Z</dcterms:modified>
</cp:coreProperties>
</file>