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sldIdLst>
    <p:sldId id="256" r:id="rId2"/>
    <p:sldId id="257" r:id="rId3"/>
    <p:sldId id="287" r:id="rId4"/>
    <p:sldId id="288" r:id="rId5"/>
    <p:sldId id="289" r:id="rId6"/>
    <p:sldId id="290" r:id="rId7"/>
    <p:sldId id="258" r:id="rId8"/>
    <p:sldId id="259" r:id="rId9"/>
    <p:sldId id="260" r:id="rId10"/>
    <p:sldId id="261" r:id="rId11"/>
    <p:sldId id="268" r:id="rId12"/>
    <p:sldId id="262" r:id="rId13"/>
    <p:sldId id="269" r:id="rId14"/>
    <p:sldId id="305" r:id="rId15"/>
    <p:sldId id="270" r:id="rId16"/>
    <p:sldId id="263" r:id="rId17"/>
    <p:sldId id="277" r:id="rId18"/>
    <p:sldId id="276" r:id="rId19"/>
    <p:sldId id="273" r:id="rId20"/>
    <p:sldId id="275" r:id="rId21"/>
    <p:sldId id="264" r:id="rId22"/>
    <p:sldId id="265" r:id="rId23"/>
    <p:sldId id="271" r:id="rId24"/>
    <p:sldId id="266" r:id="rId25"/>
    <p:sldId id="267" r:id="rId26"/>
    <p:sldId id="272" r:id="rId27"/>
    <p:sldId id="274" r:id="rId28"/>
    <p:sldId id="278" r:id="rId29"/>
    <p:sldId id="284" r:id="rId30"/>
    <p:sldId id="282" r:id="rId31"/>
    <p:sldId id="280" r:id="rId32"/>
    <p:sldId id="297" r:id="rId33"/>
    <p:sldId id="281" r:id="rId34"/>
    <p:sldId id="298" r:id="rId35"/>
    <p:sldId id="299" r:id="rId36"/>
    <p:sldId id="302" r:id="rId37"/>
    <p:sldId id="303" r:id="rId38"/>
    <p:sldId id="296" r:id="rId39"/>
    <p:sldId id="300" r:id="rId40"/>
    <p:sldId id="304" r:id="rId41"/>
    <p:sldId id="301" r:id="rId42"/>
    <p:sldId id="279" r:id="rId43"/>
    <p:sldId id="291" r:id="rId44"/>
    <p:sldId id="292" r:id="rId45"/>
    <p:sldId id="285" r:id="rId46"/>
    <p:sldId id="286" r:id="rId47"/>
    <p:sldId id="293" r:id="rId48"/>
    <p:sldId id="295" r:id="rId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83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BD10E6-D98B-4BE4-A8C3-361D479AE9D7}" type="datetimeFigureOut">
              <a:rPr lang="en-US" smtClean="0"/>
              <a:t>12/23/2024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4E6184-B067-40DB-A038-16E7EB83D68B}" type="slidenum">
              <a:rPr lang="en-US" smtClean="0"/>
              <a:t>‹#›</a:t>
            </a:fld>
            <a:endParaRPr lang="en-US"/>
          </a:p>
        </p:txBody>
      </p:sp>
    </p:spTree>
    <p:extLst>
      <p:ext uri="{BB962C8B-B14F-4D97-AF65-F5344CB8AC3E}">
        <p14:creationId xmlns:p14="http://schemas.microsoft.com/office/powerpoint/2010/main" val="2863868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4BE967D-6B89-4191-9C23-1E35873F9F81}" type="datetime1">
              <a:rPr lang="en-US" smtClean="0"/>
              <a:t>12/23/2024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1C82D1-D219-4004-AC55-D2C33FDB795E}"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63033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47AAA9F-15FA-4A19-81DF-443B53A7C39F}" type="datetime1">
              <a:rPr lang="en-US" smtClean="0"/>
              <a:t>12/23/2024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1C82D1-D219-4004-AC55-D2C33FDB795E}" type="slidenum">
              <a:rPr lang="en-US" smtClean="0"/>
              <a:t>‹#›</a:t>
            </a:fld>
            <a:endParaRPr lang="en-US"/>
          </a:p>
        </p:txBody>
      </p:sp>
    </p:spTree>
    <p:extLst>
      <p:ext uri="{BB962C8B-B14F-4D97-AF65-F5344CB8AC3E}">
        <p14:creationId xmlns:p14="http://schemas.microsoft.com/office/powerpoint/2010/main" val="1721011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9AC7AAF-EE9A-4A4A-A604-7E2EE8D5B917}" type="datetime1">
              <a:rPr lang="en-US" smtClean="0"/>
              <a:t>12/23/2024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1C82D1-D219-4004-AC55-D2C33FDB795E}" type="slidenum">
              <a:rPr lang="en-US" smtClean="0"/>
              <a:t>‹#›</a:t>
            </a:fld>
            <a:endParaRPr lang="en-US"/>
          </a:p>
        </p:txBody>
      </p:sp>
    </p:spTree>
    <p:extLst>
      <p:ext uri="{BB962C8B-B14F-4D97-AF65-F5344CB8AC3E}">
        <p14:creationId xmlns:p14="http://schemas.microsoft.com/office/powerpoint/2010/main" val="234924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715203-786B-47E5-BB78-5FFA44E044C7}" type="datetime1">
              <a:rPr lang="en-US" smtClean="0"/>
              <a:t>12/23/2024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1C82D1-D219-4004-AC55-D2C33FDB795E}" type="slidenum">
              <a:rPr lang="en-US" smtClean="0"/>
              <a:t>‹#›</a:t>
            </a:fld>
            <a:endParaRPr lang="en-US"/>
          </a:p>
        </p:txBody>
      </p:sp>
    </p:spTree>
    <p:extLst>
      <p:ext uri="{BB962C8B-B14F-4D97-AF65-F5344CB8AC3E}">
        <p14:creationId xmlns:p14="http://schemas.microsoft.com/office/powerpoint/2010/main" val="2759928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3429EFD-A665-40CF-9BC7-9C49FAD61C1C}" type="datetime1">
              <a:rPr lang="en-US" smtClean="0"/>
              <a:t>12/23/2024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1C82D1-D219-4004-AC55-D2C33FDB795E}"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1961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1933FA-0BA8-4E1A-8156-AF2D0EC9E73C}" type="datetime1">
              <a:rPr lang="en-US" smtClean="0"/>
              <a:t>12/23/2024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1C82D1-D219-4004-AC55-D2C33FDB795E}" type="slidenum">
              <a:rPr lang="en-US" smtClean="0"/>
              <a:t>‹#›</a:t>
            </a:fld>
            <a:endParaRPr lang="en-US"/>
          </a:p>
        </p:txBody>
      </p:sp>
    </p:spTree>
    <p:extLst>
      <p:ext uri="{BB962C8B-B14F-4D97-AF65-F5344CB8AC3E}">
        <p14:creationId xmlns:p14="http://schemas.microsoft.com/office/powerpoint/2010/main" val="4201486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0B0BC1F-B412-4491-A241-F93D3EDDBF8E}" type="datetime1">
              <a:rPr lang="en-US" smtClean="0"/>
              <a:t>12/23/2024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1C82D1-D219-4004-AC55-D2C33FDB795E}" type="slidenum">
              <a:rPr lang="en-US" smtClean="0"/>
              <a:t>‹#›</a:t>
            </a:fld>
            <a:endParaRPr lang="en-US"/>
          </a:p>
        </p:txBody>
      </p:sp>
    </p:spTree>
    <p:extLst>
      <p:ext uri="{BB962C8B-B14F-4D97-AF65-F5344CB8AC3E}">
        <p14:creationId xmlns:p14="http://schemas.microsoft.com/office/powerpoint/2010/main" val="335487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37989AF-78B5-48B5-953D-9B91B7830C79}" type="datetime1">
              <a:rPr lang="en-US" smtClean="0"/>
              <a:t>12/23/2024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1C82D1-D219-4004-AC55-D2C33FDB795E}" type="slidenum">
              <a:rPr lang="en-US" smtClean="0"/>
              <a:t>‹#›</a:t>
            </a:fld>
            <a:endParaRPr lang="en-US"/>
          </a:p>
        </p:txBody>
      </p:sp>
    </p:spTree>
    <p:extLst>
      <p:ext uri="{BB962C8B-B14F-4D97-AF65-F5344CB8AC3E}">
        <p14:creationId xmlns:p14="http://schemas.microsoft.com/office/powerpoint/2010/main" val="1271659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51335D5-9781-426B-9DC3-3D3FD38A9353}" type="datetime1">
              <a:rPr lang="en-US" smtClean="0"/>
              <a:t>12/23/2024</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401C82D1-D219-4004-AC55-D2C33FDB795E}" type="slidenum">
              <a:rPr lang="en-US" smtClean="0"/>
              <a:t>‹#›</a:t>
            </a:fld>
            <a:endParaRPr lang="en-US"/>
          </a:p>
        </p:txBody>
      </p:sp>
    </p:spTree>
    <p:extLst>
      <p:ext uri="{BB962C8B-B14F-4D97-AF65-F5344CB8AC3E}">
        <p14:creationId xmlns:p14="http://schemas.microsoft.com/office/powerpoint/2010/main" val="2829468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0360146A-51E3-4D3A-B5A5-6457BF30BC2C}" type="datetime1">
              <a:rPr lang="en-US" smtClean="0"/>
              <a:t>12/23/2024</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01C82D1-D219-4004-AC55-D2C33FDB795E}" type="slidenum">
              <a:rPr lang="en-US" smtClean="0"/>
              <a:t>‹#›</a:t>
            </a:fld>
            <a:endParaRPr lang="en-US"/>
          </a:p>
        </p:txBody>
      </p:sp>
    </p:spTree>
    <p:extLst>
      <p:ext uri="{BB962C8B-B14F-4D97-AF65-F5344CB8AC3E}">
        <p14:creationId xmlns:p14="http://schemas.microsoft.com/office/powerpoint/2010/main" val="2656935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08205BC-A806-4EA3-9D01-82E0D268C773}" type="datetime1">
              <a:rPr lang="en-US" smtClean="0"/>
              <a:t>12/23/2024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1C82D1-D219-4004-AC55-D2C33FDB795E}" type="slidenum">
              <a:rPr lang="en-US" smtClean="0"/>
              <a:t>‹#›</a:t>
            </a:fld>
            <a:endParaRPr lang="en-US"/>
          </a:p>
        </p:txBody>
      </p:sp>
    </p:spTree>
    <p:extLst>
      <p:ext uri="{BB962C8B-B14F-4D97-AF65-F5344CB8AC3E}">
        <p14:creationId xmlns:p14="http://schemas.microsoft.com/office/powerpoint/2010/main" val="4050463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BCDEF01-C9D7-4424-B138-5544C5BE4EF2}" type="datetime1">
              <a:rPr lang="en-US" smtClean="0"/>
              <a:t>12/23/2024</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01C82D1-D219-4004-AC55-D2C33FDB795E}"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57860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CC0A3-BC73-A767-D03D-C163BDEB37A2}"/>
              </a:ext>
            </a:extLst>
          </p:cNvPr>
          <p:cNvSpPr>
            <a:spLocks noGrp="1"/>
          </p:cNvSpPr>
          <p:nvPr>
            <p:ph type="ctrTitle"/>
          </p:nvPr>
        </p:nvSpPr>
        <p:spPr>
          <a:xfrm>
            <a:off x="4107542" y="1659346"/>
            <a:ext cx="7838228" cy="3522254"/>
          </a:xfrm>
        </p:spPr>
        <p:txBody>
          <a:bodyPr>
            <a:noAutofit/>
          </a:bodyPr>
          <a:lstStyle/>
          <a:p>
            <a:r>
              <a:rPr lang="en-US" sz="6600" b="1" dirty="0">
                <a:latin typeface="Times New Roman" panose="02020603050405020304" pitchFamily="18" charset="0"/>
                <a:cs typeface="Times New Roman" panose="02020603050405020304" pitchFamily="18" charset="0"/>
              </a:rPr>
              <a:t>Feature Engineering: </a:t>
            </a:r>
            <a:br>
              <a:rPr lang="en-US" sz="6600" b="1" dirty="0">
                <a:latin typeface="Times New Roman" panose="02020603050405020304" pitchFamily="18" charset="0"/>
                <a:cs typeface="Times New Roman" panose="02020603050405020304" pitchFamily="18" charset="0"/>
              </a:rPr>
            </a:br>
            <a:r>
              <a:rPr lang="en-US" sz="6600" b="1" dirty="0">
                <a:latin typeface="Times New Roman" panose="02020603050405020304" pitchFamily="18" charset="0"/>
                <a:cs typeface="Times New Roman" panose="02020603050405020304" pitchFamily="18" charset="0"/>
              </a:rPr>
              <a:t>The Art of Building Powerful Machine Learning Models</a:t>
            </a:r>
            <a:br>
              <a:rPr lang="en-US" sz="6600" b="1" dirty="0">
                <a:latin typeface="Times New Roman" panose="02020603050405020304" pitchFamily="18" charset="0"/>
                <a:cs typeface="Times New Roman" panose="02020603050405020304" pitchFamily="18" charset="0"/>
              </a:rPr>
            </a:br>
            <a:endParaRPr lang="en-US" sz="6600"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07301DA4-05BC-F099-4005-F483665D9FDB}"/>
              </a:ext>
            </a:extLst>
          </p:cNvPr>
          <p:cNvSpPr>
            <a:spLocks noGrp="1"/>
          </p:cNvSpPr>
          <p:nvPr>
            <p:ph type="subTitle" idx="1"/>
          </p:nvPr>
        </p:nvSpPr>
        <p:spPr>
          <a:xfrm>
            <a:off x="4107541" y="4455620"/>
            <a:ext cx="7050909" cy="1143000"/>
          </a:xfrm>
        </p:spPr>
        <p:txBody>
          <a:bodyPr/>
          <a:lstStyle/>
          <a:p>
            <a:r>
              <a:rPr lang="en-US" dirty="0"/>
              <a:t>E. </a:t>
            </a:r>
            <a:r>
              <a:rPr lang="en-US" dirty="0" err="1"/>
              <a:t>Rashedi</a:t>
            </a:r>
            <a:endParaRPr lang="en-US" dirty="0"/>
          </a:p>
          <a:p>
            <a:r>
              <a:rPr lang="en-US" dirty="0"/>
              <a:t>KGUT</a:t>
            </a:r>
          </a:p>
        </p:txBody>
      </p:sp>
      <p:sp>
        <p:nvSpPr>
          <p:cNvPr id="6" name="Slide Number Placeholder 5">
            <a:extLst>
              <a:ext uri="{FF2B5EF4-FFF2-40B4-BE49-F238E27FC236}">
                <a16:creationId xmlns:a16="http://schemas.microsoft.com/office/drawing/2014/main" id="{E880EE19-E2B1-DA52-3323-E49C86D16CE2}"/>
              </a:ext>
            </a:extLst>
          </p:cNvPr>
          <p:cNvSpPr>
            <a:spLocks noGrp="1"/>
          </p:cNvSpPr>
          <p:nvPr>
            <p:ph type="sldNum" sz="quarter" idx="12"/>
          </p:nvPr>
        </p:nvSpPr>
        <p:spPr/>
        <p:txBody>
          <a:bodyPr/>
          <a:lstStyle/>
          <a:p>
            <a:fld id="{401C82D1-D219-4004-AC55-D2C33FDB795E}" type="slidenum">
              <a:rPr lang="en-US" smtClean="0"/>
              <a:t>1</a:t>
            </a:fld>
            <a:endParaRPr lang="en-US"/>
          </a:p>
        </p:txBody>
      </p:sp>
      <p:pic>
        <p:nvPicPr>
          <p:cNvPr id="5" name="Picture 4">
            <a:extLst>
              <a:ext uri="{FF2B5EF4-FFF2-40B4-BE49-F238E27FC236}">
                <a16:creationId xmlns:a16="http://schemas.microsoft.com/office/drawing/2014/main" id="{5E7F76B1-14C9-7E43-078E-82ED609CA281}"/>
              </a:ext>
            </a:extLst>
          </p:cNvPr>
          <p:cNvPicPr>
            <a:picLocks noChangeAspect="1"/>
          </p:cNvPicPr>
          <p:nvPr/>
        </p:nvPicPr>
        <p:blipFill>
          <a:blip r:embed="rId2"/>
          <a:stretch>
            <a:fillRect/>
          </a:stretch>
        </p:blipFill>
        <p:spPr>
          <a:xfrm>
            <a:off x="246230" y="2369457"/>
            <a:ext cx="3524250" cy="3752850"/>
          </a:xfrm>
          <a:prstGeom prst="rect">
            <a:avLst/>
          </a:prstGeom>
        </p:spPr>
      </p:pic>
    </p:spTree>
    <p:extLst>
      <p:ext uri="{BB962C8B-B14F-4D97-AF65-F5344CB8AC3E}">
        <p14:creationId xmlns:p14="http://schemas.microsoft.com/office/powerpoint/2010/main" val="32961176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806CF-D0F6-E3FF-DBE8-A36BA246A8BC}"/>
              </a:ext>
            </a:extLst>
          </p:cNvPr>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The Impact of Feature Engineering</a:t>
            </a:r>
            <a:br>
              <a:rPr lang="en-US" b="1"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7E590CDA-27F1-CEE5-42AA-F31050138240}"/>
              </a:ext>
            </a:extLst>
          </p:cNvPr>
          <p:cNvSpPr>
            <a:spLocks noGrp="1"/>
          </p:cNvSpPr>
          <p:nvPr>
            <p:ph idx="1"/>
          </p:nvPr>
        </p:nvSpPr>
        <p:spPr/>
        <p:txBody>
          <a:bodyPr/>
          <a:lstStyle/>
          <a:p>
            <a:endParaRPr lang="en-US" dirty="0"/>
          </a:p>
        </p:txBody>
      </p:sp>
      <p:sp>
        <p:nvSpPr>
          <p:cNvPr id="6" name="Slide Number Placeholder 5">
            <a:extLst>
              <a:ext uri="{FF2B5EF4-FFF2-40B4-BE49-F238E27FC236}">
                <a16:creationId xmlns:a16="http://schemas.microsoft.com/office/drawing/2014/main" id="{A54E305C-7EDE-9E45-954C-ACDDDD05F937}"/>
              </a:ext>
            </a:extLst>
          </p:cNvPr>
          <p:cNvSpPr>
            <a:spLocks noGrp="1"/>
          </p:cNvSpPr>
          <p:nvPr>
            <p:ph type="sldNum" sz="quarter" idx="12"/>
          </p:nvPr>
        </p:nvSpPr>
        <p:spPr/>
        <p:txBody>
          <a:bodyPr/>
          <a:lstStyle/>
          <a:p>
            <a:fld id="{401C82D1-D219-4004-AC55-D2C33FDB795E}" type="slidenum">
              <a:rPr lang="en-US" smtClean="0"/>
              <a:t>10</a:t>
            </a:fld>
            <a:endParaRPr lang="en-US"/>
          </a:p>
        </p:txBody>
      </p:sp>
      <p:pic>
        <p:nvPicPr>
          <p:cNvPr id="5" name="Picture 4">
            <a:extLst>
              <a:ext uri="{FF2B5EF4-FFF2-40B4-BE49-F238E27FC236}">
                <a16:creationId xmlns:a16="http://schemas.microsoft.com/office/drawing/2014/main" id="{01C103FC-F3B7-401C-400B-2487B67BC489}"/>
              </a:ext>
            </a:extLst>
          </p:cNvPr>
          <p:cNvPicPr>
            <a:picLocks noChangeAspect="1"/>
          </p:cNvPicPr>
          <p:nvPr/>
        </p:nvPicPr>
        <p:blipFill>
          <a:blip r:embed="rId2"/>
          <a:stretch>
            <a:fillRect/>
          </a:stretch>
        </p:blipFill>
        <p:spPr>
          <a:xfrm>
            <a:off x="1115694" y="1967860"/>
            <a:ext cx="8890625" cy="4066868"/>
          </a:xfrm>
          <a:prstGeom prst="rect">
            <a:avLst/>
          </a:prstGeom>
        </p:spPr>
      </p:pic>
    </p:spTree>
    <p:extLst>
      <p:ext uri="{BB962C8B-B14F-4D97-AF65-F5344CB8AC3E}">
        <p14:creationId xmlns:p14="http://schemas.microsoft.com/office/powerpoint/2010/main" val="2411604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B9DA9-24D3-14FC-1989-AF94E6B791A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58128B4-2D0A-A712-8567-D24DDE6E4F5E}"/>
              </a:ext>
            </a:extLst>
          </p:cNvPr>
          <p:cNvSpPr>
            <a:spLocks noGrp="1"/>
          </p:cNvSpPr>
          <p:nvPr>
            <p:ph idx="1"/>
          </p:nvPr>
        </p:nvSpPr>
        <p:spPr/>
        <p:txBody>
          <a:bodyPr/>
          <a:lstStyle/>
          <a:p>
            <a:endParaRPr lang="en-US"/>
          </a:p>
        </p:txBody>
      </p:sp>
      <p:sp>
        <p:nvSpPr>
          <p:cNvPr id="6" name="Slide Number Placeholder 5">
            <a:extLst>
              <a:ext uri="{FF2B5EF4-FFF2-40B4-BE49-F238E27FC236}">
                <a16:creationId xmlns:a16="http://schemas.microsoft.com/office/drawing/2014/main" id="{B57703ED-AF0A-C517-667F-108DE6413F84}"/>
              </a:ext>
            </a:extLst>
          </p:cNvPr>
          <p:cNvSpPr>
            <a:spLocks noGrp="1"/>
          </p:cNvSpPr>
          <p:nvPr>
            <p:ph type="sldNum" sz="quarter" idx="12"/>
          </p:nvPr>
        </p:nvSpPr>
        <p:spPr/>
        <p:txBody>
          <a:bodyPr/>
          <a:lstStyle/>
          <a:p>
            <a:fld id="{401C82D1-D219-4004-AC55-D2C33FDB795E}" type="slidenum">
              <a:rPr lang="en-US" smtClean="0"/>
              <a:t>11</a:t>
            </a:fld>
            <a:endParaRPr lang="en-US"/>
          </a:p>
        </p:txBody>
      </p:sp>
      <p:pic>
        <p:nvPicPr>
          <p:cNvPr id="5" name="Picture 4">
            <a:extLst>
              <a:ext uri="{FF2B5EF4-FFF2-40B4-BE49-F238E27FC236}">
                <a16:creationId xmlns:a16="http://schemas.microsoft.com/office/drawing/2014/main" id="{DC138FDD-9275-E8A2-D3F1-3FBBDA474DE8}"/>
              </a:ext>
            </a:extLst>
          </p:cNvPr>
          <p:cNvPicPr>
            <a:picLocks noChangeAspect="1"/>
          </p:cNvPicPr>
          <p:nvPr/>
        </p:nvPicPr>
        <p:blipFill>
          <a:blip r:embed="rId2"/>
          <a:stretch>
            <a:fillRect/>
          </a:stretch>
        </p:blipFill>
        <p:spPr>
          <a:xfrm>
            <a:off x="-102168" y="1573391"/>
            <a:ext cx="12056811" cy="4089990"/>
          </a:xfrm>
          <a:prstGeom prst="rect">
            <a:avLst/>
          </a:prstGeom>
        </p:spPr>
      </p:pic>
    </p:spTree>
    <p:extLst>
      <p:ext uri="{BB962C8B-B14F-4D97-AF65-F5344CB8AC3E}">
        <p14:creationId xmlns:p14="http://schemas.microsoft.com/office/powerpoint/2010/main" val="1567049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DF277-A7DA-6954-42D6-FBC59FFAFBE8}"/>
              </a:ext>
            </a:extLst>
          </p:cNvPr>
          <p:cNvSpPr>
            <a:spLocks noGrp="1"/>
          </p:cNvSpPr>
          <p:nvPr>
            <p:ph type="title"/>
          </p:nvPr>
        </p:nvSpPr>
        <p:spPr>
          <a:xfrm>
            <a:off x="838200" y="599174"/>
            <a:ext cx="10515600" cy="779463"/>
          </a:xfrm>
        </p:spPr>
        <p:txBody>
          <a:bodyPr>
            <a:normAutofit fontScale="90000"/>
          </a:bodyPr>
          <a:lstStyle/>
          <a:p>
            <a:r>
              <a:rPr lang="en-US" dirty="0">
                <a:latin typeface="Times New Roman" panose="02020603050405020304" pitchFamily="18" charset="0"/>
                <a:cs typeface="Times New Roman" panose="02020603050405020304" pitchFamily="18" charset="0"/>
              </a:rPr>
              <a:t>Feature Engineering Tools and Libraries</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2EECA48C-1397-E8E3-386B-00470EE979AF}"/>
              </a:ext>
            </a:extLst>
          </p:cNvPr>
          <p:cNvSpPr>
            <a:spLocks noGrp="1"/>
          </p:cNvSpPr>
          <p:nvPr>
            <p:ph idx="1"/>
          </p:nvPr>
        </p:nvSpPr>
        <p:spPr/>
        <p:txBody>
          <a:bodyPr/>
          <a:lstStyle/>
          <a:p>
            <a:endParaRPr lang="en-US"/>
          </a:p>
        </p:txBody>
      </p:sp>
      <p:sp>
        <p:nvSpPr>
          <p:cNvPr id="6" name="Slide Number Placeholder 5">
            <a:extLst>
              <a:ext uri="{FF2B5EF4-FFF2-40B4-BE49-F238E27FC236}">
                <a16:creationId xmlns:a16="http://schemas.microsoft.com/office/drawing/2014/main" id="{F6A048C7-6463-69D9-FEE2-024F356B2662}"/>
              </a:ext>
            </a:extLst>
          </p:cNvPr>
          <p:cNvSpPr>
            <a:spLocks noGrp="1"/>
          </p:cNvSpPr>
          <p:nvPr>
            <p:ph type="sldNum" sz="quarter" idx="12"/>
          </p:nvPr>
        </p:nvSpPr>
        <p:spPr/>
        <p:txBody>
          <a:bodyPr/>
          <a:lstStyle/>
          <a:p>
            <a:fld id="{401C82D1-D219-4004-AC55-D2C33FDB795E}" type="slidenum">
              <a:rPr lang="en-US" smtClean="0"/>
              <a:t>12</a:t>
            </a:fld>
            <a:endParaRPr lang="en-US"/>
          </a:p>
        </p:txBody>
      </p:sp>
      <p:pic>
        <p:nvPicPr>
          <p:cNvPr id="5" name="Picture 4">
            <a:extLst>
              <a:ext uri="{FF2B5EF4-FFF2-40B4-BE49-F238E27FC236}">
                <a16:creationId xmlns:a16="http://schemas.microsoft.com/office/drawing/2014/main" id="{DA955B1E-A2C3-60C1-7A1E-1F11B77EDA7F}"/>
              </a:ext>
            </a:extLst>
          </p:cNvPr>
          <p:cNvPicPr>
            <a:picLocks noChangeAspect="1"/>
          </p:cNvPicPr>
          <p:nvPr/>
        </p:nvPicPr>
        <p:blipFill>
          <a:blip r:embed="rId2"/>
          <a:stretch>
            <a:fillRect/>
          </a:stretch>
        </p:blipFill>
        <p:spPr>
          <a:xfrm>
            <a:off x="838200" y="911794"/>
            <a:ext cx="9842629" cy="5830094"/>
          </a:xfrm>
          <a:prstGeom prst="rect">
            <a:avLst/>
          </a:prstGeom>
        </p:spPr>
      </p:pic>
    </p:spTree>
    <p:extLst>
      <p:ext uri="{BB962C8B-B14F-4D97-AF65-F5344CB8AC3E}">
        <p14:creationId xmlns:p14="http://schemas.microsoft.com/office/powerpoint/2010/main" val="14557069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17054-5B6E-189F-BFEE-80520DA1FDEB}"/>
              </a:ext>
            </a:extLst>
          </p:cNvPr>
          <p:cNvSpPr>
            <a:spLocks noGrp="1"/>
          </p:cNvSpPr>
          <p:nvPr>
            <p:ph type="title"/>
          </p:nvPr>
        </p:nvSpPr>
        <p:spPr/>
        <p:txBody>
          <a:bodyPr/>
          <a:lstStyle/>
          <a:p>
            <a:r>
              <a:rPr lang="en-US" dirty="0"/>
              <a:t>Data </a:t>
            </a:r>
            <a:r>
              <a:rPr lang="en-US" dirty="0">
                <a:latin typeface="Times New Roman" panose="02020603050405020304" pitchFamily="18" charset="0"/>
                <a:cs typeface="Times New Roman" panose="02020603050405020304" pitchFamily="18" charset="0"/>
              </a:rPr>
              <a:t>selection</a:t>
            </a:r>
          </a:p>
        </p:txBody>
      </p:sp>
      <p:sp>
        <p:nvSpPr>
          <p:cNvPr id="3" name="Content Placeholder 2">
            <a:extLst>
              <a:ext uri="{FF2B5EF4-FFF2-40B4-BE49-F238E27FC236}">
                <a16:creationId xmlns:a16="http://schemas.microsoft.com/office/drawing/2014/main" id="{6AB45D22-803A-09DE-ACC4-96E7A4143516}"/>
              </a:ext>
            </a:extLst>
          </p:cNvPr>
          <p:cNvSpPr>
            <a:spLocks noGrp="1"/>
          </p:cNvSpPr>
          <p:nvPr>
            <p:ph idx="1"/>
          </p:nvPr>
        </p:nvSpPr>
        <p:spPr/>
        <p:txBody>
          <a:bodyPr/>
          <a:lstStyle/>
          <a:p>
            <a:endParaRPr lang="en-US"/>
          </a:p>
        </p:txBody>
      </p:sp>
      <p:sp>
        <p:nvSpPr>
          <p:cNvPr id="6" name="Slide Number Placeholder 5">
            <a:extLst>
              <a:ext uri="{FF2B5EF4-FFF2-40B4-BE49-F238E27FC236}">
                <a16:creationId xmlns:a16="http://schemas.microsoft.com/office/drawing/2014/main" id="{34B4A58B-CB4E-9D24-A1AC-C8DDC88EFB11}"/>
              </a:ext>
            </a:extLst>
          </p:cNvPr>
          <p:cNvSpPr>
            <a:spLocks noGrp="1"/>
          </p:cNvSpPr>
          <p:nvPr>
            <p:ph type="sldNum" sz="quarter" idx="12"/>
          </p:nvPr>
        </p:nvSpPr>
        <p:spPr/>
        <p:txBody>
          <a:bodyPr/>
          <a:lstStyle/>
          <a:p>
            <a:fld id="{401C82D1-D219-4004-AC55-D2C33FDB795E}" type="slidenum">
              <a:rPr lang="en-US" smtClean="0"/>
              <a:t>13</a:t>
            </a:fld>
            <a:endParaRPr lang="en-US"/>
          </a:p>
        </p:txBody>
      </p:sp>
      <p:pic>
        <p:nvPicPr>
          <p:cNvPr id="5" name="Picture 4">
            <a:extLst>
              <a:ext uri="{FF2B5EF4-FFF2-40B4-BE49-F238E27FC236}">
                <a16:creationId xmlns:a16="http://schemas.microsoft.com/office/drawing/2014/main" id="{F4121C3C-CD40-E667-4B09-B8C8DD6E57F4}"/>
              </a:ext>
            </a:extLst>
          </p:cNvPr>
          <p:cNvPicPr>
            <a:picLocks noChangeAspect="1"/>
          </p:cNvPicPr>
          <p:nvPr/>
        </p:nvPicPr>
        <p:blipFill>
          <a:blip r:embed="rId2"/>
          <a:stretch>
            <a:fillRect/>
          </a:stretch>
        </p:blipFill>
        <p:spPr>
          <a:xfrm>
            <a:off x="474234" y="1984118"/>
            <a:ext cx="11243532" cy="3826746"/>
          </a:xfrm>
          <a:prstGeom prst="rect">
            <a:avLst/>
          </a:prstGeom>
        </p:spPr>
      </p:pic>
    </p:spTree>
    <p:extLst>
      <p:ext uri="{BB962C8B-B14F-4D97-AF65-F5344CB8AC3E}">
        <p14:creationId xmlns:p14="http://schemas.microsoft.com/office/powerpoint/2010/main" val="1261381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86FA4-3572-F609-BDBC-6FFC8949EA6F}"/>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Preprocessing</a:t>
            </a:r>
          </a:p>
        </p:txBody>
      </p:sp>
      <p:sp>
        <p:nvSpPr>
          <p:cNvPr id="3" name="Content Placeholder 2">
            <a:extLst>
              <a:ext uri="{FF2B5EF4-FFF2-40B4-BE49-F238E27FC236}">
                <a16:creationId xmlns:a16="http://schemas.microsoft.com/office/drawing/2014/main" id="{D6F59649-EAF0-3F22-3C46-E4E9EE669EBF}"/>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9EEEA142-908C-8939-BD66-2946DE3841C7}"/>
              </a:ext>
            </a:extLst>
          </p:cNvPr>
          <p:cNvSpPr>
            <a:spLocks noGrp="1"/>
          </p:cNvSpPr>
          <p:nvPr>
            <p:ph type="sldNum" sz="quarter" idx="12"/>
          </p:nvPr>
        </p:nvSpPr>
        <p:spPr/>
        <p:txBody>
          <a:bodyPr/>
          <a:lstStyle/>
          <a:p>
            <a:fld id="{401C82D1-D219-4004-AC55-D2C33FDB795E}" type="slidenum">
              <a:rPr lang="en-US" smtClean="0"/>
              <a:t>14</a:t>
            </a:fld>
            <a:endParaRPr lang="en-US"/>
          </a:p>
        </p:txBody>
      </p:sp>
      <p:pic>
        <p:nvPicPr>
          <p:cNvPr id="1026" name="Picture 2" descr="Data Preprocessing: Essential Role in Machine Learning | by Ismail ...">
            <a:extLst>
              <a:ext uri="{FF2B5EF4-FFF2-40B4-BE49-F238E27FC236}">
                <a16:creationId xmlns:a16="http://schemas.microsoft.com/office/drawing/2014/main" id="{69D50682-7EA2-3D04-67C2-3CAA8B64A5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8887" y="398206"/>
            <a:ext cx="6316867" cy="5746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162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AAAF3-EEF9-B970-8945-BAC7405963DA}"/>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Data Preprocessing</a:t>
            </a:r>
          </a:p>
        </p:txBody>
      </p:sp>
      <p:sp>
        <p:nvSpPr>
          <p:cNvPr id="3" name="Content Placeholder 2">
            <a:extLst>
              <a:ext uri="{FF2B5EF4-FFF2-40B4-BE49-F238E27FC236}">
                <a16:creationId xmlns:a16="http://schemas.microsoft.com/office/drawing/2014/main" id="{D2A417B0-2F11-64BC-3001-6E95796910AD}"/>
              </a:ext>
            </a:extLst>
          </p:cNvPr>
          <p:cNvSpPr>
            <a:spLocks noGrp="1"/>
          </p:cNvSpPr>
          <p:nvPr>
            <p:ph idx="1"/>
          </p:nvPr>
        </p:nvSpPr>
        <p:spPr/>
        <p:txBody>
          <a:bodyPr/>
          <a:lstStyle/>
          <a:p>
            <a:endParaRPr lang="en-US"/>
          </a:p>
        </p:txBody>
      </p:sp>
      <p:sp>
        <p:nvSpPr>
          <p:cNvPr id="6" name="Slide Number Placeholder 5">
            <a:extLst>
              <a:ext uri="{FF2B5EF4-FFF2-40B4-BE49-F238E27FC236}">
                <a16:creationId xmlns:a16="http://schemas.microsoft.com/office/drawing/2014/main" id="{7697E976-2C84-6EA0-30BB-89493EE1F5EC}"/>
              </a:ext>
            </a:extLst>
          </p:cNvPr>
          <p:cNvSpPr>
            <a:spLocks noGrp="1"/>
          </p:cNvSpPr>
          <p:nvPr>
            <p:ph type="sldNum" sz="quarter" idx="12"/>
          </p:nvPr>
        </p:nvSpPr>
        <p:spPr/>
        <p:txBody>
          <a:bodyPr/>
          <a:lstStyle/>
          <a:p>
            <a:fld id="{401C82D1-D219-4004-AC55-D2C33FDB795E}" type="slidenum">
              <a:rPr lang="en-US" smtClean="0"/>
              <a:t>15</a:t>
            </a:fld>
            <a:endParaRPr lang="en-US"/>
          </a:p>
        </p:txBody>
      </p:sp>
      <p:pic>
        <p:nvPicPr>
          <p:cNvPr id="5" name="Picture 4">
            <a:extLst>
              <a:ext uri="{FF2B5EF4-FFF2-40B4-BE49-F238E27FC236}">
                <a16:creationId xmlns:a16="http://schemas.microsoft.com/office/drawing/2014/main" id="{A8A0AA9B-D952-FCD0-5FB9-9DABFB60DCDB}"/>
              </a:ext>
            </a:extLst>
          </p:cNvPr>
          <p:cNvPicPr>
            <a:picLocks noChangeAspect="1"/>
          </p:cNvPicPr>
          <p:nvPr/>
        </p:nvPicPr>
        <p:blipFill>
          <a:blip r:embed="rId2"/>
          <a:stretch>
            <a:fillRect/>
          </a:stretch>
        </p:blipFill>
        <p:spPr>
          <a:xfrm>
            <a:off x="356244" y="1825625"/>
            <a:ext cx="10347552" cy="4351338"/>
          </a:xfrm>
          <a:prstGeom prst="rect">
            <a:avLst/>
          </a:prstGeom>
        </p:spPr>
      </p:pic>
    </p:spTree>
    <p:extLst>
      <p:ext uri="{BB962C8B-B14F-4D97-AF65-F5344CB8AC3E}">
        <p14:creationId xmlns:p14="http://schemas.microsoft.com/office/powerpoint/2010/main" val="11269105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F2BE4-0299-FD3F-00AF-5A08B720C42C}"/>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Data preprocessing</a:t>
            </a:r>
          </a:p>
        </p:txBody>
      </p:sp>
      <p:sp>
        <p:nvSpPr>
          <p:cNvPr id="3" name="Content Placeholder 2">
            <a:extLst>
              <a:ext uri="{FF2B5EF4-FFF2-40B4-BE49-F238E27FC236}">
                <a16:creationId xmlns:a16="http://schemas.microsoft.com/office/drawing/2014/main" id="{728CC886-9B0A-4EA2-5B66-9E51075F5E25}"/>
              </a:ext>
            </a:extLst>
          </p:cNvPr>
          <p:cNvSpPr>
            <a:spLocks noGrp="1"/>
          </p:cNvSpPr>
          <p:nvPr>
            <p:ph idx="1"/>
          </p:nvPr>
        </p:nvSpPr>
        <p:spPr/>
        <p:txBody>
          <a:bodyPr>
            <a:normAutofit/>
          </a:bodyPr>
          <a:lstStyle/>
          <a:p>
            <a:pPr eaLnBrk="1" hangingPunct="1"/>
            <a:r>
              <a:rPr lang="en-US" dirty="0">
                <a:latin typeface="Times New Roman" panose="02020603050405020304" pitchFamily="18" charset="0"/>
                <a:ea typeface="ＭＳ Ｐゴシック" pitchFamily="1" charset="-128"/>
                <a:cs typeface="Times New Roman" panose="02020603050405020304" pitchFamily="18" charset="0"/>
              </a:rPr>
              <a:t>Learning accuracy depends on the data!</a:t>
            </a:r>
          </a:p>
          <a:p>
            <a:pPr lvl="1" eaLnBrk="1" hangingPunct="1"/>
            <a:r>
              <a:rPr lang="en-US" i="1" dirty="0">
                <a:latin typeface="Times New Roman" panose="02020603050405020304" pitchFamily="18" charset="0"/>
                <a:cs typeface="Times New Roman" panose="02020603050405020304" pitchFamily="18" charset="0"/>
              </a:rPr>
              <a:t>Is the data representative of future novel cases</a:t>
            </a:r>
            <a:r>
              <a:rPr lang="en-US" dirty="0">
                <a:latin typeface="Times New Roman" panose="02020603050405020304" pitchFamily="18" charset="0"/>
                <a:cs typeface="Times New Roman" panose="02020603050405020304" pitchFamily="18" charset="0"/>
              </a:rPr>
              <a:t> - critical</a:t>
            </a:r>
          </a:p>
          <a:p>
            <a:pPr lvl="1" eaLnBrk="1" hangingPunct="1"/>
            <a:r>
              <a:rPr lang="en-US" dirty="0">
                <a:latin typeface="Times New Roman" panose="02020603050405020304" pitchFamily="18" charset="0"/>
                <a:cs typeface="Times New Roman" panose="02020603050405020304" pitchFamily="18" charset="0"/>
              </a:rPr>
              <a:t>Relevance</a:t>
            </a:r>
          </a:p>
          <a:p>
            <a:pPr lvl="1" eaLnBrk="1" hangingPunct="1"/>
            <a:r>
              <a:rPr lang="en-US" dirty="0">
                <a:latin typeface="Times New Roman" panose="02020603050405020304" pitchFamily="18" charset="0"/>
                <a:cs typeface="Times New Roman" panose="02020603050405020304" pitchFamily="18" charset="0"/>
              </a:rPr>
              <a:t>Amount</a:t>
            </a:r>
          </a:p>
          <a:p>
            <a:pPr lvl="1" eaLnBrk="1" hangingPunct="1"/>
            <a:r>
              <a:rPr lang="en-US" dirty="0">
                <a:latin typeface="Times New Roman" panose="02020603050405020304" pitchFamily="18" charset="0"/>
                <a:cs typeface="Times New Roman" panose="02020603050405020304" pitchFamily="18" charset="0"/>
              </a:rPr>
              <a:t>Quality</a:t>
            </a:r>
          </a:p>
          <a:p>
            <a:pPr lvl="2" eaLnBrk="1" hangingPunct="1"/>
            <a:r>
              <a:rPr lang="en-US" dirty="0">
                <a:latin typeface="Times New Roman" panose="02020603050405020304" pitchFamily="18" charset="0"/>
                <a:ea typeface="ＭＳ Ｐゴシック" pitchFamily="1" charset="-128"/>
                <a:cs typeface="Times New Roman" panose="02020603050405020304" pitchFamily="18" charset="0"/>
              </a:rPr>
              <a:t>Noise</a:t>
            </a:r>
          </a:p>
          <a:p>
            <a:pPr lvl="2" eaLnBrk="1" hangingPunct="1"/>
            <a:r>
              <a:rPr lang="en-US" dirty="0">
                <a:latin typeface="Times New Roman" panose="02020603050405020304" pitchFamily="18" charset="0"/>
                <a:ea typeface="ＭＳ Ｐゴシック" pitchFamily="1" charset="-128"/>
                <a:cs typeface="Times New Roman" panose="02020603050405020304" pitchFamily="18" charset="0"/>
              </a:rPr>
              <a:t>Missing Data</a:t>
            </a:r>
          </a:p>
          <a:p>
            <a:pPr lvl="2" eaLnBrk="1" hangingPunct="1"/>
            <a:r>
              <a:rPr lang="en-US" dirty="0">
                <a:latin typeface="Times New Roman" panose="02020603050405020304" pitchFamily="18" charset="0"/>
                <a:ea typeface="ＭＳ Ｐゴシック" pitchFamily="1" charset="-128"/>
                <a:cs typeface="Times New Roman" panose="02020603050405020304" pitchFamily="18" charset="0"/>
              </a:rPr>
              <a:t>Skew</a:t>
            </a:r>
          </a:p>
          <a:p>
            <a:pPr lvl="1" eaLnBrk="1" hangingPunct="1"/>
            <a:r>
              <a:rPr lang="en-US" dirty="0">
                <a:latin typeface="Times New Roman" panose="02020603050405020304" pitchFamily="18" charset="0"/>
                <a:cs typeface="Times New Roman" panose="02020603050405020304" pitchFamily="18" charset="0"/>
              </a:rPr>
              <a:t>Proper Representation</a:t>
            </a:r>
          </a:p>
          <a:p>
            <a:pPr lvl="1" eaLnBrk="1" hangingPunct="1"/>
            <a:r>
              <a:rPr lang="en-US" dirty="0">
                <a:latin typeface="Times New Roman" panose="02020603050405020304" pitchFamily="18" charset="0"/>
                <a:cs typeface="Times New Roman" panose="02020603050405020304" pitchFamily="18" charset="0"/>
              </a:rPr>
              <a:t>How much of the data is labeled (output target) vs. unlabeled</a:t>
            </a:r>
          </a:p>
          <a:p>
            <a:pPr lvl="1" eaLnBrk="1" hangingPunct="1"/>
            <a:r>
              <a:rPr lang="en-US" dirty="0">
                <a:latin typeface="Times New Roman" panose="02020603050405020304" pitchFamily="18" charset="0"/>
                <a:cs typeface="Times New Roman" panose="02020603050405020304" pitchFamily="18" charset="0"/>
              </a:rPr>
              <a:t>Is the number of features/dimensions reasonable?</a:t>
            </a:r>
          </a:p>
          <a:p>
            <a:pPr lvl="2" eaLnBrk="1" hangingPunct="1"/>
            <a:r>
              <a:rPr lang="en-US" dirty="0">
                <a:latin typeface="Times New Roman" panose="02020603050405020304" pitchFamily="18" charset="0"/>
                <a:ea typeface="ＭＳ Ｐゴシック" pitchFamily="1" charset="-128"/>
                <a:cs typeface="Times New Roman" panose="02020603050405020304" pitchFamily="18" charset="0"/>
              </a:rPr>
              <a:t>Reduction</a:t>
            </a:r>
          </a:p>
        </p:txBody>
      </p:sp>
      <p:sp>
        <p:nvSpPr>
          <p:cNvPr id="4" name="Slide Number Placeholder 3">
            <a:extLst>
              <a:ext uri="{FF2B5EF4-FFF2-40B4-BE49-F238E27FC236}">
                <a16:creationId xmlns:a16="http://schemas.microsoft.com/office/drawing/2014/main" id="{F1925A91-58F2-C904-2FD4-DEA09D7BEBB9}"/>
              </a:ext>
            </a:extLst>
          </p:cNvPr>
          <p:cNvSpPr>
            <a:spLocks noGrp="1"/>
          </p:cNvSpPr>
          <p:nvPr>
            <p:ph type="sldNum" sz="quarter" idx="12"/>
          </p:nvPr>
        </p:nvSpPr>
        <p:spPr/>
        <p:txBody>
          <a:bodyPr/>
          <a:lstStyle/>
          <a:p>
            <a:fld id="{401C82D1-D219-4004-AC55-D2C33FDB795E}" type="slidenum">
              <a:rPr lang="en-US" smtClean="0"/>
              <a:t>16</a:t>
            </a:fld>
            <a:endParaRPr lang="en-US"/>
          </a:p>
        </p:txBody>
      </p:sp>
    </p:spTree>
    <p:extLst>
      <p:ext uri="{BB962C8B-B14F-4D97-AF65-F5344CB8AC3E}">
        <p14:creationId xmlns:p14="http://schemas.microsoft.com/office/powerpoint/2010/main" val="3654822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43C14-9047-7E56-4020-857BA5ADC833}"/>
              </a:ext>
            </a:extLst>
          </p:cNvPr>
          <p:cNvSpPr>
            <a:spLocks noGrp="1"/>
          </p:cNvSpPr>
          <p:nvPr>
            <p:ph type="title"/>
          </p:nvPr>
        </p:nvSpPr>
        <p:spPr/>
        <p:txBody>
          <a:bodyPr/>
          <a:lstStyle/>
          <a:p>
            <a:pPr algn="ctr"/>
            <a:r>
              <a:rPr lang="en-US" sz="5400" dirty="0">
                <a:latin typeface="Times New Roman" panose="02020603050405020304" pitchFamily="18" charset="0"/>
                <a:cs typeface="Times New Roman" panose="02020603050405020304" pitchFamily="18" charset="0"/>
              </a:rPr>
              <a:t>Feature Scaling</a:t>
            </a:r>
          </a:p>
        </p:txBody>
      </p:sp>
      <p:sp>
        <p:nvSpPr>
          <p:cNvPr id="3" name="Picture Placeholder 2">
            <a:extLst>
              <a:ext uri="{FF2B5EF4-FFF2-40B4-BE49-F238E27FC236}">
                <a16:creationId xmlns:a16="http://schemas.microsoft.com/office/drawing/2014/main" id="{DDB6EF50-A89C-16B4-9B75-BFDFD1ADC105}"/>
              </a:ext>
            </a:extLst>
          </p:cNvPr>
          <p:cNvSpPr>
            <a:spLocks noGrp="1"/>
          </p:cNvSpPr>
          <p:nvPr>
            <p:ph type="pic" idx="1"/>
          </p:nvPr>
        </p:nvSpPr>
        <p:spPr/>
      </p:sp>
      <p:sp>
        <p:nvSpPr>
          <p:cNvPr id="4" name="Text Placeholder 3">
            <a:extLst>
              <a:ext uri="{FF2B5EF4-FFF2-40B4-BE49-F238E27FC236}">
                <a16:creationId xmlns:a16="http://schemas.microsoft.com/office/drawing/2014/main" id="{3AA4F1C6-3C74-BFBE-663B-A37A65D85258}"/>
              </a:ext>
            </a:extLst>
          </p:cNvPr>
          <p:cNvSpPr>
            <a:spLocks noGrp="1"/>
          </p:cNvSpPr>
          <p:nvPr>
            <p:ph type="body" sz="half" idx="2"/>
          </p:nvPr>
        </p:nvSpPr>
        <p:spPr/>
        <p:txBody>
          <a:bodyPr/>
          <a:lstStyle/>
          <a:p>
            <a:endParaRPr lang="en-US"/>
          </a:p>
        </p:txBody>
      </p:sp>
      <p:sp>
        <p:nvSpPr>
          <p:cNvPr id="5" name="Slide Number Placeholder 4">
            <a:extLst>
              <a:ext uri="{FF2B5EF4-FFF2-40B4-BE49-F238E27FC236}">
                <a16:creationId xmlns:a16="http://schemas.microsoft.com/office/drawing/2014/main" id="{19C6B9C9-66EE-9220-BF4E-788F332D33AE}"/>
              </a:ext>
            </a:extLst>
          </p:cNvPr>
          <p:cNvSpPr>
            <a:spLocks noGrp="1"/>
          </p:cNvSpPr>
          <p:nvPr>
            <p:ph type="sldNum" sz="quarter" idx="12"/>
          </p:nvPr>
        </p:nvSpPr>
        <p:spPr/>
        <p:txBody>
          <a:bodyPr/>
          <a:lstStyle/>
          <a:p>
            <a:fld id="{401C82D1-D219-4004-AC55-D2C33FDB795E}" type="slidenum">
              <a:rPr lang="en-US" smtClean="0"/>
              <a:t>17</a:t>
            </a:fld>
            <a:endParaRPr lang="en-US"/>
          </a:p>
        </p:txBody>
      </p:sp>
    </p:spTree>
    <p:extLst>
      <p:ext uri="{BB962C8B-B14F-4D97-AF65-F5344CB8AC3E}">
        <p14:creationId xmlns:p14="http://schemas.microsoft.com/office/powerpoint/2010/main" val="11316115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863B0-D967-EBC1-0B80-1B8736CD381D}"/>
              </a:ext>
            </a:extLst>
          </p:cNvPr>
          <p:cNvSpPr>
            <a:spLocks noGrp="1"/>
          </p:cNvSpPr>
          <p:nvPr>
            <p:ph type="title"/>
          </p:nvPr>
        </p:nvSpPr>
        <p:spPr>
          <a:xfrm>
            <a:off x="950685" y="33090"/>
            <a:ext cx="10058400" cy="1450757"/>
          </a:xfrm>
        </p:spPr>
        <p:txBody>
          <a:bodyPr/>
          <a:lstStyle/>
          <a:p>
            <a:pPr algn="ctr"/>
            <a:r>
              <a:rPr lang="en-US" dirty="0">
                <a:latin typeface="Times New Roman" panose="02020603050405020304" pitchFamily="18" charset="0"/>
                <a:cs typeface="Times New Roman" panose="02020603050405020304" pitchFamily="18" charset="0"/>
              </a:rPr>
              <a:t>Feature Scaling</a:t>
            </a:r>
            <a:endParaRPr lang="en-US" dirty="0"/>
          </a:p>
        </p:txBody>
      </p:sp>
      <p:sp>
        <p:nvSpPr>
          <p:cNvPr id="3" name="Content Placeholder 2">
            <a:extLst>
              <a:ext uri="{FF2B5EF4-FFF2-40B4-BE49-F238E27FC236}">
                <a16:creationId xmlns:a16="http://schemas.microsoft.com/office/drawing/2014/main" id="{D6472ABA-201C-82BB-0273-24253194EDC4}"/>
              </a:ext>
            </a:extLst>
          </p:cNvPr>
          <p:cNvSpPr>
            <a:spLocks noGrp="1"/>
          </p:cNvSpPr>
          <p:nvPr>
            <p:ph idx="1"/>
          </p:nvPr>
        </p:nvSpPr>
        <p:spPr>
          <a:xfrm>
            <a:off x="838200" y="1843314"/>
            <a:ext cx="10515600" cy="5203370"/>
          </a:xfrm>
        </p:spPr>
        <p:txBody>
          <a:bodyPr>
            <a:noAutofit/>
          </a:bodyPr>
          <a:lstStyle/>
          <a:p>
            <a:pPr>
              <a:lnSpc>
                <a:spcPct val="100000"/>
              </a:lnSpc>
            </a:pPr>
            <a:r>
              <a:rPr lang="en-US" sz="2400" dirty="0">
                <a:solidFill>
                  <a:srgbClr val="242424"/>
                </a:solidFill>
                <a:latin typeface="Times New Roman" panose="02020603050405020304" pitchFamily="18" charset="0"/>
                <a:cs typeface="Times New Roman" panose="02020603050405020304" pitchFamily="18" charset="0"/>
              </a:rPr>
              <a:t>Feature scaling is a vital pre processing step in machine learning that involves transforming numerical features to a common scale.</a:t>
            </a:r>
          </a:p>
          <a:p>
            <a:pPr>
              <a:lnSpc>
                <a:spcPct val="100000"/>
              </a:lnSpc>
            </a:pPr>
            <a:r>
              <a:rPr lang="en-US" sz="2400" dirty="0">
                <a:solidFill>
                  <a:srgbClr val="242424"/>
                </a:solidFill>
                <a:latin typeface="Times New Roman" panose="02020603050405020304" pitchFamily="18" charset="0"/>
                <a:cs typeface="Times New Roman" panose="02020603050405020304" pitchFamily="18" charset="0"/>
              </a:rPr>
              <a:t>Many machine learning algorithms use distance-based calculations. If the features are not scaled, those with larger values can have a disproportionate impact on the results.</a:t>
            </a:r>
          </a:p>
          <a:p>
            <a:pPr>
              <a:lnSpc>
                <a:spcPct val="100000"/>
              </a:lnSpc>
            </a:pPr>
            <a:r>
              <a:rPr lang="en-US" sz="2400" dirty="0">
                <a:solidFill>
                  <a:srgbClr val="242424"/>
                </a:solidFill>
                <a:latin typeface="Times New Roman" panose="02020603050405020304" pitchFamily="18" charset="0"/>
                <a:cs typeface="Times New Roman" panose="02020603050405020304" pitchFamily="18" charset="0"/>
              </a:rPr>
              <a:t>It can help improve the convergence speed and performance of some optimization algorithms.</a:t>
            </a:r>
          </a:p>
          <a:p>
            <a:pPr>
              <a:lnSpc>
                <a:spcPct val="100000"/>
              </a:lnSpc>
            </a:pPr>
            <a:r>
              <a:rPr lang="en-US" sz="2400" dirty="0">
                <a:solidFill>
                  <a:srgbClr val="242424"/>
                </a:solidFill>
                <a:latin typeface="Times New Roman" panose="02020603050405020304" pitchFamily="18" charset="0"/>
                <a:cs typeface="Times New Roman" panose="02020603050405020304" pitchFamily="18" charset="0"/>
              </a:rPr>
              <a:t>This helps in handling skewed data and outliers, which can influence the model’s behavior</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25BFEE1A-D9E0-3623-66E1-C75CC193A29E}"/>
              </a:ext>
            </a:extLst>
          </p:cNvPr>
          <p:cNvSpPr>
            <a:spLocks noGrp="1"/>
          </p:cNvSpPr>
          <p:nvPr>
            <p:ph type="sldNum" sz="quarter" idx="12"/>
          </p:nvPr>
        </p:nvSpPr>
        <p:spPr/>
        <p:txBody>
          <a:bodyPr/>
          <a:lstStyle/>
          <a:p>
            <a:fld id="{401C82D1-D219-4004-AC55-D2C33FDB795E}" type="slidenum">
              <a:rPr lang="en-US" smtClean="0"/>
              <a:t>18</a:t>
            </a:fld>
            <a:endParaRPr lang="en-US"/>
          </a:p>
        </p:txBody>
      </p:sp>
    </p:spTree>
    <p:extLst>
      <p:ext uri="{BB962C8B-B14F-4D97-AF65-F5344CB8AC3E}">
        <p14:creationId xmlns:p14="http://schemas.microsoft.com/office/powerpoint/2010/main" val="39427458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1EB2F-C6F7-1285-BCA5-A876518EDBED}"/>
              </a:ext>
            </a:extLst>
          </p:cNvPr>
          <p:cNvSpPr>
            <a:spLocks noGrp="1"/>
          </p:cNvSpPr>
          <p:nvPr>
            <p:ph type="title"/>
          </p:nvPr>
        </p:nvSpPr>
        <p:spPr/>
        <p:txBody>
          <a:bodyPr/>
          <a:lstStyle/>
          <a:p>
            <a:pPr algn="ctr"/>
            <a:r>
              <a:rPr lang="en-US" dirty="0">
                <a:latin typeface="Times New Roman" panose="02020603050405020304" pitchFamily="18" charset="0"/>
                <a:cs typeface="Times New Roman" panose="02020603050405020304" pitchFamily="18" charset="0"/>
              </a:rPr>
              <a:t>Feature Scaling</a:t>
            </a:r>
          </a:p>
        </p:txBody>
      </p:sp>
      <p:sp>
        <p:nvSpPr>
          <p:cNvPr id="3" name="Content Placeholder 2">
            <a:extLst>
              <a:ext uri="{FF2B5EF4-FFF2-40B4-BE49-F238E27FC236}">
                <a16:creationId xmlns:a16="http://schemas.microsoft.com/office/drawing/2014/main" id="{871843B5-3B00-9E22-E800-4DF651BCBF4A}"/>
              </a:ext>
            </a:extLst>
          </p:cNvPr>
          <p:cNvSpPr>
            <a:spLocks noGrp="1"/>
          </p:cNvSpPr>
          <p:nvPr>
            <p:ph idx="1"/>
          </p:nvPr>
        </p:nvSpPr>
        <p:spPr/>
        <p:txBody>
          <a:bodyPr/>
          <a:lstStyle/>
          <a:p>
            <a:endParaRPr lang="en-US"/>
          </a:p>
        </p:txBody>
      </p:sp>
      <p:sp>
        <p:nvSpPr>
          <p:cNvPr id="6" name="Slide Number Placeholder 5">
            <a:extLst>
              <a:ext uri="{FF2B5EF4-FFF2-40B4-BE49-F238E27FC236}">
                <a16:creationId xmlns:a16="http://schemas.microsoft.com/office/drawing/2014/main" id="{D83640BC-1127-7BD7-ABC5-40DD5586808D}"/>
              </a:ext>
            </a:extLst>
          </p:cNvPr>
          <p:cNvSpPr>
            <a:spLocks noGrp="1"/>
          </p:cNvSpPr>
          <p:nvPr>
            <p:ph type="sldNum" sz="quarter" idx="12"/>
          </p:nvPr>
        </p:nvSpPr>
        <p:spPr/>
        <p:txBody>
          <a:bodyPr/>
          <a:lstStyle/>
          <a:p>
            <a:fld id="{401C82D1-D219-4004-AC55-D2C33FDB795E}" type="slidenum">
              <a:rPr lang="en-US" smtClean="0"/>
              <a:t>19</a:t>
            </a:fld>
            <a:endParaRPr lang="en-US"/>
          </a:p>
        </p:txBody>
      </p:sp>
      <p:pic>
        <p:nvPicPr>
          <p:cNvPr id="5" name="Picture 4">
            <a:extLst>
              <a:ext uri="{FF2B5EF4-FFF2-40B4-BE49-F238E27FC236}">
                <a16:creationId xmlns:a16="http://schemas.microsoft.com/office/drawing/2014/main" id="{2FABBF5A-F194-B9BE-9A2B-A5B13DAF175E}"/>
              </a:ext>
            </a:extLst>
          </p:cNvPr>
          <p:cNvPicPr>
            <a:picLocks noChangeAspect="1"/>
          </p:cNvPicPr>
          <p:nvPr/>
        </p:nvPicPr>
        <p:blipFill>
          <a:blip r:embed="rId2"/>
          <a:stretch>
            <a:fillRect/>
          </a:stretch>
        </p:blipFill>
        <p:spPr>
          <a:xfrm>
            <a:off x="43542" y="1826325"/>
            <a:ext cx="12192000" cy="3205350"/>
          </a:xfrm>
          <a:prstGeom prst="rect">
            <a:avLst/>
          </a:prstGeom>
        </p:spPr>
      </p:pic>
    </p:spTree>
    <p:extLst>
      <p:ext uri="{BB962C8B-B14F-4D97-AF65-F5344CB8AC3E}">
        <p14:creationId xmlns:p14="http://schemas.microsoft.com/office/powerpoint/2010/main" val="10622532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CC492-70DE-04D9-95CA-366219DEE788}"/>
              </a:ext>
            </a:extLst>
          </p:cNvPr>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The Essence of Feature Engineering</a:t>
            </a:r>
            <a:br>
              <a:rPr lang="en-US" b="1"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7112D2EF-FB48-AFFC-0946-11129B49364C}"/>
              </a:ext>
            </a:extLst>
          </p:cNvPr>
          <p:cNvSpPr>
            <a:spLocks noGrp="1"/>
          </p:cNvSpPr>
          <p:nvPr>
            <p:ph idx="1"/>
          </p:nvPr>
        </p:nvSpPr>
        <p:spPr/>
        <p:txBody>
          <a:bodyPr/>
          <a:lstStyle/>
          <a:p>
            <a:r>
              <a:rPr lang="en-US" b="1" dirty="0">
                <a:latin typeface="Times New Roman" panose="02020603050405020304" pitchFamily="18" charset="0"/>
                <a:cs typeface="Times New Roman" panose="02020603050405020304" pitchFamily="18" charset="0"/>
              </a:rPr>
              <a:t>Transforming Raw Data</a:t>
            </a:r>
          </a:p>
          <a:p>
            <a:pPr marL="0" indent="0">
              <a:buNone/>
            </a:pPr>
            <a:r>
              <a:rPr lang="en-US" dirty="0">
                <a:latin typeface="Times New Roman" panose="02020603050405020304" pitchFamily="18" charset="0"/>
                <a:cs typeface="Times New Roman" panose="02020603050405020304" pitchFamily="18" charset="0"/>
              </a:rPr>
              <a:t>Feature engineering is the process of transforming raw data into meaningful features that can be used to train machine learning models. It involves selecting, cleaning, and manipulating data to create features that capture the underlying patterns and relationships.</a:t>
            </a:r>
          </a:p>
          <a:p>
            <a:r>
              <a:rPr lang="en-US" b="1" dirty="0">
                <a:latin typeface="Times New Roman" panose="02020603050405020304" pitchFamily="18" charset="0"/>
                <a:cs typeface="Times New Roman" panose="02020603050405020304" pitchFamily="18" charset="0"/>
              </a:rPr>
              <a:t>Improving Model Performance</a:t>
            </a:r>
          </a:p>
          <a:p>
            <a:pPr marL="0" indent="0">
              <a:buNone/>
            </a:pPr>
            <a:r>
              <a:rPr lang="en-US" dirty="0">
                <a:latin typeface="Times New Roman" panose="02020603050405020304" pitchFamily="18" charset="0"/>
                <a:cs typeface="Times New Roman" panose="02020603050405020304" pitchFamily="18" charset="0"/>
              </a:rPr>
              <a:t>Well-engineered features significantly impact model performance. They can improve accuracy, reduce training time, and enhance the model's ability to generalize to unseen data.</a:t>
            </a:r>
          </a:p>
          <a:p>
            <a:endParaRPr lang="en-US"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78B9C545-F98C-C625-C7EC-E13336024D90}"/>
              </a:ext>
            </a:extLst>
          </p:cNvPr>
          <p:cNvSpPr>
            <a:spLocks noGrp="1"/>
          </p:cNvSpPr>
          <p:nvPr>
            <p:ph type="sldNum" sz="quarter" idx="12"/>
          </p:nvPr>
        </p:nvSpPr>
        <p:spPr/>
        <p:txBody>
          <a:bodyPr/>
          <a:lstStyle/>
          <a:p>
            <a:fld id="{401C82D1-D219-4004-AC55-D2C33FDB795E}" type="slidenum">
              <a:rPr lang="en-US" smtClean="0"/>
              <a:t>2</a:t>
            </a:fld>
            <a:endParaRPr lang="en-US"/>
          </a:p>
        </p:txBody>
      </p:sp>
    </p:spTree>
    <p:extLst>
      <p:ext uri="{BB962C8B-B14F-4D97-AF65-F5344CB8AC3E}">
        <p14:creationId xmlns:p14="http://schemas.microsoft.com/office/powerpoint/2010/main" val="2394160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C150E-6694-F961-CA6C-854D79061E8C}"/>
              </a:ext>
            </a:extLst>
          </p:cNvPr>
          <p:cNvSpPr>
            <a:spLocks noGrp="1"/>
          </p:cNvSpPr>
          <p:nvPr>
            <p:ph type="title"/>
          </p:nvPr>
        </p:nvSpPr>
        <p:spPr>
          <a:xfrm>
            <a:off x="1097280" y="-382119"/>
            <a:ext cx="10058400" cy="1450757"/>
          </a:xfrm>
        </p:spPr>
        <p:txBody>
          <a:bodyPr/>
          <a:lstStyle/>
          <a:p>
            <a:pPr algn="ctr"/>
            <a:r>
              <a:rPr lang="en-US" dirty="0">
                <a:latin typeface="Times New Roman" panose="02020603050405020304" pitchFamily="18" charset="0"/>
                <a:cs typeface="Times New Roman" panose="02020603050405020304" pitchFamily="18" charset="0"/>
              </a:rPr>
              <a:t>Feature Scaling</a:t>
            </a:r>
          </a:p>
        </p:txBody>
      </p:sp>
      <p:sp>
        <p:nvSpPr>
          <p:cNvPr id="3" name="Content Placeholder 2">
            <a:extLst>
              <a:ext uri="{FF2B5EF4-FFF2-40B4-BE49-F238E27FC236}">
                <a16:creationId xmlns:a16="http://schemas.microsoft.com/office/drawing/2014/main" id="{01C122E3-6D19-6366-AE93-97B65B54AB17}"/>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784FD9BB-5FE5-AAFA-40B4-6161A6286C89}"/>
              </a:ext>
            </a:extLst>
          </p:cNvPr>
          <p:cNvSpPr>
            <a:spLocks noGrp="1"/>
          </p:cNvSpPr>
          <p:nvPr>
            <p:ph type="sldNum" sz="quarter" idx="12"/>
          </p:nvPr>
        </p:nvSpPr>
        <p:spPr/>
        <p:txBody>
          <a:bodyPr/>
          <a:lstStyle/>
          <a:p>
            <a:fld id="{401C82D1-D219-4004-AC55-D2C33FDB795E}" type="slidenum">
              <a:rPr lang="en-US" smtClean="0"/>
              <a:t>20</a:t>
            </a:fld>
            <a:endParaRPr lang="en-US"/>
          </a:p>
        </p:txBody>
      </p:sp>
      <p:pic>
        <p:nvPicPr>
          <p:cNvPr id="6" name="Picture 5">
            <a:extLst>
              <a:ext uri="{FF2B5EF4-FFF2-40B4-BE49-F238E27FC236}">
                <a16:creationId xmlns:a16="http://schemas.microsoft.com/office/drawing/2014/main" id="{49EBF256-1A78-43A1-0AC9-ABCC28F0BC4D}"/>
              </a:ext>
            </a:extLst>
          </p:cNvPr>
          <p:cNvPicPr>
            <a:picLocks noChangeAspect="1"/>
          </p:cNvPicPr>
          <p:nvPr/>
        </p:nvPicPr>
        <p:blipFill>
          <a:blip r:embed="rId2"/>
          <a:stretch>
            <a:fillRect/>
          </a:stretch>
        </p:blipFill>
        <p:spPr>
          <a:xfrm>
            <a:off x="156066" y="1366951"/>
            <a:ext cx="11531563" cy="4989399"/>
          </a:xfrm>
          <a:prstGeom prst="rect">
            <a:avLst/>
          </a:prstGeom>
        </p:spPr>
      </p:pic>
    </p:spTree>
    <p:extLst>
      <p:ext uri="{BB962C8B-B14F-4D97-AF65-F5344CB8AC3E}">
        <p14:creationId xmlns:p14="http://schemas.microsoft.com/office/powerpoint/2010/main" val="7831661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B3304-B74A-D5F1-FB91-AA779F29C3C2}"/>
              </a:ext>
            </a:extLst>
          </p:cNvPr>
          <p:cNvSpPr>
            <a:spLocks noGrp="1"/>
          </p:cNvSpPr>
          <p:nvPr>
            <p:ph type="title"/>
          </p:nvPr>
        </p:nvSpPr>
        <p:spPr>
          <a:xfrm>
            <a:off x="1066800" y="33090"/>
            <a:ext cx="10058400" cy="978273"/>
          </a:xfrm>
        </p:spPr>
        <p:txBody>
          <a:bodyPr/>
          <a:lstStyle/>
          <a:p>
            <a:r>
              <a:rPr lang="en-US" dirty="0">
                <a:latin typeface="Times New Roman" panose="02020603050405020304" pitchFamily="18" charset="0"/>
                <a:cs typeface="Times New Roman" panose="02020603050405020304" pitchFamily="18" charset="0"/>
              </a:rPr>
              <a:t>Feature Scaling</a:t>
            </a:r>
          </a:p>
        </p:txBody>
      </p:sp>
      <p:sp>
        <p:nvSpPr>
          <p:cNvPr id="3" name="Content Placeholder 2">
            <a:extLst>
              <a:ext uri="{FF2B5EF4-FFF2-40B4-BE49-F238E27FC236}">
                <a16:creationId xmlns:a16="http://schemas.microsoft.com/office/drawing/2014/main" id="{9D6B7162-9088-4571-C545-F0E2EEA30D6A}"/>
              </a:ext>
            </a:extLst>
          </p:cNvPr>
          <p:cNvSpPr>
            <a:spLocks noGrp="1"/>
          </p:cNvSpPr>
          <p:nvPr>
            <p:ph idx="1"/>
          </p:nvPr>
        </p:nvSpPr>
        <p:spPr/>
        <p:txBody>
          <a:bodyPr/>
          <a:lstStyle/>
          <a:p>
            <a:endParaRPr lang="en-US"/>
          </a:p>
        </p:txBody>
      </p:sp>
      <p:sp>
        <p:nvSpPr>
          <p:cNvPr id="6" name="Slide Number Placeholder 5">
            <a:extLst>
              <a:ext uri="{FF2B5EF4-FFF2-40B4-BE49-F238E27FC236}">
                <a16:creationId xmlns:a16="http://schemas.microsoft.com/office/drawing/2014/main" id="{B896904D-43D7-DC8F-B1AF-540409ED7E0F}"/>
              </a:ext>
            </a:extLst>
          </p:cNvPr>
          <p:cNvSpPr>
            <a:spLocks noGrp="1"/>
          </p:cNvSpPr>
          <p:nvPr>
            <p:ph type="sldNum" sz="quarter" idx="12"/>
          </p:nvPr>
        </p:nvSpPr>
        <p:spPr/>
        <p:txBody>
          <a:bodyPr/>
          <a:lstStyle/>
          <a:p>
            <a:fld id="{401C82D1-D219-4004-AC55-D2C33FDB795E}" type="slidenum">
              <a:rPr lang="en-US" smtClean="0"/>
              <a:t>21</a:t>
            </a:fld>
            <a:endParaRPr lang="en-US"/>
          </a:p>
        </p:txBody>
      </p:sp>
      <p:pic>
        <p:nvPicPr>
          <p:cNvPr id="5" name="Picture 4">
            <a:extLst>
              <a:ext uri="{FF2B5EF4-FFF2-40B4-BE49-F238E27FC236}">
                <a16:creationId xmlns:a16="http://schemas.microsoft.com/office/drawing/2014/main" id="{F2DB5015-207E-C080-33D9-BAD011B35768}"/>
              </a:ext>
            </a:extLst>
          </p:cNvPr>
          <p:cNvPicPr>
            <a:picLocks noChangeAspect="1"/>
          </p:cNvPicPr>
          <p:nvPr/>
        </p:nvPicPr>
        <p:blipFill>
          <a:blip r:embed="rId2"/>
          <a:stretch>
            <a:fillRect/>
          </a:stretch>
        </p:blipFill>
        <p:spPr>
          <a:xfrm>
            <a:off x="1120879" y="1466716"/>
            <a:ext cx="8149558" cy="4857731"/>
          </a:xfrm>
          <a:prstGeom prst="rect">
            <a:avLst/>
          </a:prstGeom>
        </p:spPr>
      </p:pic>
    </p:spTree>
    <p:extLst>
      <p:ext uri="{BB962C8B-B14F-4D97-AF65-F5344CB8AC3E}">
        <p14:creationId xmlns:p14="http://schemas.microsoft.com/office/powerpoint/2010/main" val="42256408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DAA84-9195-33F7-5AAA-AAD11B4053E6}"/>
              </a:ext>
            </a:extLst>
          </p:cNvPr>
          <p:cNvSpPr>
            <a:spLocks noGrp="1"/>
          </p:cNvSpPr>
          <p:nvPr>
            <p:ph type="title"/>
          </p:nvPr>
        </p:nvSpPr>
        <p:spPr>
          <a:xfrm>
            <a:off x="1066800" y="247242"/>
            <a:ext cx="10058400" cy="1056323"/>
          </a:xfrm>
        </p:spPr>
        <p:txBody>
          <a:bodyPr/>
          <a:lstStyle/>
          <a:p>
            <a:r>
              <a:rPr lang="en-US" dirty="0">
                <a:latin typeface="Times New Roman" panose="02020603050405020304" pitchFamily="18" charset="0"/>
                <a:cs typeface="Times New Roman" panose="02020603050405020304" pitchFamily="18" charset="0"/>
              </a:rPr>
              <a:t>Standard Scaling (Standardization)</a:t>
            </a:r>
          </a:p>
        </p:txBody>
      </p:sp>
      <p:sp>
        <p:nvSpPr>
          <p:cNvPr id="3" name="Content Placeholder 2">
            <a:extLst>
              <a:ext uri="{FF2B5EF4-FFF2-40B4-BE49-F238E27FC236}">
                <a16:creationId xmlns:a16="http://schemas.microsoft.com/office/drawing/2014/main" id="{7D6F5B5B-0EDB-1EC2-28FA-9E658A7218AC}"/>
              </a:ext>
            </a:extLst>
          </p:cNvPr>
          <p:cNvSpPr>
            <a:spLocks noGrp="1"/>
          </p:cNvSpPr>
          <p:nvPr>
            <p:ph idx="1"/>
          </p:nvPr>
        </p:nvSpPr>
        <p:spPr/>
        <p:txBody>
          <a:bodyPr/>
          <a:lstStyle/>
          <a:p>
            <a:endParaRPr lang="en-US"/>
          </a:p>
        </p:txBody>
      </p:sp>
      <p:sp>
        <p:nvSpPr>
          <p:cNvPr id="6" name="Slide Number Placeholder 5">
            <a:extLst>
              <a:ext uri="{FF2B5EF4-FFF2-40B4-BE49-F238E27FC236}">
                <a16:creationId xmlns:a16="http://schemas.microsoft.com/office/drawing/2014/main" id="{E2A13647-A5A8-B762-F374-B0C836B90FC9}"/>
              </a:ext>
            </a:extLst>
          </p:cNvPr>
          <p:cNvSpPr>
            <a:spLocks noGrp="1"/>
          </p:cNvSpPr>
          <p:nvPr>
            <p:ph type="sldNum" sz="quarter" idx="12"/>
          </p:nvPr>
        </p:nvSpPr>
        <p:spPr/>
        <p:txBody>
          <a:bodyPr/>
          <a:lstStyle/>
          <a:p>
            <a:fld id="{401C82D1-D219-4004-AC55-D2C33FDB795E}" type="slidenum">
              <a:rPr lang="en-US" smtClean="0"/>
              <a:t>22</a:t>
            </a:fld>
            <a:endParaRPr lang="en-US"/>
          </a:p>
        </p:txBody>
      </p:sp>
      <p:pic>
        <p:nvPicPr>
          <p:cNvPr id="5" name="Picture 4">
            <a:extLst>
              <a:ext uri="{FF2B5EF4-FFF2-40B4-BE49-F238E27FC236}">
                <a16:creationId xmlns:a16="http://schemas.microsoft.com/office/drawing/2014/main" id="{F36221FB-6989-45A9-577A-1BDB39912B27}"/>
              </a:ext>
            </a:extLst>
          </p:cNvPr>
          <p:cNvPicPr>
            <a:picLocks noChangeAspect="1"/>
          </p:cNvPicPr>
          <p:nvPr/>
        </p:nvPicPr>
        <p:blipFill>
          <a:blip r:embed="rId2"/>
          <a:stretch>
            <a:fillRect/>
          </a:stretch>
        </p:blipFill>
        <p:spPr>
          <a:xfrm>
            <a:off x="1788264" y="1525172"/>
            <a:ext cx="6926314" cy="4628382"/>
          </a:xfrm>
          <a:prstGeom prst="rect">
            <a:avLst/>
          </a:prstGeom>
        </p:spPr>
      </p:pic>
    </p:spTree>
    <p:extLst>
      <p:ext uri="{BB962C8B-B14F-4D97-AF65-F5344CB8AC3E}">
        <p14:creationId xmlns:p14="http://schemas.microsoft.com/office/powerpoint/2010/main" val="12658593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FD040-4C0B-CF41-EAB7-AD1E185CCBA0}"/>
              </a:ext>
            </a:extLst>
          </p:cNvPr>
          <p:cNvSpPr>
            <a:spLocks noGrp="1"/>
          </p:cNvSpPr>
          <p:nvPr>
            <p:ph type="title"/>
          </p:nvPr>
        </p:nvSpPr>
        <p:spPr>
          <a:xfrm>
            <a:off x="1097280" y="522514"/>
            <a:ext cx="10058400" cy="1027874"/>
          </a:xfrm>
        </p:spPr>
        <p:txBody>
          <a:bodyPr/>
          <a:lstStyle/>
          <a:p>
            <a:r>
              <a:rPr lang="en-US" dirty="0">
                <a:latin typeface="Times New Roman" panose="02020603050405020304" pitchFamily="18" charset="0"/>
                <a:cs typeface="Times New Roman" panose="02020603050405020304" pitchFamily="18" charset="0"/>
              </a:rPr>
              <a:t>Standardization</a:t>
            </a:r>
          </a:p>
        </p:txBody>
      </p:sp>
      <p:sp>
        <p:nvSpPr>
          <p:cNvPr id="3" name="Content Placeholder 2">
            <a:extLst>
              <a:ext uri="{FF2B5EF4-FFF2-40B4-BE49-F238E27FC236}">
                <a16:creationId xmlns:a16="http://schemas.microsoft.com/office/drawing/2014/main" id="{7C3165F0-9DFB-3DC2-CC7C-780BCA2CDDB4}"/>
              </a:ext>
            </a:extLst>
          </p:cNvPr>
          <p:cNvSpPr>
            <a:spLocks noGrp="1"/>
          </p:cNvSpPr>
          <p:nvPr>
            <p:ph idx="1"/>
          </p:nvPr>
        </p:nvSpPr>
        <p:spPr/>
        <p:txBody>
          <a:bodyPr/>
          <a:lstStyle/>
          <a:p>
            <a:endParaRPr lang="en-US"/>
          </a:p>
        </p:txBody>
      </p:sp>
      <p:sp>
        <p:nvSpPr>
          <p:cNvPr id="6" name="Slide Number Placeholder 5">
            <a:extLst>
              <a:ext uri="{FF2B5EF4-FFF2-40B4-BE49-F238E27FC236}">
                <a16:creationId xmlns:a16="http://schemas.microsoft.com/office/drawing/2014/main" id="{A84FFE73-742F-58F8-383B-CF30ACC6607B}"/>
              </a:ext>
            </a:extLst>
          </p:cNvPr>
          <p:cNvSpPr>
            <a:spLocks noGrp="1"/>
          </p:cNvSpPr>
          <p:nvPr>
            <p:ph type="sldNum" sz="quarter" idx="12"/>
          </p:nvPr>
        </p:nvSpPr>
        <p:spPr/>
        <p:txBody>
          <a:bodyPr/>
          <a:lstStyle/>
          <a:p>
            <a:fld id="{401C82D1-D219-4004-AC55-D2C33FDB795E}" type="slidenum">
              <a:rPr lang="en-US" smtClean="0"/>
              <a:t>23</a:t>
            </a:fld>
            <a:endParaRPr lang="en-US"/>
          </a:p>
        </p:txBody>
      </p:sp>
      <p:pic>
        <p:nvPicPr>
          <p:cNvPr id="5" name="Picture 4">
            <a:extLst>
              <a:ext uri="{FF2B5EF4-FFF2-40B4-BE49-F238E27FC236}">
                <a16:creationId xmlns:a16="http://schemas.microsoft.com/office/drawing/2014/main" id="{9F1FFFD8-C059-15AB-EFD3-21024D7B9BA7}"/>
              </a:ext>
            </a:extLst>
          </p:cNvPr>
          <p:cNvPicPr>
            <a:picLocks noChangeAspect="1"/>
          </p:cNvPicPr>
          <p:nvPr/>
        </p:nvPicPr>
        <p:blipFill>
          <a:blip r:embed="rId2"/>
          <a:stretch>
            <a:fillRect/>
          </a:stretch>
        </p:blipFill>
        <p:spPr>
          <a:xfrm>
            <a:off x="2060626" y="2262981"/>
            <a:ext cx="8277225" cy="3476625"/>
          </a:xfrm>
          <a:prstGeom prst="rect">
            <a:avLst/>
          </a:prstGeom>
        </p:spPr>
      </p:pic>
    </p:spTree>
    <p:extLst>
      <p:ext uri="{BB962C8B-B14F-4D97-AF65-F5344CB8AC3E}">
        <p14:creationId xmlns:p14="http://schemas.microsoft.com/office/powerpoint/2010/main" val="32652847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AD5B7-D9E7-1033-2557-A42EAE5B05BA}"/>
              </a:ext>
            </a:extLst>
          </p:cNvPr>
          <p:cNvSpPr>
            <a:spLocks noGrp="1"/>
          </p:cNvSpPr>
          <p:nvPr>
            <p:ph type="title"/>
          </p:nvPr>
        </p:nvSpPr>
        <p:spPr>
          <a:xfrm>
            <a:off x="1066800" y="290705"/>
            <a:ext cx="10058400" cy="764404"/>
          </a:xfrm>
        </p:spPr>
        <p:txBody>
          <a:bodyPr/>
          <a:lstStyle/>
          <a:p>
            <a:r>
              <a:rPr lang="en-US" dirty="0">
                <a:latin typeface="Times New Roman" panose="02020603050405020304" pitchFamily="18" charset="0"/>
                <a:cs typeface="Times New Roman" panose="02020603050405020304" pitchFamily="18" charset="0"/>
              </a:rPr>
              <a:t>Min-Max Scaling (Normalization)</a:t>
            </a:r>
          </a:p>
        </p:txBody>
      </p:sp>
      <p:sp>
        <p:nvSpPr>
          <p:cNvPr id="3" name="Content Placeholder 2">
            <a:extLst>
              <a:ext uri="{FF2B5EF4-FFF2-40B4-BE49-F238E27FC236}">
                <a16:creationId xmlns:a16="http://schemas.microsoft.com/office/drawing/2014/main" id="{0A84BAC5-A247-880B-3D82-8E8DC2A1EFD2}"/>
              </a:ext>
            </a:extLst>
          </p:cNvPr>
          <p:cNvSpPr>
            <a:spLocks noGrp="1"/>
          </p:cNvSpPr>
          <p:nvPr>
            <p:ph idx="1"/>
          </p:nvPr>
        </p:nvSpPr>
        <p:spPr/>
        <p:txBody>
          <a:bodyPr/>
          <a:lstStyle/>
          <a:p>
            <a:endParaRPr lang="en-US"/>
          </a:p>
        </p:txBody>
      </p:sp>
      <p:sp>
        <p:nvSpPr>
          <p:cNvPr id="6" name="Slide Number Placeholder 5">
            <a:extLst>
              <a:ext uri="{FF2B5EF4-FFF2-40B4-BE49-F238E27FC236}">
                <a16:creationId xmlns:a16="http://schemas.microsoft.com/office/drawing/2014/main" id="{268F7E7E-5410-268F-C5BF-AABA61841631}"/>
              </a:ext>
            </a:extLst>
          </p:cNvPr>
          <p:cNvSpPr>
            <a:spLocks noGrp="1"/>
          </p:cNvSpPr>
          <p:nvPr>
            <p:ph type="sldNum" sz="quarter" idx="12"/>
          </p:nvPr>
        </p:nvSpPr>
        <p:spPr/>
        <p:txBody>
          <a:bodyPr/>
          <a:lstStyle/>
          <a:p>
            <a:fld id="{401C82D1-D219-4004-AC55-D2C33FDB795E}" type="slidenum">
              <a:rPr lang="en-US" smtClean="0"/>
              <a:t>24</a:t>
            </a:fld>
            <a:endParaRPr lang="en-US"/>
          </a:p>
        </p:txBody>
      </p:sp>
      <p:pic>
        <p:nvPicPr>
          <p:cNvPr id="5" name="Picture 4">
            <a:extLst>
              <a:ext uri="{FF2B5EF4-FFF2-40B4-BE49-F238E27FC236}">
                <a16:creationId xmlns:a16="http://schemas.microsoft.com/office/drawing/2014/main" id="{71563F4A-128D-042A-A52B-25493ED3F787}"/>
              </a:ext>
            </a:extLst>
          </p:cNvPr>
          <p:cNvPicPr>
            <a:picLocks noChangeAspect="1"/>
          </p:cNvPicPr>
          <p:nvPr/>
        </p:nvPicPr>
        <p:blipFill>
          <a:blip r:embed="rId2"/>
          <a:stretch>
            <a:fillRect/>
          </a:stretch>
        </p:blipFill>
        <p:spPr>
          <a:xfrm>
            <a:off x="1165123" y="1263598"/>
            <a:ext cx="7907439" cy="5478274"/>
          </a:xfrm>
          <a:prstGeom prst="rect">
            <a:avLst/>
          </a:prstGeom>
        </p:spPr>
      </p:pic>
    </p:spTree>
    <p:extLst>
      <p:ext uri="{BB962C8B-B14F-4D97-AF65-F5344CB8AC3E}">
        <p14:creationId xmlns:p14="http://schemas.microsoft.com/office/powerpoint/2010/main" val="24929368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E09B3-49D7-C487-21A9-07DDC2392E1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CFC4E55-81CC-B610-70BE-C0A11067C05B}"/>
              </a:ext>
            </a:extLst>
          </p:cNvPr>
          <p:cNvSpPr>
            <a:spLocks noGrp="1"/>
          </p:cNvSpPr>
          <p:nvPr>
            <p:ph idx="1"/>
          </p:nvPr>
        </p:nvSpPr>
        <p:spPr/>
        <p:txBody>
          <a:bodyPr/>
          <a:lstStyle/>
          <a:p>
            <a:endParaRPr lang="en-US" dirty="0"/>
          </a:p>
        </p:txBody>
      </p:sp>
      <p:sp>
        <p:nvSpPr>
          <p:cNvPr id="6" name="Slide Number Placeholder 5">
            <a:extLst>
              <a:ext uri="{FF2B5EF4-FFF2-40B4-BE49-F238E27FC236}">
                <a16:creationId xmlns:a16="http://schemas.microsoft.com/office/drawing/2014/main" id="{4899E79E-ACC7-1434-C7FB-E93B8D2BE63F}"/>
              </a:ext>
            </a:extLst>
          </p:cNvPr>
          <p:cNvSpPr>
            <a:spLocks noGrp="1"/>
          </p:cNvSpPr>
          <p:nvPr>
            <p:ph type="sldNum" sz="quarter" idx="12"/>
          </p:nvPr>
        </p:nvSpPr>
        <p:spPr/>
        <p:txBody>
          <a:bodyPr/>
          <a:lstStyle/>
          <a:p>
            <a:fld id="{401C82D1-D219-4004-AC55-D2C33FDB795E}" type="slidenum">
              <a:rPr lang="en-US" smtClean="0"/>
              <a:t>25</a:t>
            </a:fld>
            <a:endParaRPr lang="en-US"/>
          </a:p>
        </p:txBody>
      </p:sp>
      <p:pic>
        <p:nvPicPr>
          <p:cNvPr id="5" name="Picture 4">
            <a:extLst>
              <a:ext uri="{FF2B5EF4-FFF2-40B4-BE49-F238E27FC236}">
                <a16:creationId xmlns:a16="http://schemas.microsoft.com/office/drawing/2014/main" id="{274DA3A0-9499-EA94-30FA-6E29047FCD78}"/>
              </a:ext>
            </a:extLst>
          </p:cNvPr>
          <p:cNvPicPr>
            <a:picLocks noChangeAspect="1"/>
          </p:cNvPicPr>
          <p:nvPr/>
        </p:nvPicPr>
        <p:blipFill>
          <a:blip r:embed="rId2"/>
          <a:stretch>
            <a:fillRect/>
          </a:stretch>
        </p:blipFill>
        <p:spPr>
          <a:xfrm>
            <a:off x="1268362" y="0"/>
            <a:ext cx="8632096" cy="6416660"/>
          </a:xfrm>
          <a:prstGeom prst="rect">
            <a:avLst/>
          </a:prstGeom>
        </p:spPr>
      </p:pic>
    </p:spTree>
    <p:extLst>
      <p:ext uri="{BB962C8B-B14F-4D97-AF65-F5344CB8AC3E}">
        <p14:creationId xmlns:p14="http://schemas.microsoft.com/office/powerpoint/2010/main" val="41611544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F94ED-BC14-1695-13C8-2D3700C2C136}"/>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Maximum Absolute Scaling</a:t>
            </a:r>
          </a:p>
        </p:txBody>
      </p:sp>
      <p:sp>
        <p:nvSpPr>
          <p:cNvPr id="3" name="Content Placeholder 2">
            <a:extLst>
              <a:ext uri="{FF2B5EF4-FFF2-40B4-BE49-F238E27FC236}">
                <a16:creationId xmlns:a16="http://schemas.microsoft.com/office/drawing/2014/main" id="{CB7EA9AF-6BF7-A32A-EA63-6758C4559FF5}"/>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EF80D650-95C5-FAAC-AD07-78909521B507}"/>
              </a:ext>
            </a:extLst>
          </p:cNvPr>
          <p:cNvSpPr>
            <a:spLocks noGrp="1"/>
          </p:cNvSpPr>
          <p:nvPr>
            <p:ph type="sldNum" sz="quarter" idx="12"/>
          </p:nvPr>
        </p:nvSpPr>
        <p:spPr/>
        <p:txBody>
          <a:bodyPr/>
          <a:lstStyle/>
          <a:p>
            <a:fld id="{401C82D1-D219-4004-AC55-D2C33FDB795E}" type="slidenum">
              <a:rPr lang="en-US" smtClean="0"/>
              <a:t>26</a:t>
            </a:fld>
            <a:endParaRPr lang="en-US"/>
          </a:p>
        </p:txBody>
      </p:sp>
      <p:pic>
        <p:nvPicPr>
          <p:cNvPr id="1026" name="Picture 2" descr="Unleashing the Power of Feature Scaling: A Comprehensive ...">
            <a:extLst>
              <a:ext uri="{FF2B5EF4-FFF2-40B4-BE49-F238E27FC236}">
                <a16:creationId xmlns:a16="http://schemas.microsoft.com/office/drawing/2014/main" id="{A954C767-47C9-2626-719A-7409EACB01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3654" y="2909888"/>
            <a:ext cx="4721109" cy="1603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47928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0F0A7-E4FF-13F1-FB9B-7E6792B0C2CB}"/>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Robust Scaler</a:t>
            </a:r>
          </a:p>
        </p:txBody>
      </p:sp>
      <p:sp>
        <p:nvSpPr>
          <p:cNvPr id="3" name="Content Placeholder 2">
            <a:extLst>
              <a:ext uri="{FF2B5EF4-FFF2-40B4-BE49-F238E27FC236}">
                <a16:creationId xmlns:a16="http://schemas.microsoft.com/office/drawing/2014/main" id="{AFBB94BF-A721-031F-3D09-CC3C13242BA0}"/>
              </a:ext>
            </a:extLst>
          </p:cNvPr>
          <p:cNvSpPr>
            <a:spLocks noGrp="1"/>
          </p:cNvSpPr>
          <p:nvPr>
            <p:ph idx="1"/>
          </p:nvPr>
        </p:nvSpPr>
        <p:spPr/>
        <p:txBody>
          <a:bodyPr/>
          <a:lstStyle/>
          <a:p>
            <a:r>
              <a:rPr lang="en-US" b="0" i="0" dirty="0">
                <a:effectLst/>
                <a:latin typeface="Times New Roman" panose="02020603050405020304" pitchFamily="18" charset="0"/>
                <a:cs typeface="Times New Roman" panose="02020603050405020304" pitchFamily="18" charset="0"/>
              </a:rPr>
              <a:t>Similar to standard scaler, but ignores outliers</a:t>
            </a:r>
          </a:p>
          <a:p>
            <a:r>
              <a:rPr lang="en-US" dirty="0">
                <a:latin typeface="Times New Roman" panose="02020603050405020304" pitchFamily="18" charset="0"/>
                <a:cs typeface="Times New Roman" panose="02020603050405020304" pitchFamily="18" charset="0"/>
              </a:rPr>
              <a:t>Where Q1(x25) is the 1st quartile, and Q3(x75) is the third quartile</a:t>
            </a:r>
          </a:p>
        </p:txBody>
      </p:sp>
      <p:sp>
        <p:nvSpPr>
          <p:cNvPr id="4" name="Slide Number Placeholder 3">
            <a:extLst>
              <a:ext uri="{FF2B5EF4-FFF2-40B4-BE49-F238E27FC236}">
                <a16:creationId xmlns:a16="http://schemas.microsoft.com/office/drawing/2014/main" id="{1F769A59-4219-6B2B-88FC-9B938DD53F53}"/>
              </a:ext>
            </a:extLst>
          </p:cNvPr>
          <p:cNvSpPr>
            <a:spLocks noGrp="1"/>
          </p:cNvSpPr>
          <p:nvPr>
            <p:ph type="sldNum" sz="quarter" idx="12"/>
          </p:nvPr>
        </p:nvSpPr>
        <p:spPr/>
        <p:txBody>
          <a:bodyPr/>
          <a:lstStyle/>
          <a:p>
            <a:fld id="{401C82D1-D219-4004-AC55-D2C33FDB795E}" type="slidenum">
              <a:rPr lang="en-US" smtClean="0"/>
              <a:t>27</a:t>
            </a:fld>
            <a:endParaRPr lang="en-US"/>
          </a:p>
        </p:txBody>
      </p:sp>
      <p:pic>
        <p:nvPicPr>
          <p:cNvPr id="2050" name="Picture 2" descr="The calculated Robustscaler in sklearn ...">
            <a:extLst>
              <a:ext uri="{FF2B5EF4-FFF2-40B4-BE49-F238E27FC236}">
                <a16:creationId xmlns:a16="http://schemas.microsoft.com/office/drawing/2014/main" id="{EA4002E0-9B2B-8653-EE6C-0385882DF9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8418" y="3577772"/>
            <a:ext cx="4286250" cy="106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2417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EC67D-D3DF-B844-DB04-86A768E609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146F95-0337-0F4B-6256-A63CBC157DB6}"/>
              </a:ext>
            </a:extLst>
          </p:cNvPr>
          <p:cNvSpPr>
            <a:spLocks noGrp="1"/>
          </p:cNvSpPr>
          <p:nvPr>
            <p:ph type="title"/>
          </p:nvPr>
        </p:nvSpPr>
        <p:spPr/>
        <p:txBody>
          <a:bodyPr/>
          <a:lstStyle/>
          <a:p>
            <a:pPr algn="ctr"/>
            <a:r>
              <a:rPr lang="en-US" sz="5400" dirty="0">
                <a:latin typeface="Times New Roman" panose="02020603050405020304" pitchFamily="18" charset="0"/>
                <a:cs typeface="Times New Roman" panose="02020603050405020304" pitchFamily="18" charset="0"/>
              </a:rPr>
              <a:t>Feature Selection</a:t>
            </a:r>
          </a:p>
        </p:txBody>
      </p:sp>
      <p:sp>
        <p:nvSpPr>
          <p:cNvPr id="4" name="Text Placeholder 3">
            <a:extLst>
              <a:ext uri="{FF2B5EF4-FFF2-40B4-BE49-F238E27FC236}">
                <a16:creationId xmlns:a16="http://schemas.microsoft.com/office/drawing/2014/main" id="{2426C829-576D-9085-494B-3A9C2DAC6D15}"/>
              </a:ext>
            </a:extLst>
          </p:cNvPr>
          <p:cNvSpPr>
            <a:spLocks noGrp="1"/>
          </p:cNvSpPr>
          <p:nvPr>
            <p:ph type="body" sz="half" idx="2"/>
          </p:nvPr>
        </p:nvSpPr>
        <p:spPr/>
        <p:txBody>
          <a:bodyPr/>
          <a:lstStyle/>
          <a:p>
            <a:endParaRPr lang="en-US"/>
          </a:p>
        </p:txBody>
      </p:sp>
      <p:sp>
        <p:nvSpPr>
          <p:cNvPr id="5" name="Slide Number Placeholder 4">
            <a:extLst>
              <a:ext uri="{FF2B5EF4-FFF2-40B4-BE49-F238E27FC236}">
                <a16:creationId xmlns:a16="http://schemas.microsoft.com/office/drawing/2014/main" id="{8390C3EB-7F82-940A-36F5-6F9F31F42A3B}"/>
              </a:ext>
            </a:extLst>
          </p:cNvPr>
          <p:cNvSpPr>
            <a:spLocks noGrp="1"/>
          </p:cNvSpPr>
          <p:nvPr>
            <p:ph type="sldNum" sz="quarter" idx="12"/>
          </p:nvPr>
        </p:nvSpPr>
        <p:spPr/>
        <p:txBody>
          <a:bodyPr/>
          <a:lstStyle/>
          <a:p>
            <a:fld id="{401C82D1-D219-4004-AC55-D2C33FDB795E}" type="slidenum">
              <a:rPr lang="en-US" smtClean="0"/>
              <a:t>28</a:t>
            </a:fld>
            <a:endParaRPr lang="en-US"/>
          </a:p>
        </p:txBody>
      </p:sp>
      <p:sp>
        <p:nvSpPr>
          <p:cNvPr id="6" name="Picture Placeholder 2">
            <a:extLst>
              <a:ext uri="{FF2B5EF4-FFF2-40B4-BE49-F238E27FC236}">
                <a16:creationId xmlns:a16="http://schemas.microsoft.com/office/drawing/2014/main" id="{AE4D6A65-20D1-8A7A-D972-5234F077B6FE}"/>
              </a:ext>
            </a:extLst>
          </p:cNvPr>
          <p:cNvSpPr>
            <a:spLocks noGrp="1"/>
          </p:cNvSpPr>
          <p:nvPr>
            <p:ph type="pic" idx="1"/>
          </p:nvPr>
        </p:nvSpPr>
        <p:spPr>
          <a:xfrm>
            <a:off x="0" y="0"/>
            <a:ext cx="12191985" cy="4915076"/>
          </a:xfrm>
        </p:spPr>
      </p:sp>
    </p:spTree>
    <p:extLst>
      <p:ext uri="{BB962C8B-B14F-4D97-AF65-F5344CB8AC3E}">
        <p14:creationId xmlns:p14="http://schemas.microsoft.com/office/powerpoint/2010/main" val="16744446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CA697-B8FE-8F91-3070-52DAE5ADDDF6}"/>
              </a:ext>
            </a:extLst>
          </p:cNvPr>
          <p:cNvSpPr>
            <a:spLocks noGrp="1"/>
          </p:cNvSpPr>
          <p:nvPr>
            <p:ph type="title"/>
          </p:nvPr>
        </p:nvSpPr>
        <p:spPr>
          <a:xfrm>
            <a:off x="1097280" y="286604"/>
            <a:ext cx="10058400" cy="968440"/>
          </a:xfrm>
        </p:spPr>
        <p:txBody>
          <a:bodyPr/>
          <a:lstStyle/>
          <a:p>
            <a:r>
              <a:rPr lang="en-US" dirty="0">
                <a:latin typeface="Times New Roman" panose="02020603050405020304" pitchFamily="18" charset="0"/>
                <a:cs typeface="Times New Roman" panose="02020603050405020304" pitchFamily="18" charset="0"/>
              </a:rPr>
              <a:t>Feature Selection</a:t>
            </a:r>
          </a:p>
        </p:txBody>
      </p:sp>
      <p:sp>
        <p:nvSpPr>
          <p:cNvPr id="3" name="Content Placeholder 2">
            <a:extLst>
              <a:ext uri="{FF2B5EF4-FFF2-40B4-BE49-F238E27FC236}">
                <a16:creationId xmlns:a16="http://schemas.microsoft.com/office/drawing/2014/main" id="{B43C9322-7F7B-073C-41AA-8FF24A766A7E}"/>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74F3C386-6F0B-F236-A38E-524011EF77B9}"/>
              </a:ext>
            </a:extLst>
          </p:cNvPr>
          <p:cNvSpPr>
            <a:spLocks noGrp="1"/>
          </p:cNvSpPr>
          <p:nvPr>
            <p:ph type="sldNum" sz="quarter" idx="12"/>
          </p:nvPr>
        </p:nvSpPr>
        <p:spPr/>
        <p:txBody>
          <a:bodyPr/>
          <a:lstStyle/>
          <a:p>
            <a:fld id="{401C82D1-D219-4004-AC55-D2C33FDB795E}" type="slidenum">
              <a:rPr lang="en-US" smtClean="0"/>
              <a:t>29</a:t>
            </a:fld>
            <a:endParaRPr lang="en-US"/>
          </a:p>
        </p:txBody>
      </p:sp>
      <p:pic>
        <p:nvPicPr>
          <p:cNvPr id="3074" name="Picture 2" descr="Filter Methods for ML Feature Selection">
            <a:extLst>
              <a:ext uri="{FF2B5EF4-FFF2-40B4-BE49-F238E27FC236}">
                <a16:creationId xmlns:a16="http://schemas.microsoft.com/office/drawing/2014/main" id="{59462D50-3372-FEEE-79DB-EE1D51B6E3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753" y="1399876"/>
            <a:ext cx="10329967" cy="4915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4944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1B20E-E128-6702-76FF-291EF704E112}"/>
              </a:ext>
            </a:extLst>
          </p:cNvPr>
          <p:cNvSpPr>
            <a:spLocks noGrp="1"/>
          </p:cNvSpPr>
          <p:nvPr>
            <p:ph type="title"/>
          </p:nvPr>
        </p:nvSpPr>
        <p:spPr>
          <a:xfrm>
            <a:off x="1097280" y="286604"/>
            <a:ext cx="10058400" cy="1214602"/>
          </a:xfrm>
        </p:spPr>
        <p:txBody>
          <a:bodyPr/>
          <a:lstStyle/>
          <a:p>
            <a:r>
              <a:rPr lang="en-US" dirty="0">
                <a:latin typeface="Times New Roman" panose="02020603050405020304" pitchFamily="18" charset="0"/>
                <a:cs typeface="Times New Roman" panose="02020603050405020304" pitchFamily="18" charset="0"/>
              </a:rPr>
              <a:t>Features</a:t>
            </a:r>
          </a:p>
        </p:txBody>
      </p:sp>
      <p:sp>
        <p:nvSpPr>
          <p:cNvPr id="3" name="Content Placeholder 2">
            <a:extLst>
              <a:ext uri="{FF2B5EF4-FFF2-40B4-BE49-F238E27FC236}">
                <a16:creationId xmlns:a16="http://schemas.microsoft.com/office/drawing/2014/main" id="{57E295C7-BF1B-FF9D-F6C2-778CBD8E70B2}"/>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215937AA-7000-C134-E9EB-CDD9D0F05285}"/>
              </a:ext>
            </a:extLst>
          </p:cNvPr>
          <p:cNvSpPr>
            <a:spLocks noGrp="1"/>
          </p:cNvSpPr>
          <p:nvPr>
            <p:ph type="sldNum" sz="quarter" idx="12"/>
          </p:nvPr>
        </p:nvSpPr>
        <p:spPr/>
        <p:txBody>
          <a:bodyPr/>
          <a:lstStyle/>
          <a:p>
            <a:fld id="{401C82D1-D219-4004-AC55-D2C33FDB795E}" type="slidenum">
              <a:rPr lang="en-US" smtClean="0"/>
              <a:t>3</a:t>
            </a:fld>
            <a:endParaRPr lang="en-US"/>
          </a:p>
        </p:txBody>
      </p:sp>
      <p:pic>
        <p:nvPicPr>
          <p:cNvPr id="6" name="Picture 5">
            <a:extLst>
              <a:ext uri="{FF2B5EF4-FFF2-40B4-BE49-F238E27FC236}">
                <a16:creationId xmlns:a16="http://schemas.microsoft.com/office/drawing/2014/main" id="{25D4BE5D-25C3-CE4F-F9B9-E24C2A46A82C}"/>
              </a:ext>
            </a:extLst>
          </p:cNvPr>
          <p:cNvPicPr>
            <a:picLocks noChangeAspect="1"/>
          </p:cNvPicPr>
          <p:nvPr/>
        </p:nvPicPr>
        <p:blipFill>
          <a:blip r:embed="rId2"/>
          <a:stretch>
            <a:fillRect/>
          </a:stretch>
        </p:blipFill>
        <p:spPr>
          <a:xfrm>
            <a:off x="505195" y="1501205"/>
            <a:ext cx="10650485" cy="4712417"/>
          </a:xfrm>
          <a:prstGeom prst="rect">
            <a:avLst/>
          </a:prstGeom>
        </p:spPr>
      </p:pic>
    </p:spTree>
    <p:extLst>
      <p:ext uri="{BB962C8B-B14F-4D97-AF65-F5344CB8AC3E}">
        <p14:creationId xmlns:p14="http://schemas.microsoft.com/office/powerpoint/2010/main" val="15173471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DDA5D-613F-159C-CF77-977E3C8289B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A0C86A2-1790-6A24-AD01-CB9FAC30D6FD}"/>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FA878D82-CC42-F604-4B01-0AEE8DC59333}"/>
              </a:ext>
            </a:extLst>
          </p:cNvPr>
          <p:cNvSpPr>
            <a:spLocks noGrp="1"/>
          </p:cNvSpPr>
          <p:nvPr>
            <p:ph type="sldNum" sz="quarter" idx="12"/>
          </p:nvPr>
        </p:nvSpPr>
        <p:spPr/>
        <p:txBody>
          <a:bodyPr/>
          <a:lstStyle/>
          <a:p>
            <a:fld id="{401C82D1-D219-4004-AC55-D2C33FDB795E}" type="slidenum">
              <a:rPr lang="en-US" smtClean="0"/>
              <a:t>30</a:t>
            </a:fld>
            <a:endParaRPr lang="en-US"/>
          </a:p>
        </p:txBody>
      </p:sp>
      <p:pic>
        <p:nvPicPr>
          <p:cNvPr id="6" name="Picture 5">
            <a:extLst>
              <a:ext uri="{FF2B5EF4-FFF2-40B4-BE49-F238E27FC236}">
                <a16:creationId xmlns:a16="http://schemas.microsoft.com/office/drawing/2014/main" id="{2116F85C-35A7-AAF1-3AAB-0FCEA4DE961C}"/>
              </a:ext>
            </a:extLst>
          </p:cNvPr>
          <p:cNvPicPr>
            <a:picLocks noChangeAspect="1"/>
          </p:cNvPicPr>
          <p:nvPr/>
        </p:nvPicPr>
        <p:blipFill>
          <a:blip r:embed="rId2"/>
          <a:stretch>
            <a:fillRect/>
          </a:stretch>
        </p:blipFill>
        <p:spPr>
          <a:xfrm>
            <a:off x="0" y="384814"/>
            <a:ext cx="12192000" cy="5779625"/>
          </a:xfrm>
          <a:prstGeom prst="rect">
            <a:avLst/>
          </a:prstGeom>
        </p:spPr>
      </p:pic>
    </p:spTree>
    <p:extLst>
      <p:ext uri="{BB962C8B-B14F-4D97-AF65-F5344CB8AC3E}">
        <p14:creationId xmlns:p14="http://schemas.microsoft.com/office/powerpoint/2010/main" val="14597550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0D712-433F-DCA2-A0BF-4FFE75FC3C9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E9B0983-4750-6CA5-9257-98A39D01D545}"/>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0AE3C076-30A0-039E-957F-194871BE20FC}"/>
              </a:ext>
            </a:extLst>
          </p:cNvPr>
          <p:cNvSpPr>
            <a:spLocks noGrp="1"/>
          </p:cNvSpPr>
          <p:nvPr>
            <p:ph type="sldNum" sz="quarter" idx="12"/>
          </p:nvPr>
        </p:nvSpPr>
        <p:spPr/>
        <p:txBody>
          <a:bodyPr/>
          <a:lstStyle/>
          <a:p>
            <a:fld id="{401C82D1-D219-4004-AC55-D2C33FDB795E}" type="slidenum">
              <a:rPr lang="en-US" smtClean="0"/>
              <a:t>31</a:t>
            </a:fld>
            <a:endParaRPr lang="en-US"/>
          </a:p>
        </p:txBody>
      </p:sp>
      <p:pic>
        <p:nvPicPr>
          <p:cNvPr id="1026" name="Picture 2" descr="Taxonomy of feature selection methods.">
            <a:extLst>
              <a:ext uri="{FF2B5EF4-FFF2-40B4-BE49-F238E27FC236}">
                <a16:creationId xmlns:a16="http://schemas.microsoft.com/office/drawing/2014/main" id="{C4E07B61-44DD-2259-F317-E5B76C5B3B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915" y="147485"/>
            <a:ext cx="11396170" cy="5845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81830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74EE0-59C9-E932-5E25-5C86E0DB0DC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BD53458-6DAA-2FAC-6C81-BFDEEB4042AD}"/>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418E0FED-FF9B-F83C-63F6-39FC5B08D19C}"/>
              </a:ext>
            </a:extLst>
          </p:cNvPr>
          <p:cNvSpPr>
            <a:spLocks noGrp="1"/>
          </p:cNvSpPr>
          <p:nvPr>
            <p:ph type="sldNum" sz="quarter" idx="12"/>
          </p:nvPr>
        </p:nvSpPr>
        <p:spPr/>
        <p:txBody>
          <a:bodyPr/>
          <a:lstStyle/>
          <a:p>
            <a:fld id="{401C82D1-D219-4004-AC55-D2C33FDB795E}" type="slidenum">
              <a:rPr lang="en-US" smtClean="0"/>
              <a:t>32</a:t>
            </a:fld>
            <a:endParaRPr lang="en-US"/>
          </a:p>
        </p:txBody>
      </p:sp>
      <p:pic>
        <p:nvPicPr>
          <p:cNvPr id="6" name="Picture 5">
            <a:extLst>
              <a:ext uri="{FF2B5EF4-FFF2-40B4-BE49-F238E27FC236}">
                <a16:creationId xmlns:a16="http://schemas.microsoft.com/office/drawing/2014/main" id="{7BD4AAD8-E620-2141-6C14-558B1C993199}"/>
              </a:ext>
            </a:extLst>
          </p:cNvPr>
          <p:cNvPicPr>
            <a:picLocks noChangeAspect="1"/>
          </p:cNvPicPr>
          <p:nvPr/>
        </p:nvPicPr>
        <p:blipFill>
          <a:blip r:embed="rId2"/>
          <a:stretch>
            <a:fillRect/>
          </a:stretch>
        </p:blipFill>
        <p:spPr>
          <a:xfrm>
            <a:off x="1959462" y="0"/>
            <a:ext cx="8273075" cy="6858000"/>
          </a:xfrm>
          <a:prstGeom prst="rect">
            <a:avLst/>
          </a:prstGeom>
        </p:spPr>
      </p:pic>
    </p:spTree>
    <p:extLst>
      <p:ext uri="{BB962C8B-B14F-4D97-AF65-F5344CB8AC3E}">
        <p14:creationId xmlns:p14="http://schemas.microsoft.com/office/powerpoint/2010/main" val="39685185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A2F5D-A160-3A62-529C-21AC8558541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7FADD17-07DE-710D-5DA4-4D85D48B2095}"/>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C4EC22A1-B7E2-89B3-DC8B-671CAD6AF8C2}"/>
              </a:ext>
            </a:extLst>
          </p:cNvPr>
          <p:cNvSpPr>
            <a:spLocks noGrp="1"/>
          </p:cNvSpPr>
          <p:nvPr>
            <p:ph type="sldNum" sz="quarter" idx="12"/>
          </p:nvPr>
        </p:nvSpPr>
        <p:spPr/>
        <p:txBody>
          <a:bodyPr/>
          <a:lstStyle/>
          <a:p>
            <a:fld id="{401C82D1-D219-4004-AC55-D2C33FDB795E}" type="slidenum">
              <a:rPr lang="en-US" smtClean="0"/>
              <a:t>33</a:t>
            </a:fld>
            <a:endParaRPr lang="en-US"/>
          </a:p>
        </p:txBody>
      </p:sp>
      <p:pic>
        <p:nvPicPr>
          <p:cNvPr id="2050" name="Picture 2" descr="Feature selection methods, such as filter, wrapper, and embedded method. |  Download Scientific Diagram">
            <a:extLst>
              <a:ext uri="{FF2B5EF4-FFF2-40B4-BE49-F238E27FC236}">
                <a16:creationId xmlns:a16="http://schemas.microsoft.com/office/drawing/2014/main" id="{5504615C-6644-090E-3C46-24A5D64C1F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0172" y="1123950"/>
            <a:ext cx="8096250" cy="461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62671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1B936-7C59-05CF-FC09-4DC52B4C9776}"/>
              </a:ext>
            </a:extLst>
          </p:cNvPr>
          <p:cNvSpPr>
            <a:spLocks noGrp="1"/>
          </p:cNvSpPr>
          <p:nvPr>
            <p:ph type="title"/>
          </p:nvPr>
        </p:nvSpPr>
        <p:spPr>
          <a:xfrm>
            <a:off x="1097280" y="286604"/>
            <a:ext cx="10058400" cy="1055500"/>
          </a:xfrm>
        </p:spPr>
        <p:txBody>
          <a:bodyPr/>
          <a:lstStyle/>
          <a:p>
            <a:r>
              <a:rPr lang="en-US" dirty="0">
                <a:latin typeface="Times New Roman" panose="02020603050405020304" pitchFamily="18" charset="0"/>
                <a:cs typeface="Times New Roman" panose="02020603050405020304" pitchFamily="18" charset="0"/>
              </a:rPr>
              <a:t>Filter-based Methods</a:t>
            </a:r>
          </a:p>
        </p:txBody>
      </p:sp>
      <p:sp>
        <p:nvSpPr>
          <p:cNvPr id="3" name="Content Placeholder 2">
            <a:extLst>
              <a:ext uri="{FF2B5EF4-FFF2-40B4-BE49-F238E27FC236}">
                <a16:creationId xmlns:a16="http://schemas.microsoft.com/office/drawing/2014/main" id="{E30F77B4-6245-9066-F685-CAD03C15CB7C}"/>
              </a:ext>
            </a:extLst>
          </p:cNvPr>
          <p:cNvSpPr>
            <a:spLocks noGrp="1"/>
          </p:cNvSpPr>
          <p:nvPr>
            <p:ph idx="1"/>
          </p:nvPr>
        </p:nvSpPr>
        <p:spPr>
          <a:xfrm>
            <a:off x="1097280" y="1845733"/>
            <a:ext cx="10058400" cy="4407583"/>
          </a:xfrm>
        </p:spPr>
        <p:txBody>
          <a:bodyPr>
            <a:normAutofit fontScale="92500" lnSpcReduction="10000"/>
          </a:bodyPr>
          <a:lstStyle/>
          <a:p>
            <a:pPr algn="l">
              <a:buFont typeface="Wingdings" panose="05000000000000000000" pitchFamily="2" charset="2"/>
              <a:buChar char="Ø"/>
            </a:pPr>
            <a:r>
              <a:rPr lang="en-US" sz="2400" b="0" i="0" u="none" strike="noStrike" baseline="0" dirty="0">
                <a:solidFill>
                  <a:schemeClr val="tx1"/>
                </a:solidFill>
                <a:latin typeface="Times New Roman" panose="02020603050405020304" pitchFamily="18" charset="0"/>
                <a:cs typeface="Times New Roman" panose="02020603050405020304" pitchFamily="18" charset="0"/>
              </a:rPr>
              <a:t> The filter-based methods work in related to the dataset and use the statistical information of data to select features.</a:t>
            </a:r>
          </a:p>
          <a:p>
            <a:pPr algn="l">
              <a:buFont typeface="Wingdings" panose="05000000000000000000" pitchFamily="2" charset="2"/>
              <a:buChar char="Ø"/>
            </a:pPr>
            <a:r>
              <a:rPr lang="en-US" sz="2400" b="0" i="0" dirty="0">
                <a:solidFill>
                  <a:schemeClr val="tx1"/>
                </a:solidFill>
                <a:effectLst/>
                <a:latin typeface="Times New Roman" panose="02020603050405020304" pitchFamily="18" charset="0"/>
                <a:cs typeface="Times New Roman" panose="02020603050405020304" pitchFamily="18" charset="0"/>
              </a:rPr>
              <a:t> The filter method employs a feature ranking function to choose the best features. The more relevant the feature, the higher its rank. </a:t>
            </a:r>
          </a:p>
          <a:p>
            <a:pPr algn="l">
              <a:buFont typeface="Wingdings" panose="05000000000000000000" pitchFamily="2" charset="2"/>
              <a:buChar char="Ø"/>
            </a:pPr>
            <a:r>
              <a:rPr lang="en-US" sz="2400" b="0" i="0" dirty="0">
                <a:solidFill>
                  <a:schemeClr val="tx1"/>
                </a:solidFill>
                <a:effectLst/>
                <a:latin typeface="Times New Roman" panose="02020603050405020304" pitchFamily="18" charset="0"/>
                <a:cs typeface="Times New Roman" panose="02020603050405020304" pitchFamily="18" charset="0"/>
              </a:rPr>
              <a:t> Either a fixed number of features with the highest rank are selected, or a variable number of features above a preset threshold value of the rank are selected.</a:t>
            </a:r>
            <a:endParaRPr lang="en-US" sz="2400" b="0" i="0" u="none" strike="noStrike" baseline="0" dirty="0">
              <a:solidFill>
                <a:schemeClr val="tx1"/>
              </a:solidFill>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sz="2400" b="0" i="0" u="none" strike="noStrike" baseline="0" dirty="0">
                <a:solidFill>
                  <a:schemeClr val="tx1"/>
                </a:solidFill>
                <a:latin typeface="Times New Roman" panose="02020603050405020304" pitchFamily="18" charset="0"/>
                <a:cs typeface="Times New Roman" panose="02020603050405020304" pitchFamily="18" charset="0"/>
              </a:rPr>
              <a:t> </a:t>
            </a:r>
            <a:r>
              <a:rPr lang="en-US" sz="2400" b="0" i="0" u="none" strike="noStrike" baseline="0" dirty="0" err="1">
                <a:solidFill>
                  <a:schemeClr val="tx1"/>
                </a:solidFill>
                <a:latin typeface="Times New Roman" panose="02020603050405020304" pitchFamily="18" charset="0"/>
                <a:cs typeface="Times New Roman" panose="02020603050405020304" pitchFamily="18" charset="0"/>
              </a:rPr>
              <a:t>ReliefF</a:t>
            </a:r>
            <a:endParaRPr lang="en-US" sz="2400" b="0" i="0" u="none" strike="noStrike" baseline="0" dirty="0">
              <a:solidFill>
                <a:schemeClr val="tx1"/>
              </a:solidFill>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sz="2400" dirty="0">
                <a:solidFill>
                  <a:schemeClr val="tx1"/>
                </a:solidFill>
                <a:latin typeface="Times New Roman" panose="02020603050405020304" pitchFamily="18" charset="0"/>
                <a:cs typeface="Times New Roman" panose="02020603050405020304" pitchFamily="18" charset="0"/>
              </a:rPr>
              <a:t> Information gain              </a:t>
            </a:r>
            <a:r>
              <a:rPr lang="en-US" sz="2600" dirty="0">
                <a:solidFill>
                  <a:schemeClr val="accent1"/>
                </a:solidFill>
                <a:latin typeface="Times New Roman" panose="02020603050405020304" pitchFamily="18" charset="0"/>
                <a:cs typeface="Times New Roman" panose="02020603050405020304" pitchFamily="18" charset="0"/>
              </a:rPr>
              <a:t>.</a:t>
            </a:r>
            <a:r>
              <a:rPr lang="en-US" sz="2400" dirty="0">
                <a:solidFill>
                  <a:schemeClr val="tx1"/>
                </a:solidFill>
                <a:latin typeface="Times New Roman" panose="02020603050405020304" pitchFamily="18" charset="0"/>
                <a:cs typeface="Times New Roman" panose="02020603050405020304" pitchFamily="18" charset="0"/>
              </a:rPr>
              <a:t> Mutual information</a:t>
            </a:r>
          </a:p>
          <a:p>
            <a:pPr algn="l">
              <a:buFont typeface="Arial" panose="020B0604020202020204" pitchFamily="34" charset="0"/>
              <a:buChar char="•"/>
            </a:pPr>
            <a:r>
              <a:rPr lang="en-US" sz="2400" b="0" i="0" dirty="0">
                <a:solidFill>
                  <a:schemeClr val="tx1"/>
                </a:solidFill>
                <a:effectLst/>
                <a:latin typeface="Times New Roman" panose="02020603050405020304" pitchFamily="18" charset="0"/>
                <a:cs typeface="Times New Roman" panose="02020603050405020304" pitchFamily="18" charset="0"/>
              </a:rPr>
              <a:t> </a:t>
            </a:r>
            <a:r>
              <a:rPr lang="en-US" sz="2400" dirty="0">
                <a:solidFill>
                  <a:schemeClr val="tx1"/>
                </a:solidFill>
                <a:latin typeface="Times New Roman" panose="02020603050405020304" pitchFamily="18" charset="0"/>
                <a:cs typeface="Times New Roman" panose="02020603050405020304" pitchFamily="18" charset="0"/>
              </a:rPr>
              <a:t>Fisher discriminant ratio (FDR)</a:t>
            </a:r>
          </a:p>
          <a:p>
            <a:pPr algn="l">
              <a:buFont typeface="Arial" panose="020B0604020202020204" pitchFamily="34" charset="0"/>
              <a:buChar char="•"/>
            </a:pPr>
            <a:r>
              <a:rPr lang="en-US" sz="2400" dirty="0">
                <a:solidFill>
                  <a:schemeClr val="tx1"/>
                </a:solidFill>
                <a:latin typeface="Times New Roman" panose="02020603050405020304" pitchFamily="18" charset="0"/>
                <a:cs typeface="Times New Roman" panose="02020603050405020304" pitchFamily="18" charset="0"/>
              </a:rPr>
              <a:t> Correlation-based Feature Selection, CFS</a:t>
            </a:r>
          </a:p>
          <a:p>
            <a:pPr algn="l">
              <a:buFont typeface="Arial" panose="020B0604020202020204" pitchFamily="34" charset="0"/>
              <a:buChar char="•"/>
            </a:pPr>
            <a:r>
              <a:rPr lang="en-US" sz="2400" dirty="0" err="1">
                <a:solidFill>
                  <a:schemeClr val="tx1"/>
                </a:solidFill>
                <a:latin typeface="Times New Roman" panose="02020603050405020304" pitchFamily="18" charset="0"/>
                <a:cs typeface="Times New Roman" panose="02020603050405020304" pitchFamily="18" charset="0"/>
              </a:rPr>
              <a:t>mRMR</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0E213A1D-012D-7078-26C6-4C55F4240ECF}"/>
              </a:ext>
            </a:extLst>
          </p:cNvPr>
          <p:cNvSpPr>
            <a:spLocks noGrp="1"/>
          </p:cNvSpPr>
          <p:nvPr>
            <p:ph type="sldNum" sz="quarter" idx="12"/>
          </p:nvPr>
        </p:nvSpPr>
        <p:spPr/>
        <p:txBody>
          <a:bodyPr/>
          <a:lstStyle/>
          <a:p>
            <a:fld id="{401C82D1-D219-4004-AC55-D2C33FDB795E}" type="slidenum">
              <a:rPr lang="en-US" smtClean="0"/>
              <a:t>34</a:t>
            </a:fld>
            <a:endParaRPr lang="en-US"/>
          </a:p>
        </p:txBody>
      </p:sp>
    </p:spTree>
    <p:extLst>
      <p:ext uri="{BB962C8B-B14F-4D97-AF65-F5344CB8AC3E}">
        <p14:creationId xmlns:p14="http://schemas.microsoft.com/office/powerpoint/2010/main" val="17688511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77AC5-CA88-B47B-7A1F-C745684F6B8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8E1C366-A38A-04B4-EB88-CADA4BCD9E83}"/>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366AADC9-CAAE-A61A-2C20-1CD1B1634732}"/>
              </a:ext>
            </a:extLst>
          </p:cNvPr>
          <p:cNvSpPr>
            <a:spLocks noGrp="1"/>
          </p:cNvSpPr>
          <p:nvPr>
            <p:ph type="sldNum" sz="quarter" idx="12"/>
          </p:nvPr>
        </p:nvSpPr>
        <p:spPr/>
        <p:txBody>
          <a:bodyPr/>
          <a:lstStyle/>
          <a:p>
            <a:fld id="{401C82D1-D219-4004-AC55-D2C33FDB795E}" type="slidenum">
              <a:rPr lang="en-US" smtClean="0"/>
              <a:t>35</a:t>
            </a:fld>
            <a:endParaRPr lang="en-US"/>
          </a:p>
        </p:txBody>
      </p:sp>
      <p:pic>
        <p:nvPicPr>
          <p:cNvPr id="6" name="Picture 5">
            <a:extLst>
              <a:ext uri="{FF2B5EF4-FFF2-40B4-BE49-F238E27FC236}">
                <a16:creationId xmlns:a16="http://schemas.microsoft.com/office/drawing/2014/main" id="{5C5A1FC5-E337-9F2F-B11E-67C3C2448CE1}"/>
              </a:ext>
            </a:extLst>
          </p:cNvPr>
          <p:cNvPicPr>
            <a:picLocks noChangeAspect="1"/>
          </p:cNvPicPr>
          <p:nvPr/>
        </p:nvPicPr>
        <p:blipFill>
          <a:blip r:embed="rId2"/>
          <a:stretch>
            <a:fillRect/>
          </a:stretch>
        </p:blipFill>
        <p:spPr>
          <a:xfrm>
            <a:off x="3923071" y="121034"/>
            <a:ext cx="2562840" cy="6099559"/>
          </a:xfrm>
          <a:prstGeom prst="rect">
            <a:avLst/>
          </a:prstGeom>
        </p:spPr>
      </p:pic>
    </p:spTree>
    <p:extLst>
      <p:ext uri="{BB962C8B-B14F-4D97-AF65-F5344CB8AC3E}">
        <p14:creationId xmlns:p14="http://schemas.microsoft.com/office/powerpoint/2010/main" val="14306502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4DDEC-42F5-7BED-26A0-3D77012B2ACB}"/>
              </a:ext>
            </a:extLst>
          </p:cNvPr>
          <p:cNvSpPr>
            <a:spLocks noGrp="1"/>
          </p:cNvSpPr>
          <p:nvPr>
            <p:ph type="title"/>
          </p:nvPr>
        </p:nvSpPr>
        <p:spPr/>
        <p:txBody>
          <a:bodyPr/>
          <a:lstStyle/>
          <a:p>
            <a:r>
              <a:rPr lang="en-US" b="0" dirty="0">
                <a:solidFill>
                  <a:srgbClr val="242424"/>
                </a:solidFill>
                <a:effectLst/>
                <a:latin typeface="Times New Roman" panose="02020603050405020304" pitchFamily="18" charset="0"/>
                <a:cs typeface="Times New Roman" panose="02020603050405020304" pitchFamily="18" charset="0"/>
              </a:rPr>
              <a:t>Mutual Information FS</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FFC5995-67AB-7AB6-B5F0-75483256EC07}"/>
              </a:ext>
            </a:extLst>
          </p:cNvPr>
          <p:cNvSpPr>
            <a:spLocks noGrp="1"/>
          </p:cNvSpPr>
          <p:nvPr>
            <p:ph idx="1"/>
          </p:nvPr>
        </p:nvSpPr>
        <p:spPr/>
        <p:txBody>
          <a:bodyPr>
            <a:normAutofit/>
          </a:bodyPr>
          <a:lstStyle/>
          <a:p>
            <a:pPr>
              <a:buFont typeface="Wingdings" panose="05000000000000000000" pitchFamily="2" charset="2"/>
              <a:buChar char="v"/>
            </a:pPr>
            <a:r>
              <a:rPr lang="en-US" sz="2400" b="0" dirty="0">
                <a:solidFill>
                  <a:srgbClr val="242424"/>
                </a:solidFill>
                <a:effectLst/>
                <a:latin typeface="Times New Roman" panose="02020603050405020304" pitchFamily="18" charset="0"/>
                <a:cs typeface="Times New Roman" panose="02020603050405020304" pitchFamily="18" charset="0"/>
              </a:rPr>
              <a:t> Mutual Information tells us that how much “input variable” having relation with “output/target variable”.</a:t>
            </a:r>
          </a:p>
          <a:p>
            <a:pPr>
              <a:buFont typeface="Wingdings" panose="05000000000000000000" pitchFamily="2" charset="2"/>
              <a:buChar char="v"/>
            </a:pPr>
            <a:r>
              <a:rPr lang="en-US" sz="2400" b="0" dirty="0">
                <a:solidFill>
                  <a:srgbClr val="242424"/>
                </a:solidFill>
                <a:effectLst/>
                <a:latin typeface="Times New Roman" panose="02020603050405020304" pitchFamily="18" charset="0"/>
                <a:cs typeface="Times New Roman" panose="02020603050405020304" pitchFamily="18" charset="0"/>
              </a:rPr>
              <a:t> </a:t>
            </a:r>
            <a:r>
              <a:rPr lang="en-US" sz="2400" dirty="0">
                <a:solidFill>
                  <a:srgbClr val="242424"/>
                </a:solidFill>
                <a:latin typeface="Times New Roman" panose="02020603050405020304" pitchFamily="18" charset="0"/>
                <a:cs typeface="Times New Roman" panose="02020603050405020304" pitchFamily="18" charset="0"/>
              </a:rPr>
              <a:t>W</a:t>
            </a:r>
            <a:r>
              <a:rPr lang="en-US" sz="2400" b="0" dirty="0">
                <a:solidFill>
                  <a:srgbClr val="242424"/>
                </a:solidFill>
                <a:effectLst/>
                <a:latin typeface="Times New Roman" panose="02020603050405020304" pitchFamily="18" charset="0"/>
                <a:cs typeface="Times New Roman" panose="02020603050405020304" pitchFamily="18" charset="0"/>
              </a:rPr>
              <a:t>e can figure out , which are features having strong relation with target variable and which are not having.</a:t>
            </a:r>
          </a:p>
          <a:p>
            <a:pPr>
              <a:buFont typeface="Wingdings" panose="05000000000000000000" pitchFamily="2" charset="2"/>
              <a:buChar char="v"/>
            </a:pPr>
            <a:r>
              <a:rPr lang="en-US" sz="2400" dirty="0">
                <a:solidFill>
                  <a:srgbClr val="242424"/>
                </a:solidFill>
                <a:latin typeface="Times New Roman" panose="02020603050405020304" pitchFamily="18" charset="0"/>
                <a:cs typeface="Times New Roman" panose="02020603050405020304" pitchFamily="18" charset="0"/>
              </a:rPr>
              <a:t> Rank features and select top K ranks.</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C2D8D437-43BC-A33F-2CA9-2CD28181DD30}"/>
              </a:ext>
            </a:extLst>
          </p:cNvPr>
          <p:cNvSpPr>
            <a:spLocks noGrp="1"/>
          </p:cNvSpPr>
          <p:nvPr>
            <p:ph type="sldNum" sz="quarter" idx="12"/>
          </p:nvPr>
        </p:nvSpPr>
        <p:spPr/>
        <p:txBody>
          <a:bodyPr/>
          <a:lstStyle/>
          <a:p>
            <a:fld id="{401C82D1-D219-4004-AC55-D2C33FDB795E}" type="slidenum">
              <a:rPr lang="en-US" smtClean="0"/>
              <a:t>36</a:t>
            </a:fld>
            <a:endParaRPr lang="en-US"/>
          </a:p>
        </p:txBody>
      </p:sp>
    </p:spTree>
    <p:extLst>
      <p:ext uri="{BB962C8B-B14F-4D97-AF65-F5344CB8AC3E}">
        <p14:creationId xmlns:p14="http://schemas.microsoft.com/office/powerpoint/2010/main" val="26218332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886F1-A5D5-FFF2-EC6F-B9154CDE471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51901DF-BB1B-7325-D393-DDDD0B2A09F9}"/>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3DC2C29B-9281-AE86-FD20-50A90AAEF531}"/>
              </a:ext>
            </a:extLst>
          </p:cNvPr>
          <p:cNvSpPr>
            <a:spLocks noGrp="1"/>
          </p:cNvSpPr>
          <p:nvPr>
            <p:ph type="sldNum" sz="quarter" idx="12"/>
          </p:nvPr>
        </p:nvSpPr>
        <p:spPr/>
        <p:txBody>
          <a:bodyPr/>
          <a:lstStyle/>
          <a:p>
            <a:fld id="{401C82D1-D219-4004-AC55-D2C33FDB795E}" type="slidenum">
              <a:rPr lang="en-US" smtClean="0"/>
              <a:t>37</a:t>
            </a:fld>
            <a:endParaRPr lang="en-US"/>
          </a:p>
        </p:txBody>
      </p:sp>
      <p:pic>
        <p:nvPicPr>
          <p:cNvPr id="6" name="Picture 5">
            <a:extLst>
              <a:ext uri="{FF2B5EF4-FFF2-40B4-BE49-F238E27FC236}">
                <a16:creationId xmlns:a16="http://schemas.microsoft.com/office/drawing/2014/main" id="{6F5854CA-9A5C-0DFD-17FD-2676B8EE4DE6}"/>
              </a:ext>
            </a:extLst>
          </p:cNvPr>
          <p:cNvPicPr>
            <a:picLocks noChangeAspect="1"/>
          </p:cNvPicPr>
          <p:nvPr/>
        </p:nvPicPr>
        <p:blipFill>
          <a:blip r:embed="rId2"/>
          <a:stretch>
            <a:fillRect/>
          </a:stretch>
        </p:blipFill>
        <p:spPr>
          <a:xfrm>
            <a:off x="-4917" y="0"/>
            <a:ext cx="12192000" cy="6823390"/>
          </a:xfrm>
          <a:prstGeom prst="rect">
            <a:avLst/>
          </a:prstGeom>
        </p:spPr>
      </p:pic>
      <p:sp>
        <p:nvSpPr>
          <p:cNvPr id="9" name="Rectangle 2">
            <a:extLst>
              <a:ext uri="{FF2B5EF4-FFF2-40B4-BE49-F238E27FC236}">
                <a16:creationId xmlns:a16="http://schemas.microsoft.com/office/drawing/2014/main" id="{8EAC0DDD-2F5D-0E80-F3D4-50495F6BE71C}"/>
              </a:ext>
            </a:extLst>
          </p:cNvPr>
          <p:cNvSpPr>
            <a:spLocks noChangeArrowheads="1"/>
          </p:cNvSpPr>
          <p:nvPr/>
        </p:nvSpPr>
        <p:spPr bwMode="auto">
          <a:xfrm>
            <a:off x="0" y="3765586"/>
            <a:ext cx="4397807" cy="888075"/>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7457" rIns="0" bIns="-17457"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0" i="0" u="none" strike="noStrike" cap="none" normalizeH="0" baseline="0" dirty="0">
                <a:ln>
                  <a:noFill/>
                </a:ln>
                <a:solidFill>
                  <a:srgbClr val="1F1F1F"/>
                </a:solidFill>
                <a:effectLst/>
                <a:latin typeface="inherit"/>
              </a:rPr>
              <a:t> m is the maximum number of features.</a:t>
            </a:r>
            <a:r>
              <a:rPr kumimoji="0" lang="en-US" altLang="en-US" sz="1100" b="0" i="0" u="none" strike="noStrike" cap="none" normalizeH="0" baseline="0" dirty="0">
                <a:ln>
                  <a:noFill/>
                </a:ln>
                <a:solidFill>
                  <a:schemeClr val="tx1"/>
                </a:solidFill>
                <a:effectLst/>
              </a:rPr>
              <a:t> </a:t>
            </a:r>
          </a:p>
          <a:p>
            <a:pPr defTabSz="914400" eaLnBrk="0" fontAlgn="base" hangingPunct="0">
              <a:spcBef>
                <a:spcPct val="0"/>
              </a:spcBef>
              <a:spcAft>
                <a:spcPct val="0"/>
              </a:spcAft>
            </a:pPr>
            <a:r>
              <a:rPr lang="en-US" altLang="en-US" dirty="0">
                <a:solidFill>
                  <a:srgbClr val="1F1F1F"/>
                </a:solidFill>
                <a:latin typeface="inherit"/>
              </a:rPr>
              <a:t> n is the number of possible </a:t>
            </a:r>
            <a:r>
              <a:rPr lang="en-US" altLang="en-US" sz="2100" dirty="0">
                <a:solidFill>
                  <a:srgbClr val="1F1F1F"/>
                </a:solidFill>
                <a:latin typeface="inherit"/>
              </a:rPr>
              <a:t>values</a:t>
            </a:r>
            <a:r>
              <a:rPr lang="en-US" altLang="en-US" dirty="0">
                <a:solidFill>
                  <a:srgbClr val="1F1F1F"/>
                </a:solidFill>
                <a:latin typeface="inherit"/>
              </a:rPr>
              <a:t> ​​for class 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3">
            <a:extLst>
              <a:ext uri="{FF2B5EF4-FFF2-40B4-BE49-F238E27FC236}">
                <a16:creationId xmlns:a16="http://schemas.microsoft.com/office/drawing/2014/main" id="{428D8548-CD8C-A2B8-5912-8C350D0064F8}"/>
              </a:ext>
            </a:extLst>
          </p:cNvPr>
          <p:cNvSpPr>
            <a:spLocks noChangeArrowheads="1"/>
          </p:cNvSpPr>
          <p:nvPr/>
        </p:nvSpPr>
        <p:spPr bwMode="auto">
          <a:xfrm>
            <a:off x="4917" y="5753566"/>
            <a:ext cx="6757619" cy="934241"/>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7457" rIns="0" bIns="-17457" numCol="1" anchor="ctr" anchorCtr="0" compatLnSpc="1">
            <a:prstTxWarp prst="textNoShape">
              <a:avLst/>
            </a:prstTxWarp>
            <a:spAutoFit/>
          </a:bodyPr>
          <a:lstStyle/>
          <a:p>
            <a:pPr defTabSz="914400" eaLnBrk="0" fontAlgn="base" hangingPunct="0">
              <a:spcBef>
                <a:spcPct val="0"/>
              </a:spcBef>
              <a:spcAft>
                <a:spcPct val="0"/>
              </a:spcAft>
            </a:pPr>
            <a:r>
              <a:rPr kumimoji="0" lang="en-US" altLang="en-US" sz="2100" b="0" i="0" u="none" strike="noStrike" cap="none" normalizeH="0" baseline="0" dirty="0">
                <a:ln>
                  <a:noFill/>
                </a:ln>
                <a:solidFill>
                  <a:srgbClr val="1F1F1F"/>
                </a:solidFill>
                <a:effectLst/>
                <a:latin typeface="inherit"/>
              </a:rPr>
              <a:t> p(cᵢ) is the probability of the </a:t>
            </a:r>
            <a:r>
              <a:rPr kumimoji="0" lang="en-US" altLang="en-US" sz="2100" b="0" i="0" u="none" strike="noStrike" cap="none" normalizeH="0" baseline="0" dirty="0" err="1">
                <a:ln>
                  <a:noFill/>
                </a:ln>
                <a:solidFill>
                  <a:srgbClr val="1F1F1F"/>
                </a:solidFill>
                <a:effectLst/>
                <a:latin typeface="inherit"/>
              </a:rPr>
              <a:t>ith</a:t>
            </a:r>
            <a:r>
              <a:rPr kumimoji="0" lang="en-US" altLang="en-US" sz="2100" b="0" i="0" u="none" strike="noStrike" cap="none" normalizeH="0" baseline="0" dirty="0">
                <a:ln>
                  <a:noFill/>
                </a:ln>
                <a:solidFill>
                  <a:srgbClr val="1F1F1F"/>
                </a:solidFill>
                <a:effectLst/>
                <a:latin typeface="inherit"/>
              </a:rPr>
              <a:t> feature,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0" i="0" u="none" strike="noStrike" cap="none" normalizeH="0" baseline="0" dirty="0">
                <a:ln>
                  <a:noFill/>
                </a:ln>
                <a:solidFill>
                  <a:srgbClr val="1F1F1F"/>
                </a:solidFill>
                <a:effectLst/>
                <a:latin typeface="inherit"/>
              </a:rPr>
              <a:t> S(c) is the Entropy of all feature c (before separation),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0" i="0" u="none" strike="noStrike" cap="none" normalizeH="0" baseline="0" dirty="0">
                <a:ln>
                  <a:noFill/>
                </a:ln>
                <a:solidFill>
                  <a:srgbClr val="1F1F1F"/>
                </a:solidFill>
                <a:effectLst/>
                <a:latin typeface="inherit"/>
              </a:rPr>
              <a:t> S(cⱼ) is the Entropy of feature c for class t = j (after separation)</a:t>
            </a:r>
            <a:r>
              <a:rPr kumimoji="0" lang="en-US" altLang="en-US" sz="11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Rectangle 4">
            <a:extLst>
              <a:ext uri="{FF2B5EF4-FFF2-40B4-BE49-F238E27FC236}">
                <a16:creationId xmlns:a16="http://schemas.microsoft.com/office/drawing/2014/main" id="{DB083A47-CD0D-21A5-088A-03A2B1CFEBEA}"/>
              </a:ext>
            </a:extLst>
          </p:cNvPr>
          <p:cNvSpPr>
            <a:spLocks noChangeArrowheads="1"/>
          </p:cNvSpPr>
          <p:nvPr/>
        </p:nvSpPr>
        <p:spPr bwMode="auto">
          <a:xfrm>
            <a:off x="-24736" y="4698491"/>
            <a:ext cx="5510355" cy="934241"/>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7457" rIns="0" bIns="-17457"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0" i="0" u="none" strike="noStrike" cap="none" normalizeH="0" baseline="0" dirty="0">
                <a:ln>
                  <a:noFill/>
                </a:ln>
                <a:solidFill>
                  <a:srgbClr val="1F1F1F"/>
                </a:solidFill>
                <a:effectLst/>
                <a:latin typeface="inherit"/>
              </a:rPr>
              <a:t> value(t) is the set of possible values ​​for class 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0" i="0" u="none" strike="noStrike" cap="none" normalizeH="0" baseline="0" dirty="0">
                <a:ln>
                  <a:noFill/>
                </a:ln>
                <a:solidFill>
                  <a:srgbClr val="1F1F1F"/>
                </a:solidFill>
                <a:effectLst/>
                <a:latin typeface="inherit"/>
              </a:rPr>
              <a:t> |cⱼ| is the number of class samples with value = j,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0" i="0" u="none" strike="noStrike" cap="none" normalizeH="0" baseline="0" dirty="0">
                <a:ln>
                  <a:noFill/>
                </a:ln>
                <a:solidFill>
                  <a:srgbClr val="1F1F1F"/>
                </a:solidFill>
                <a:effectLst/>
                <a:latin typeface="inherit"/>
              </a:rPr>
              <a:t> |c| is the number of samples for the entire class.</a:t>
            </a:r>
            <a:r>
              <a:rPr kumimoji="0" lang="en-US" altLang="en-US" sz="11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22119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3EF74-1254-30AD-5B27-47805BC78204}"/>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Wrapper-based Methods</a:t>
            </a:r>
          </a:p>
        </p:txBody>
      </p:sp>
      <p:sp>
        <p:nvSpPr>
          <p:cNvPr id="3" name="Content Placeholder 2">
            <a:extLst>
              <a:ext uri="{FF2B5EF4-FFF2-40B4-BE49-F238E27FC236}">
                <a16:creationId xmlns:a16="http://schemas.microsoft.com/office/drawing/2014/main" id="{CFC242DF-EA75-2C06-915E-5B13874EC42F}"/>
              </a:ext>
            </a:extLst>
          </p:cNvPr>
          <p:cNvSpPr>
            <a:spLocks noGrp="1"/>
          </p:cNvSpPr>
          <p:nvPr>
            <p:ph idx="1"/>
          </p:nvPr>
        </p:nvSpPr>
        <p:spPr/>
        <p:txBody>
          <a:bodyPr>
            <a:normAutofit/>
          </a:bodyPr>
          <a:lstStyle/>
          <a:p>
            <a:r>
              <a:rPr lang="en-US" sz="2400" b="0" i="0" dirty="0">
                <a:solidFill>
                  <a:srgbClr val="1F1F1F"/>
                </a:solidFill>
                <a:effectLst/>
                <a:latin typeface="Times New Roman" panose="02020603050405020304" pitchFamily="18" charset="0"/>
                <a:cs typeface="Times New Roman" panose="02020603050405020304" pitchFamily="18" charset="0"/>
              </a:rPr>
              <a:t>Wrapper methods search the space of feature subsets, testing performance of each subset using a learning algorithm. </a:t>
            </a:r>
          </a:p>
          <a:p>
            <a:r>
              <a:rPr lang="en-US" sz="2400" b="0" i="0" dirty="0">
                <a:solidFill>
                  <a:srgbClr val="1F1F1F"/>
                </a:solidFill>
                <a:effectLst/>
                <a:latin typeface="Times New Roman" panose="02020603050405020304" pitchFamily="18" charset="0"/>
                <a:cs typeface="Times New Roman" panose="02020603050405020304" pitchFamily="18" charset="0"/>
              </a:rPr>
              <a:t>The feature subset that gives the best performance is selected.</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CB547E6C-65DC-ACAE-8E54-43996AC6B75B}"/>
              </a:ext>
            </a:extLst>
          </p:cNvPr>
          <p:cNvSpPr>
            <a:spLocks noGrp="1"/>
          </p:cNvSpPr>
          <p:nvPr>
            <p:ph type="sldNum" sz="quarter" idx="12"/>
          </p:nvPr>
        </p:nvSpPr>
        <p:spPr/>
        <p:txBody>
          <a:bodyPr/>
          <a:lstStyle/>
          <a:p>
            <a:fld id="{401C82D1-D219-4004-AC55-D2C33FDB795E}" type="slidenum">
              <a:rPr lang="en-US" smtClean="0"/>
              <a:t>38</a:t>
            </a:fld>
            <a:endParaRPr lang="en-US"/>
          </a:p>
        </p:txBody>
      </p:sp>
      <p:pic>
        <p:nvPicPr>
          <p:cNvPr id="9218" name="Picture 2">
            <a:extLst>
              <a:ext uri="{FF2B5EF4-FFF2-40B4-BE49-F238E27FC236}">
                <a16:creationId xmlns:a16="http://schemas.microsoft.com/office/drawing/2014/main" id="{1D9F1789-708A-50E3-357C-2123394A95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4263" y="4002194"/>
            <a:ext cx="6667500" cy="1866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23888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45B59-A662-09AA-ADE5-D106EE4E336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71D0203-5AF9-04BC-00CA-29719DBB2271}"/>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FC76D27B-7250-538D-F5FC-8500E25999A3}"/>
              </a:ext>
            </a:extLst>
          </p:cNvPr>
          <p:cNvSpPr>
            <a:spLocks noGrp="1"/>
          </p:cNvSpPr>
          <p:nvPr>
            <p:ph type="sldNum" sz="quarter" idx="12"/>
          </p:nvPr>
        </p:nvSpPr>
        <p:spPr/>
        <p:txBody>
          <a:bodyPr/>
          <a:lstStyle/>
          <a:p>
            <a:fld id="{401C82D1-D219-4004-AC55-D2C33FDB795E}" type="slidenum">
              <a:rPr lang="en-US" smtClean="0"/>
              <a:t>39</a:t>
            </a:fld>
            <a:endParaRPr lang="en-US"/>
          </a:p>
        </p:txBody>
      </p:sp>
      <p:pic>
        <p:nvPicPr>
          <p:cNvPr id="8" name="Picture 7">
            <a:extLst>
              <a:ext uri="{FF2B5EF4-FFF2-40B4-BE49-F238E27FC236}">
                <a16:creationId xmlns:a16="http://schemas.microsoft.com/office/drawing/2014/main" id="{5F698287-8E0E-349F-1A4C-E883F32C35F2}"/>
              </a:ext>
            </a:extLst>
          </p:cNvPr>
          <p:cNvPicPr>
            <a:picLocks noChangeAspect="1"/>
          </p:cNvPicPr>
          <p:nvPr/>
        </p:nvPicPr>
        <p:blipFill>
          <a:blip r:embed="rId2"/>
          <a:stretch>
            <a:fillRect/>
          </a:stretch>
        </p:blipFill>
        <p:spPr>
          <a:xfrm>
            <a:off x="4696824" y="338933"/>
            <a:ext cx="2798352" cy="5798995"/>
          </a:xfrm>
          <a:prstGeom prst="rect">
            <a:avLst/>
          </a:prstGeom>
        </p:spPr>
      </p:pic>
    </p:spTree>
    <p:extLst>
      <p:ext uri="{BB962C8B-B14F-4D97-AF65-F5344CB8AC3E}">
        <p14:creationId xmlns:p14="http://schemas.microsoft.com/office/powerpoint/2010/main" val="1108188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DF35D-EC01-910F-F42D-99177ED6E8C7}"/>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Features</a:t>
            </a:r>
            <a:endParaRPr lang="en-US" dirty="0"/>
          </a:p>
        </p:txBody>
      </p:sp>
      <p:sp>
        <p:nvSpPr>
          <p:cNvPr id="3" name="Content Placeholder 2">
            <a:extLst>
              <a:ext uri="{FF2B5EF4-FFF2-40B4-BE49-F238E27FC236}">
                <a16:creationId xmlns:a16="http://schemas.microsoft.com/office/drawing/2014/main" id="{4F111EC5-0DFE-6790-3C7D-9040B535CB93}"/>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1084E28F-62D3-6168-6945-381951D21099}"/>
              </a:ext>
            </a:extLst>
          </p:cNvPr>
          <p:cNvSpPr>
            <a:spLocks noGrp="1"/>
          </p:cNvSpPr>
          <p:nvPr>
            <p:ph type="sldNum" sz="quarter" idx="12"/>
          </p:nvPr>
        </p:nvSpPr>
        <p:spPr/>
        <p:txBody>
          <a:bodyPr/>
          <a:lstStyle/>
          <a:p>
            <a:fld id="{401C82D1-D219-4004-AC55-D2C33FDB795E}" type="slidenum">
              <a:rPr lang="en-US" smtClean="0"/>
              <a:t>4</a:t>
            </a:fld>
            <a:endParaRPr lang="en-US"/>
          </a:p>
        </p:txBody>
      </p:sp>
      <p:pic>
        <p:nvPicPr>
          <p:cNvPr id="6" name="Picture 5">
            <a:extLst>
              <a:ext uri="{FF2B5EF4-FFF2-40B4-BE49-F238E27FC236}">
                <a16:creationId xmlns:a16="http://schemas.microsoft.com/office/drawing/2014/main" id="{DCD584EE-2139-2F40-9E3D-153BA22F0896}"/>
              </a:ext>
            </a:extLst>
          </p:cNvPr>
          <p:cNvPicPr>
            <a:picLocks noChangeAspect="1"/>
          </p:cNvPicPr>
          <p:nvPr/>
        </p:nvPicPr>
        <p:blipFill>
          <a:blip r:embed="rId2"/>
          <a:stretch>
            <a:fillRect/>
          </a:stretch>
        </p:blipFill>
        <p:spPr>
          <a:xfrm>
            <a:off x="984112" y="1845734"/>
            <a:ext cx="10110608" cy="3906137"/>
          </a:xfrm>
          <a:prstGeom prst="rect">
            <a:avLst/>
          </a:prstGeom>
        </p:spPr>
      </p:pic>
    </p:spTree>
    <p:extLst>
      <p:ext uri="{BB962C8B-B14F-4D97-AF65-F5344CB8AC3E}">
        <p14:creationId xmlns:p14="http://schemas.microsoft.com/office/powerpoint/2010/main" val="41885855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71A13-9A3F-98BA-6897-3E7062F167FF}"/>
              </a:ext>
            </a:extLst>
          </p:cNvPr>
          <p:cNvSpPr>
            <a:spLocks noGrp="1"/>
          </p:cNvSpPr>
          <p:nvPr>
            <p:ph type="title"/>
          </p:nvPr>
        </p:nvSpPr>
        <p:spPr>
          <a:xfrm>
            <a:off x="498070" y="280987"/>
            <a:ext cx="10058400" cy="1450757"/>
          </a:xfrm>
        </p:spPr>
        <p:txBody>
          <a:bodyPr/>
          <a:lstStyle/>
          <a:p>
            <a:r>
              <a:rPr lang="en-US" dirty="0"/>
              <a:t>Hybrid FS</a:t>
            </a:r>
          </a:p>
        </p:txBody>
      </p:sp>
      <p:sp>
        <p:nvSpPr>
          <p:cNvPr id="3" name="Content Placeholder 2">
            <a:extLst>
              <a:ext uri="{FF2B5EF4-FFF2-40B4-BE49-F238E27FC236}">
                <a16:creationId xmlns:a16="http://schemas.microsoft.com/office/drawing/2014/main" id="{18FA3FF1-381A-B6D9-6F77-E186CC809C8A}"/>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244799D6-D913-ECFA-5C89-0FB59A544FDA}"/>
              </a:ext>
            </a:extLst>
          </p:cNvPr>
          <p:cNvSpPr>
            <a:spLocks noGrp="1"/>
          </p:cNvSpPr>
          <p:nvPr>
            <p:ph type="sldNum" sz="quarter" idx="12"/>
          </p:nvPr>
        </p:nvSpPr>
        <p:spPr/>
        <p:txBody>
          <a:bodyPr/>
          <a:lstStyle/>
          <a:p>
            <a:fld id="{401C82D1-D219-4004-AC55-D2C33FDB795E}" type="slidenum">
              <a:rPr lang="en-US" smtClean="0"/>
              <a:t>40</a:t>
            </a:fld>
            <a:endParaRPr lang="en-US"/>
          </a:p>
        </p:txBody>
      </p:sp>
      <p:pic>
        <p:nvPicPr>
          <p:cNvPr id="3074" name="Picture 2" descr="Hybrid Filter and Genetic Algorithm-Based Feature Selection for ...">
            <a:extLst>
              <a:ext uri="{FF2B5EF4-FFF2-40B4-BE49-F238E27FC236}">
                <a16:creationId xmlns:a16="http://schemas.microsoft.com/office/drawing/2014/main" id="{97C267FC-5B26-31A2-85C7-45CEF5E534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134" y="1483022"/>
            <a:ext cx="8686801" cy="4748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89441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3E706-D27D-B487-7E79-9BD90C59458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67D4D30-6D1A-19BE-98E6-E541D6B79D50}"/>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3214F7A4-5D7E-910D-9F15-107F471B0861}"/>
              </a:ext>
            </a:extLst>
          </p:cNvPr>
          <p:cNvSpPr>
            <a:spLocks noGrp="1"/>
          </p:cNvSpPr>
          <p:nvPr>
            <p:ph type="sldNum" sz="quarter" idx="12"/>
          </p:nvPr>
        </p:nvSpPr>
        <p:spPr/>
        <p:txBody>
          <a:bodyPr/>
          <a:lstStyle/>
          <a:p>
            <a:fld id="{401C82D1-D219-4004-AC55-D2C33FDB795E}" type="slidenum">
              <a:rPr lang="en-US" smtClean="0"/>
              <a:t>41</a:t>
            </a:fld>
            <a:endParaRPr lang="en-US"/>
          </a:p>
        </p:txBody>
      </p:sp>
      <p:sp>
        <p:nvSpPr>
          <p:cNvPr id="5" name="AutoShape 2" descr="An outline of supervised feature selection methods in machine ...">
            <a:extLst>
              <a:ext uri="{FF2B5EF4-FFF2-40B4-BE49-F238E27FC236}">
                <a16:creationId xmlns:a16="http://schemas.microsoft.com/office/drawing/2014/main" id="{768E230F-5C7B-69BB-A150-3ECE0F5DC7C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5CD88891-7094-198D-2634-1FBC1D95F116}"/>
              </a:ext>
            </a:extLst>
          </p:cNvPr>
          <p:cNvPicPr>
            <a:picLocks noChangeAspect="1"/>
          </p:cNvPicPr>
          <p:nvPr/>
        </p:nvPicPr>
        <p:blipFill>
          <a:blip r:embed="rId2"/>
          <a:stretch>
            <a:fillRect/>
          </a:stretch>
        </p:blipFill>
        <p:spPr>
          <a:xfrm>
            <a:off x="2787657" y="0"/>
            <a:ext cx="6616686" cy="6858000"/>
          </a:xfrm>
          <a:prstGeom prst="rect">
            <a:avLst/>
          </a:prstGeom>
        </p:spPr>
      </p:pic>
    </p:spTree>
    <p:extLst>
      <p:ext uri="{BB962C8B-B14F-4D97-AF65-F5344CB8AC3E}">
        <p14:creationId xmlns:p14="http://schemas.microsoft.com/office/powerpoint/2010/main" val="13700379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F9761-A666-0D58-3E3E-9536CC583D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F3A481-674C-DAE0-B37B-E570A48F6273}"/>
              </a:ext>
            </a:extLst>
          </p:cNvPr>
          <p:cNvSpPr>
            <a:spLocks noGrp="1"/>
          </p:cNvSpPr>
          <p:nvPr>
            <p:ph type="title"/>
          </p:nvPr>
        </p:nvSpPr>
        <p:spPr/>
        <p:txBody>
          <a:bodyPr/>
          <a:lstStyle/>
          <a:p>
            <a:pPr algn="ctr"/>
            <a:r>
              <a:rPr lang="en-US" sz="5400" dirty="0">
                <a:latin typeface="Times New Roman" panose="02020603050405020304" pitchFamily="18" charset="0"/>
                <a:cs typeface="Times New Roman" panose="02020603050405020304" pitchFamily="18" charset="0"/>
              </a:rPr>
              <a:t>Feature Transformation</a:t>
            </a:r>
          </a:p>
        </p:txBody>
      </p:sp>
      <p:sp>
        <p:nvSpPr>
          <p:cNvPr id="3" name="Picture Placeholder 2">
            <a:extLst>
              <a:ext uri="{FF2B5EF4-FFF2-40B4-BE49-F238E27FC236}">
                <a16:creationId xmlns:a16="http://schemas.microsoft.com/office/drawing/2014/main" id="{01AFB0E8-E9AF-B541-7CAC-FA0EEDDC7AD9}"/>
              </a:ext>
            </a:extLst>
          </p:cNvPr>
          <p:cNvSpPr>
            <a:spLocks noGrp="1"/>
          </p:cNvSpPr>
          <p:nvPr>
            <p:ph type="pic" idx="1"/>
          </p:nvPr>
        </p:nvSpPr>
        <p:spPr/>
      </p:sp>
      <p:sp>
        <p:nvSpPr>
          <p:cNvPr id="4" name="Text Placeholder 3">
            <a:extLst>
              <a:ext uri="{FF2B5EF4-FFF2-40B4-BE49-F238E27FC236}">
                <a16:creationId xmlns:a16="http://schemas.microsoft.com/office/drawing/2014/main" id="{DEF901F6-7143-43A0-8D5B-AA4A00580E44}"/>
              </a:ext>
            </a:extLst>
          </p:cNvPr>
          <p:cNvSpPr>
            <a:spLocks noGrp="1"/>
          </p:cNvSpPr>
          <p:nvPr>
            <p:ph type="body" sz="half" idx="2"/>
          </p:nvPr>
        </p:nvSpPr>
        <p:spPr/>
        <p:txBody>
          <a:bodyPr/>
          <a:lstStyle/>
          <a:p>
            <a:endParaRPr lang="en-US"/>
          </a:p>
        </p:txBody>
      </p:sp>
      <p:sp>
        <p:nvSpPr>
          <p:cNvPr id="5" name="Slide Number Placeholder 4">
            <a:extLst>
              <a:ext uri="{FF2B5EF4-FFF2-40B4-BE49-F238E27FC236}">
                <a16:creationId xmlns:a16="http://schemas.microsoft.com/office/drawing/2014/main" id="{7C9549A8-BAF7-1382-BC71-A8561F21D356}"/>
              </a:ext>
            </a:extLst>
          </p:cNvPr>
          <p:cNvSpPr>
            <a:spLocks noGrp="1"/>
          </p:cNvSpPr>
          <p:nvPr>
            <p:ph type="sldNum" sz="quarter" idx="12"/>
          </p:nvPr>
        </p:nvSpPr>
        <p:spPr/>
        <p:txBody>
          <a:bodyPr/>
          <a:lstStyle/>
          <a:p>
            <a:fld id="{401C82D1-D219-4004-AC55-D2C33FDB795E}" type="slidenum">
              <a:rPr lang="en-US" smtClean="0"/>
              <a:t>42</a:t>
            </a:fld>
            <a:endParaRPr lang="en-US"/>
          </a:p>
        </p:txBody>
      </p:sp>
    </p:spTree>
    <p:extLst>
      <p:ext uri="{BB962C8B-B14F-4D97-AF65-F5344CB8AC3E}">
        <p14:creationId xmlns:p14="http://schemas.microsoft.com/office/powerpoint/2010/main" val="2364706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89D-CD13-458A-BED2-6264C5F03553}"/>
              </a:ext>
            </a:extLst>
          </p:cNvPr>
          <p:cNvSpPr>
            <a:spLocks noGrp="1"/>
          </p:cNvSpPr>
          <p:nvPr>
            <p:ph type="title"/>
          </p:nvPr>
        </p:nvSpPr>
        <p:spPr/>
        <p:txBody>
          <a:bodyPr/>
          <a:lstStyle/>
          <a:p>
            <a:r>
              <a:rPr lang="en-US" sz="4800" b="0" i="0" dirty="0">
                <a:solidFill>
                  <a:schemeClr val="tx1"/>
                </a:solidFill>
                <a:effectLst/>
                <a:latin typeface="Times New Roman" panose="02020603050405020304" pitchFamily="18" charset="0"/>
                <a:cs typeface="Times New Roman" panose="02020603050405020304" pitchFamily="18" charset="0"/>
              </a:rPr>
              <a:t>Feature transformation</a:t>
            </a:r>
            <a:endParaRPr lang="en-US" dirty="0"/>
          </a:p>
        </p:txBody>
      </p:sp>
      <p:sp>
        <p:nvSpPr>
          <p:cNvPr id="3" name="Content Placeholder 2">
            <a:extLst>
              <a:ext uri="{FF2B5EF4-FFF2-40B4-BE49-F238E27FC236}">
                <a16:creationId xmlns:a16="http://schemas.microsoft.com/office/drawing/2014/main" id="{0953F833-5891-3736-CEE2-0C0C4335A4EF}"/>
              </a:ext>
            </a:extLst>
          </p:cNvPr>
          <p:cNvSpPr>
            <a:spLocks noGrp="1"/>
          </p:cNvSpPr>
          <p:nvPr>
            <p:ph idx="1"/>
          </p:nvPr>
        </p:nvSpPr>
        <p:spPr/>
        <p:txBody>
          <a:bodyPr>
            <a:normAutofit fontScale="92500" lnSpcReduction="10000"/>
          </a:bodyPr>
          <a:lstStyle/>
          <a:p>
            <a:pPr algn="l" fontAlgn="base">
              <a:spcAft>
                <a:spcPts val="750"/>
              </a:spcAft>
            </a:pPr>
            <a:r>
              <a:rPr lang="en-US" sz="2400" b="0" i="0" dirty="0">
                <a:solidFill>
                  <a:schemeClr val="tx1"/>
                </a:solidFill>
                <a:effectLst/>
                <a:latin typeface="Times New Roman" panose="02020603050405020304" pitchFamily="18" charset="0"/>
                <a:cs typeface="Times New Roman" panose="02020603050405020304" pitchFamily="18" charset="0"/>
              </a:rPr>
              <a:t>Feature transformation involves changing the original features in your dataset to new representations that may be more suitable for model building. This process can improve the performance of machine learning models by making the data more understandable and manageable for algorithms.</a:t>
            </a:r>
          </a:p>
          <a:p>
            <a:pPr algn="l" fontAlgn="base">
              <a:spcAft>
                <a:spcPts val="750"/>
              </a:spcAft>
            </a:pPr>
            <a:r>
              <a:rPr lang="en-US" sz="2800" b="0" i="0" dirty="0">
                <a:solidFill>
                  <a:schemeClr val="tx1"/>
                </a:solidFill>
                <a:effectLst/>
                <a:latin typeface="Times New Roman" panose="02020603050405020304" pitchFamily="18" charset="0"/>
                <a:cs typeface="Times New Roman" panose="02020603050405020304" pitchFamily="18" charset="0"/>
              </a:rPr>
              <a:t>There are 3 types of Feature transformation techniques:</a:t>
            </a:r>
          </a:p>
          <a:p>
            <a:pPr algn="l" fontAlgn="base">
              <a:spcAft>
                <a:spcPts val="1800"/>
              </a:spcAft>
              <a:buFont typeface="Wingdings" panose="05000000000000000000" pitchFamily="2" charset="2"/>
              <a:buChar char="§"/>
            </a:pPr>
            <a:r>
              <a:rPr lang="en-US" sz="2800" b="0" i="0" dirty="0">
                <a:solidFill>
                  <a:schemeClr val="tx1"/>
                </a:solidFill>
                <a:effectLst/>
                <a:latin typeface="Times New Roman" panose="02020603050405020304" pitchFamily="18" charset="0"/>
                <a:cs typeface="Times New Roman" panose="02020603050405020304" pitchFamily="18" charset="0"/>
              </a:rPr>
              <a:t> Function Transformers</a:t>
            </a:r>
          </a:p>
          <a:p>
            <a:pPr algn="l" fontAlgn="base">
              <a:spcAft>
                <a:spcPts val="1800"/>
              </a:spcAft>
              <a:buFont typeface="Wingdings" panose="05000000000000000000" pitchFamily="2" charset="2"/>
              <a:buChar char="§"/>
            </a:pPr>
            <a:r>
              <a:rPr lang="en-US" sz="2800" b="0" i="0" dirty="0">
                <a:solidFill>
                  <a:schemeClr val="tx1"/>
                </a:solidFill>
                <a:effectLst/>
                <a:latin typeface="Times New Roman" panose="02020603050405020304" pitchFamily="18" charset="0"/>
                <a:cs typeface="Times New Roman" panose="02020603050405020304" pitchFamily="18" charset="0"/>
              </a:rPr>
              <a:t> Power Transformers</a:t>
            </a:r>
          </a:p>
          <a:p>
            <a:pPr algn="l" fontAlgn="base">
              <a:spcAft>
                <a:spcPts val="1800"/>
              </a:spcAft>
              <a:buFont typeface="Wingdings" panose="05000000000000000000" pitchFamily="2" charset="2"/>
              <a:buChar char="§"/>
            </a:pPr>
            <a:r>
              <a:rPr lang="en-US" sz="2800" b="0" i="0" dirty="0">
                <a:solidFill>
                  <a:schemeClr val="tx1"/>
                </a:solidFill>
                <a:effectLst/>
                <a:latin typeface="Times New Roman" panose="02020603050405020304" pitchFamily="18" charset="0"/>
                <a:cs typeface="Times New Roman" panose="02020603050405020304" pitchFamily="18" charset="0"/>
              </a:rPr>
              <a:t> Quantile Transformers</a:t>
            </a:r>
          </a:p>
          <a:p>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201466A0-7F62-F3D1-1D9D-C6E41D18FCFA}"/>
              </a:ext>
            </a:extLst>
          </p:cNvPr>
          <p:cNvSpPr>
            <a:spLocks noGrp="1"/>
          </p:cNvSpPr>
          <p:nvPr>
            <p:ph type="sldNum" sz="quarter" idx="12"/>
          </p:nvPr>
        </p:nvSpPr>
        <p:spPr/>
        <p:txBody>
          <a:bodyPr/>
          <a:lstStyle/>
          <a:p>
            <a:fld id="{401C82D1-D219-4004-AC55-D2C33FDB795E}" type="slidenum">
              <a:rPr lang="en-US" smtClean="0"/>
              <a:t>43</a:t>
            </a:fld>
            <a:endParaRPr lang="en-US"/>
          </a:p>
        </p:txBody>
      </p:sp>
    </p:spTree>
    <p:extLst>
      <p:ext uri="{BB962C8B-B14F-4D97-AF65-F5344CB8AC3E}">
        <p14:creationId xmlns:p14="http://schemas.microsoft.com/office/powerpoint/2010/main" val="31827886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9EB00-DCBC-819F-7F27-6EFA963E9E82}"/>
              </a:ext>
            </a:extLst>
          </p:cNvPr>
          <p:cNvSpPr>
            <a:spLocks noGrp="1"/>
          </p:cNvSpPr>
          <p:nvPr>
            <p:ph type="title"/>
          </p:nvPr>
        </p:nvSpPr>
        <p:spPr/>
        <p:txBody>
          <a:bodyPr/>
          <a:lstStyle/>
          <a:p>
            <a:r>
              <a:rPr lang="en-US" sz="4800" b="0" i="0" dirty="0">
                <a:solidFill>
                  <a:srgbClr val="273239"/>
                </a:solidFill>
                <a:effectLst/>
                <a:latin typeface="Times New Roman" panose="02020603050405020304" pitchFamily="18" charset="0"/>
                <a:cs typeface="Times New Roman" panose="02020603050405020304" pitchFamily="18" charset="0"/>
              </a:rPr>
              <a:t>Function Transformers</a:t>
            </a:r>
            <a:endParaRPr lang="en-US" dirty="0"/>
          </a:p>
        </p:txBody>
      </p:sp>
      <p:sp>
        <p:nvSpPr>
          <p:cNvPr id="3" name="Content Placeholder 2">
            <a:extLst>
              <a:ext uri="{FF2B5EF4-FFF2-40B4-BE49-F238E27FC236}">
                <a16:creationId xmlns:a16="http://schemas.microsoft.com/office/drawing/2014/main" id="{63E3FD3C-0FC9-F4D0-D70D-1D7A982C8976}"/>
              </a:ext>
            </a:extLst>
          </p:cNvPr>
          <p:cNvSpPr>
            <a:spLocks noGrp="1"/>
          </p:cNvSpPr>
          <p:nvPr>
            <p:ph idx="1"/>
          </p:nvPr>
        </p:nvSpPr>
        <p:spPr/>
        <p:txBody>
          <a:bodyPr/>
          <a:lstStyle/>
          <a:p>
            <a:pPr algn="l" fontAlgn="base">
              <a:spcAft>
                <a:spcPts val="1800"/>
              </a:spcAft>
              <a:buFont typeface="Wingdings" panose="05000000000000000000" pitchFamily="2" charset="2"/>
              <a:buChar char="§"/>
            </a:pPr>
            <a:r>
              <a:rPr lang="pt-BR" b="0" i="0" dirty="0">
                <a:solidFill>
                  <a:srgbClr val="273239"/>
                </a:solidFill>
                <a:effectLst/>
                <a:latin typeface="Nunito" pitchFamily="2" charset="0"/>
              </a:rPr>
              <a:t> Log Transform</a:t>
            </a:r>
          </a:p>
          <a:p>
            <a:pPr algn="l" fontAlgn="base">
              <a:spcAft>
                <a:spcPts val="1800"/>
              </a:spcAft>
              <a:buFont typeface="Wingdings" panose="05000000000000000000" pitchFamily="2" charset="2"/>
              <a:buChar char="§"/>
            </a:pPr>
            <a:r>
              <a:rPr lang="pt-BR" b="0" i="0" dirty="0">
                <a:solidFill>
                  <a:srgbClr val="273239"/>
                </a:solidFill>
                <a:effectLst/>
                <a:latin typeface="Nunito" pitchFamily="2" charset="0"/>
              </a:rPr>
              <a:t> Square Transform</a:t>
            </a:r>
          </a:p>
          <a:p>
            <a:pPr algn="l" fontAlgn="base">
              <a:spcAft>
                <a:spcPts val="1800"/>
              </a:spcAft>
              <a:buFont typeface="Wingdings" panose="05000000000000000000" pitchFamily="2" charset="2"/>
              <a:buChar char="§"/>
            </a:pPr>
            <a:r>
              <a:rPr lang="pt-BR" b="0" i="0" dirty="0">
                <a:solidFill>
                  <a:srgbClr val="273239"/>
                </a:solidFill>
                <a:effectLst/>
                <a:latin typeface="Nunito" pitchFamily="2" charset="0"/>
              </a:rPr>
              <a:t> Square Root Transform</a:t>
            </a:r>
          </a:p>
          <a:p>
            <a:pPr algn="l" fontAlgn="base">
              <a:spcAft>
                <a:spcPts val="1800"/>
              </a:spcAft>
              <a:buFont typeface="Wingdings" panose="05000000000000000000" pitchFamily="2" charset="2"/>
              <a:buChar char="§"/>
            </a:pPr>
            <a:r>
              <a:rPr lang="pt-BR" b="0" i="0" dirty="0">
                <a:solidFill>
                  <a:srgbClr val="273239"/>
                </a:solidFill>
                <a:effectLst/>
                <a:latin typeface="Nunito" pitchFamily="2" charset="0"/>
              </a:rPr>
              <a:t> Reciprocal Transform</a:t>
            </a:r>
          </a:p>
          <a:p>
            <a:pPr algn="l" fontAlgn="base">
              <a:spcAft>
                <a:spcPts val="1800"/>
              </a:spcAft>
              <a:buFont typeface="Wingdings" panose="05000000000000000000" pitchFamily="2" charset="2"/>
              <a:buChar char="§"/>
            </a:pPr>
            <a:r>
              <a:rPr lang="pt-BR" b="0" i="0" dirty="0">
                <a:solidFill>
                  <a:srgbClr val="273239"/>
                </a:solidFill>
                <a:effectLst/>
                <a:latin typeface="Nunito" pitchFamily="2" charset="0"/>
              </a:rPr>
              <a:t> Custom Transform</a:t>
            </a:r>
          </a:p>
          <a:p>
            <a:pPr>
              <a:buFont typeface="Wingdings" panose="05000000000000000000" pitchFamily="2" charset="2"/>
              <a:buChar char="§"/>
            </a:pPr>
            <a:endParaRPr lang="en-US" dirty="0"/>
          </a:p>
        </p:txBody>
      </p:sp>
      <p:sp>
        <p:nvSpPr>
          <p:cNvPr id="4" name="Slide Number Placeholder 3">
            <a:extLst>
              <a:ext uri="{FF2B5EF4-FFF2-40B4-BE49-F238E27FC236}">
                <a16:creationId xmlns:a16="http://schemas.microsoft.com/office/drawing/2014/main" id="{679DEF70-AAC7-AE86-8F98-C27E4D61F2A7}"/>
              </a:ext>
            </a:extLst>
          </p:cNvPr>
          <p:cNvSpPr>
            <a:spLocks noGrp="1"/>
          </p:cNvSpPr>
          <p:nvPr>
            <p:ph type="sldNum" sz="quarter" idx="12"/>
          </p:nvPr>
        </p:nvSpPr>
        <p:spPr/>
        <p:txBody>
          <a:bodyPr/>
          <a:lstStyle/>
          <a:p>
            <a:fld id="{401C82D1-D219-4004-AC55-D2C33FDB795E}" type="slidenum">
              <a:rPr lang="en-US" smtClean="0"/>
              <a:t>44</a:t>
            </a:fld>
            <a:endParaRPr lang="en-US"/>
          </a:p>
        </p:txBody>
      </p:sp>
    </p:spTree>
    <p:extLst>
      <p:ext uri="{BB962C8B-B14F-4D97-AF65-F5344CB8AC3E}">
        <p14:creationId xmlns:p14="http://schemas.microsoft.com/office/powerpoint/2010/main" val="25784150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9F674-A026-5E84-3E4D-1E54F72573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364C6E-BD90-B950-9C4F-65F8E28BE951}"/>
              </a:ext>
            </a:extLst>
          </p:cNvPr>
          <p:cNvSpPr>
            <a:spLocks noGrp="1"/>
          </p:cNvSpPr>
          <p:nvPr>
            <p:ph type="title"/>
          </p:nvPr>
        </p:nvSpPr>
        <p:spPr>
          <a:xfrm>
            <a:off x="1099219" y="4915076"/>
            <a:ext cx="10113264" cy="1647956"/>
          </a:xfrm>
        </p:spPr>
        <p:txBody>
          <a:bodyPr/>
          <a:lstStyle/>
          <a:p>
            <a:pPr algn="ctr"/>
            <a:r>
              <a:rPr lang="en-US" sz="5400" dirty="0">
                <a:latin typeface="Times New Roman" panose="02020603050405020304" pitchFamily="18" charset="0"/>
                <a:cs typeface="Times New Roman" panose="02020603050405020304" pitchFamily="18" charset="0"/>
              </a:rPr>
              <a:t>Feature Extraction </a:t>
            </a:r>
            <a:br>
              <a:rPr lang="en-US" sz="5400" dirty="0">
                <a:latin typeface="Times New Roman" panose="02020603050405020304" pitchFamily="18" charset="0"/>
                <a:cs typeface="Times New Roman" panose="02020603050405020304" pitchFamily="18" charset="0"/>
              </a:rPr>
            </a:br>
            <a:r>
              <a:rPr lang="en-US" sz="5400" dirty="0">
                <a:latin typeface="Times New Roman" panose="02020603050405020304" pitchFamily="18" charset="0"/>
                <a:cs typeface="Times New Roman" panose="02020603050405020304" pitchFamily="18" charset="0"/>
              </a:rPr>
              <a:t>and then Reduction</a:t>
            </a:r>
          </a:p>
        </p:txBody>
      </p:sp>
      <p:sp>
        <p:nvSpPr>
          <p:cNvPr id="3" name="Picture Placeholder 2">
            <a:extLst>
              <a:ext uri="{FF2B5EF4-FFF2-40B4-BE49-F238E27FC236}">
                <a16:creationId xmlns:a16="http://schemas.microsoft.com/office/drawing/2014/main" id="{41E5483C-04C4-E8D1-4CA7-4ADDCCD7F94E}"/>
              </a:ext>
            </a:extLst>
          </p:cNvPr>
          <p:cNvSpPr>
            <a:spLocks noGrp="1"/>
          </p:cNvSpPr>
          <p:nvPr>
            <p:ph type="pic" idx="1"/>
          </p:nvPr>
        </p:nvSpPr>
        <p:spPr/>
      </p:sp>
      <p:sp>
        <p:nvSpPr>
          <p:cNvPr id="5" name="Slide Number Placeholder 4">
            <a:extLst>
              <a:ext uri="{FF2B5EF4-FFF2-40B4-BE49-F238E27FC236}">
                <a16:creationId xmlns:a16="http://schemas.microsoft.com/office/drawing/2014/main" id="{D2455D65-032D-8097-F8D4-AF5D66B92E07}"/>
              </a:ext>
            </a:extLst>
          </p:cNvPr>
          <p:cNvSpPr>
            <a:spLocks noGrp="1"/>
          </p:cNvSpPr>
          <p:nvPr>
            <p:ph type="sldNum" sz="quarter" idx="12"/>
          </p:nvPr>
        </p:nvSpPr>
        <p:spPr/>
        <p:txBody>
          <a:bodyPr/>
          <a:lstStyle/>
          <a:p>
            <a:fld id="{401C82D1-D219-4004-AC55-D2C33FDB795E}" type="slidenum">
              <a:rPr lang="en-US" smtClean="0"/>
              <a:t>45</a:t>
            </a:fld>
            <a:endParaRPr lang="en-US"/>
          </a:p>
        </p:txBody>
      </p:sp>
    </p:spTree>
    <p:extLst>
      <p:ext uri="{BB962C8B-B14F-4D97-AF65-F5344CB8AC3E}">
        <p14:creationId xmlns:p14="http://schemas.microsoft.com/office/powerpoint/2010/main" val="9140514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19D7D-0604-8223-C76C-66043225306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268271F-8836-BC0F-484B-708A6A3C3CB8}"/>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559E7FDC-BBE4-4B3E-0D4B-9C787CA45B5F}"/>
              </a:ext>
            </a:extLst>
          </p:cNvPr>
          <p:cNvSpPr>
            <a:spLocks noGrp="1"/>
          </p:cNvSpPr>
          <p:nvPr>
            <p:ph type="sldNum" sz="quarter" idx="12"/>
          </p:nvPr>
        </p:nvSpPr>
        <p:spPr/>
        <p:txBody>
          <a:bodyPr/>
          <a:lstStyle/>
          <a:p>
            <a:fld id="{401C82D1-D219-4004-AC55-D2C33FDB795E}" type="slidenum">
              <a:rPr lang="en-US" smtClean="0"/>
              <a:t>46</a:t>
            </a:fld>
            <a:endParaRPr lang="en-US"/>
          </a:p>
        </p:txBody>
      </p:sp>
      <p:pic>
        <p:nvPicPr>
          <p:cNvPr id="6" name="Picture 5">
            <a:extLst>
              <a:ext uri="{FF2B5EF4-FFF2-40B4-BE49-F238E27FC236}">
                <a16:creationId xmlns:a16="http://schemas.microsoft.com/office/drawing/2014/main" id="{676BD522-3B03-EB90-E22E-984E5946ED68}"/>
              </a:ext>
            </a:extLst>
          </p:cNvPr>
          <p:cNvPicPr>
            <a:picLocks noChangeAspect="1"/>
          </p:cNvPicPr>
          <p:nvPr/>
        </p:nvPicPr>
        <p:blipFill>
          <a:blip r:embed="rId2"/>
          <a:stretch>
            <a:fillRect/>
          </a:stretch>
        </p:blipFill>
        <p:spPr>
          <a:xfrm>
            <a:off x="0" y="855406"/>
            <a:ext cx="11977398" cy="5013688"/>
          </a:xfrm>
          <a:prstGeom prst="rect">
            <a:avLst/>
          </a:prstGeom>
        </p:spPr>
      </p:pic>
    </p:spTree>
    <p:extLst>
      <p:ext uri="{BB962C8B-B14F-4D97-AF65-F5344CB8AC3E}">
        <p14:creationId xmlns:p14="http://schemas.microsoft.com/office/powerpoint/2010/main" val="4431327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EAE7C-745E-B434-D376-26989089A35B}"/>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05A10F58-E8B0-AFEF-D69F-B67C1F0C6D83}"/>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7ECA2541-21AA-7E95-4611-AEDDD6C25732}"/>
              </a:ext>
            </a:extLst>
          </p:cNvPr>
          <p:cNvSpPr>
            <a:spLocks noGrp="1"/>
          </p:cNvSpPr>
          <p:nvPr>
            <p:ph type="sldNum" sz="quarter" idx="12"/>
          </p:nvPr>
        </p:nvSpPr>
        <p:spPr/>
        <p:txBody>
          <a:bodyPr/>
          <a:lstStyle/>
          <a:p>
            <a:fld id="{401C82D1-D219-4004-AC55-D2C33FDB795E}" type="slidenum">
              <a:rPr lang="en-US" smtClean="0"/>
              <a:t>47</a:t>
            </a:fld>
            <a:endParaRPr lang="en-US"/>
          </a:p>
        </p:txBody>
      </p:sp>
      <p:pic>
        <p:nvPicPr>
          <p:cNvPr id="7170" name="Picture 2" descr="Principal Component Analysis (PCA) 101 - NumXL">
            <a:extLst>
              <a:ext uri="{FF2B5EF4-FFF2-40B4-BE49-F238E27FC236}">
                <a16:creationId xmlns:a16="http://schemas.microsoft.com/office/drawing/2014/main" id="{25CBF425-5CC6-40B4-8532-C23577C926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593" y="451542"/>
            <a:ext cx="10527890" cy="5921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4541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73D517B-B476-AE80-C060-EEBDC8F2025B}"/>
              </a:ext>
            </a:extLst>
          </p:cNvPr>
          <p:cNvSpPr>
            <a:spLocks noGrp="1"/>
          </p:cNvSpPr>
          <p:nvPr>
            <p:ph type="sldNum" sz="quarter" idx="12"/>
          </p:nvPr>
        </p:nvSpPr>
        <p:spPr/>
        <p:txBody>
          <a:bodyPr/>
          <a:lstStyle/>
          <a:p>
            <a:fld id="{401C82D1-D219-4004-AC55-D2C33FDB795E}" type="slidenum">
              <a:rPr lang="en-US" smtClean="0"/>
              <a:t>48</a:t>
            </a:fld>
            <a:endParaRPr lang="en-US"/>
          </a:p>
        </p:txBody>
      </p:sp>
      <p:pic>
        <p:nvPicPr>
          <p:cNvPr id="3" name="Picture 2" descr="Machine Learning cơ bản">
            <a:extLst>
              <a:ext uri="{FF2B5EF4-FFF2-40B4-BE49-F238E27FC236}">
                <a16:creationId xmlns:a16="http://schemas.microsoft.com/office/drawing/2014/main" id="{832F106F-1B1A-1A61-95EC-C1D1B815C2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4379" y="-33090"/>
            <a:ext cx="865028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0207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809E1-8C87-1B97-BE81-73E815A4A967}"/>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Features</a:t>
            </a:r>
            <a:endParaRPr lang="en-US" dirty="0"/>
          </a:p>
        </p:txBody>
      </p:sp>
      <p:pic>
        <p:nvPicPr>
          <p:cNvPr id="6" name="Content Placeholder 5">
            <a:extLst>
              <a:ext uri="{FF2B5EF4-FFF2-40B4-BE49-F238E27FC236}">
                <a16:creationId xmlns:a16="http://schemas.microsoft.com/office/drawing/2014/main" id="{455F3FD9-FF89-AC86-738B-2A394C6507F7}"/>
              </a:ext>
            </a:extLst>
          </p:cNvPr>
          <p:cNvPicPr>
            <a:picLocks noGrp="1" noChangeAspect="1"/>
          </p:cNvPicPr>
          <p:nvPr>
            <p:ph idx="1"/>
          </p:nvPr>
        </p:nvPicPr>
        <p:blipFill>
          <a:blip r:embed="rId2"/>
          <a:stretch>
            <a:fillRect/>
          </a:stretch>
        </p:blipFill>
        <p:spPr>
          <a:xfrm>
            <a:off x="1282323" y="2029901"/>
            <a:ext cx="9627353" cy="3603983"/>
          </a:xfrm>
        </p:spPr>
      </p:pic>
      <p:sp>
        <p:nvSpPr>
          <p:cNvPr id="4" name="Slide Number Placeholder 3">
            <a:extLst>
              <a:ext uri="{FF2B5EF4-FFF2-40B4-BE49-F238E27FC236}">
                <a16:creationId xmlns:a16="http://schemas.microsoft.com/office/drawing/2014/main" id="{9F991F1F-DFDE-A4A1-416B-523D47D84AEB}"/>
              </a:ext>
            </a:extLst>
          </p:cNvPr>
          <p:cNvSpPr>
            <a:spLocks noGrp="1"/>
          </p:cNvSpPr>
          <p:nvPr>
            <p:ph type="sldNum" sz="quarter" idx="12"/>
          </p:nvPr>
        </p:nvSpPr>
        <p:spPr/>
        <p:txBody>
          <a:bodyPr/>
          <a:lstStyle/>
          <a:p>
            <a:fld id="{401C82D1-D219-4004-AC55-D2C33FDB795E}" type="slidenum">
              <a:rPr lang="en-US" smtClean="0"/>
              <a:t>5</a:t>
            </a:fld>
            <a:endParaRPr lang="en-US"/>
          </a:p>
        </p:txBody>
      </p:sp>
    </p:spTree>
    <p:extLst>
      <p:ext uri="{BB962C8B-B14F-4D97-AF65-F5344CB8AC3E}">
        <p14:creationId xmlns:p14="http://schemas.microsoft.com/office/powerpoint/2010/main" val="19175002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F551C-21A9-86A3-2AAB-7D1DCEE5BAAB}"/>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Features</a:t>
            </a:r>
            <a:endParaRPr lang="en-US" dirty="0"/>
          </a:p>
        </p:txBody>
      </p:sp>
      <p:sp>
        <p:nvSpPr>
          <p:cNvPr id="3" name="Content Placeholder 2">
            <a:extLst>
              <a:ext uri="{FF2B5EF4-FFF2-40B4-BE49-F238E27FC236}">
                <a16:creationId xmlns:a16="http://schemas.microsoft.com/office/drawing/2014/main" id="{C76405C5-34DA-DC97-4A24-F4589F35918C}"/>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07BFFAF4-2BE5-1BD6-E540-E68AD3B8650C}"/>
              </a:ext>
            </a:extLst>
          </p:cNvPr>
          <p:cNvSpPr>
            <a:spLocks noGrp="1"/>
          </p:cNvSpPr>
          <p:nvPr>
            <p:ph type="sldNum" sz="quarter" idx="12"/>
          </p:nvPr>
        </p:nvSpPr>
        <p:spPr/>
        <p:txBody>
          <a:bodyPr/>
          <a:lstStyle/>
          <a:p>
            <a:fld id="{401C82D1-D219-4004-AC55-D2C33FDB795E}" type="slidenum">
              <a:rPr lang="en-US" smtClean="0"/>
              <a:t>6</a:t>
            </a:fld>
            <a:endParaRPr lang="en-US"/>
          </a:p>
        </p:txBody>
      </p:sp>
      <p:pic>
        <p:nvPicPr>
          <p:cNvPr id="6" name="Picture 5">
            <a:extLst>
              <a:ext uri="{FF2B5EF4-FFF2-40B4-BE49-F238E27FC236}">
                <a16:creationId xmlns:a16="http://schemas.microsoft.com/office/drawing/2014/main" id="{574C6860-BD3A-53AE-B62A-BC6C18A28C7A}"/>
              </a:ext>
            </a:extLst>
          </p:cNvPr>
          <p:cNvPicPr>
            <a:picLocks noChangeAspect="1"/>
          </p:cNvPicPr>
          <p:nvPr/>
        </p:nvPicPr>
        <p:blipFill>
          <a:blip r:embed="rId2"/>
          <a:stretch>
            <a:fillRect/>
          </a:stretch>
        </p:blipFill>
        <p:spPr>
          <a:xfrm>
            <a:off x="0" y="1602547"/>
            <a:ext cx="5704886" cy="2676133"/>
          </a:xfrm>
          <a:prstGeom prst="rect">
            <a:avLst/>
          </a:prstGeom>
        </p:spPr>
      </p:pic>
      <p:pic>
        <p:nvPicPr>
          <p:cNvPr id="8" name="Picture 7">
            <a:extLst>
              <a:ext uri="{FF2B5EF4-FFF2-40B4-BE49-F238E27FC236}">
                <a16:creationId xmlns:a16="http://schemas.microsoft.com/office/drawing/2014/main" id="{3E84CF50-BE91-9BD6-CFF7-342FC1A50899}"/>
              </a:ext>
            </a:extLst>
          </p:cNvPr>
          <p:cNvPicPr>
            <a:picLocks noChangeAspect="1"/>
          </p:cNvPicPr>
          <p:nvPr/>
        </p:nvPicPr>
        <p:blipFill>
          <a:blip r:embed="rId3"/>
          <a:stretch>
            <a:fillRect/>
          </a:stretch>
        </p:blipFill>
        <p:spPr>
          <a:xfrm>
            <a:off x="5707625" y="3685597"/>
            <a:ext cx="6458415" cy="2531001"/>
          </a:xfrm>
          <a:prstGeom prst="rect">
            <a:avLst/>
          </a:prstGeom>
        </p:spPr>
      </p:pic>
    </p:spTree>
    <p:extLst>
      <p:ext uri="{BB962C8B-B14F-4D97-AF65-F5344CB8AC3E}">
        <p14:creationId xmlns:p14="http://schemas.microsoft.com/office/powerpoint/2010/main" val="15551038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6001C-DFA3-96C3-700E-23D5A5A599A1}"/>
              </a:ext>
            </a:extLst>
          </p:cNvPr>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Key Feature Engineering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73A20C6C-D64E-90BC-0D23-85EA6A038C59}"/>
              </a:ext>
            </a:extLst>
          </p:cNvPr>
          <p:cNvSpPr>
            <a:spLocks noGrp="1"/>
          </p:cNvSpPr>
          <p:nvPr>
            <p:ph idx="1"/>
          </p:nvPr>
        </p:nvSpPr>
        <p:spPr/>
        <p:txBody>
          <a:bodyPr/>
          <a:lstStyle/>
          <a:p>
            <a:r>
              <a:rPr lang="en-US" b="1" dirty="0">
                <a:latin typeface="Times New Roman" panose="02020603050405020304" pitchFamily="18" charset="0"/>
                <a:cs typeface="Times New Roman" panose="02020603050405020304" pitchFamily="18" charset="0"/>
              </a:rPr>
              <a:t>Feature Scaling</a:t>
            </a:r>
          </a:p>
          <a:p>
            <a:pPr marL="0" indent="0">
              <a:buNone/>
            </a:pPr>
            <a:r>
              <a:rPr lang="en-US" dirty="0">
                <a:latin typeface="Times New Roman" panose="02020603050405020304" pitchFamily="18" charset="0"/>
                <a:cs typeface="Times New Roman" panose="02020603050405020304" pitchFamily="18" charset="0"/>
              </a:rPr>
              <a:t>Scaling features to a common range, such as between 0 and 1, helps algorithms converge faster and prevents features with large magnitudes from dominating the learning process.</a:t>
            </a:r>
          </a:p>
          <a:p>
            <a:r>
              <a:rPr lang="en-US" b="1" dirty="0">
                <a:latin typeface="Times New Roman" panose="02020603050405020304" pitchFamily="18" charset="0"/>
                <a:cs typeface="Times New Roman" panose="02020603050405020304" pitchFamily="18" charset="0"/>
              </a:rPr>
              <a:t>Feature Selection</a:t>
            </a:r>
          </a:p>
          <a:p>
            <a:pPr marL="0" indent="0">
              <a:buNone/>
            </a:pPr>
            <a:r>
              <a:rPr lang="en-US" dirty="0">
                <a:latin typeface="Times New Roman" panose="02020603050405020304" pitchFamily="18" charset="0"/>
                <a:cs typeface="Times New Roman" panose="02020603050405020304" pitchFamily="18" charset="0"/>
              </a:rPr>
              <a:t>Choosing the most relevant features and discarding irrelevant ones helps simplify the model, improve performance, and reduce overfitting. Techniques include correlation analysis, feature importance, and dimensionality reduction.</a:t>
            </a:r>
          </a:p>
          <a:p>
            <a:endParaRPr lang="en-US"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14914A05-93BC-0389-645A-5F05F4658646}"/>
              </a:ext>
            </a:extLst>
          </p:cNvPr>
          <p:cNvSpPr>
            <a:spLocks noGrp="1"/>
          </p:cNvSpPr>
          <p:nvPr>
            <p:ph type="sldNum" sz="quarter" idx="12"/>
          </p:nvPr>
        </p:nvSpPr>
        <p:spPr/>
        <p:txBody>
          <a:bodyPr/>
          <a:lstStyle/>
          <a:p>
            <a:fld id="{401C82D1-D219-4004-AC55-D2C33FDB795E}" type="slidenum">
              <a:rPr lang="en-US" smtClean="0"/>
              <a:t>7</a:t>
            </a:fld>
            <a:endParaRPr lang="en-US"/>
          </a:p>
        </p:txBody>
      </p:sp>
    </p:spTree>
    <p:extLst>
      <p:ext uri="{BB962C8B-B14F-4D97-AF65-F5344CB8AC3E}">
        <p14:creationId xmlns:p14="http://schemas.microsoft.com/office/powerpoint/2010/main" val="2223591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75DB8-4F6D-DD6F-EDD9-0624E1B1E2F4}"/>
              </a:ext>
            </a:extLst>
          </p:cNvPr>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Key Feature Engineering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D41BB09-67FA-F653-36E6-8E87F11781B8}"/>
              </a:ext>
            </a:extLst>
          </p:cNvPr>
          <p:cNvSpPr>
            <a:spLocks noGrp="1"/>
          </p:cNvSpPr>
          <p:nvPr>
            <p:ph idx="1"/>
          </p:nvPr>
        </p:nvSpPr>
        <p:spPr/>
        <p:txBody>
          <a:bodyPr/>
          <a:lstStyle/>
          <a:p>
            <a:r>
              <a:rPr lang="en-US" b="1" dirty="0">
                <a:latin typeface="Times New Roman" panose="02020603050405020304" pitchFamily="18" charset="0"/>
                <a:cs typeface="Times New Roman" panose="02020603050405020304" pitchFamily="18" charset="0"/>
              </a:rPr>
              <a:t>Feature Transformation</a:t>
            </a:r>
          </a:p>
          <a:p>
            <a:pPr marL="0" indent="0">
              <a:buNone/>
            </a:pPr>
            <a:r>
              <a:rPr lang="en-US" dirty="0">
                <a:latin typeface="Times New Roman" panose="02020603050405020304" pitchFamily="18" charset="0"/>
                <a:cs typeface="Times New Roman" panose="02020603050405020304" pitchFamily="18" charset="0"/>
              </a:rPr>
              <a:t>Transforming features using mathematical functions can expose non-linear relationships and create new features that are more informative. Techniques include log transformation, polynomial features, and interaction terms.</a:t>
            </a:r>
          </a:p>
          <a:p>
            <a:r>
              <a:rPr lang="en-US" b="1" dirty="0">
                <a:latin typeface="Times New Roman" panose="02020603050405020304" pitchFamily="18" charset="0"/>
                <a:cs typeface="Times New Roman" panose="02020603050405020304" pitchFamily="18" charset="0"/>
              </a:rPr>
              <a:t>Feature Creation</a:t>
            </a:r>
          </a:p>
          <a:p>
            <a:pPr marL="0" indent="0">
              <a:buNone/>
            </a:pPr>
            <a:r>
              <a:rPr lang="en-US" dirty="0">
                <a:latin typeface="Times New Roman" panose="02020603050405020304" pitchFamily="18" charset="0"/>
                <a:cs typeface="Times New Roman" panose="02020603050405020304" pitchFamily="18" charset="0"/>
              </a:rPr>
              <a:t>Creating new features by combining existing ones or using domain knowledge can enrich the dataset and provide valuable insights that were not previously present.</a:t>
            </a:r>
          </a:p>
          <a:p>
            <a:endParaRPr lang="en-US"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D696646D-1F7D-D4EF-F01A-8DBB6EAFA936}"/>
              </a:ext>
            </a:extLst>
          </p:cNvPr>
          <p:cNvSpPr>
            <a:spLocks noGrp="1"/>
          </p:cNvSpPr>
          <p:nvPr>
            <p:ph type="sldNum" sz="quarter" idx="12"/>
          </p:nvPr>
        </p:nvSpPr>
        <p:spPr/>
        <p:txBody>
          <a:bodyPr/>
          <a:lstStyle/>
          <a:p>
            <a:fld id="{401C82D1-D219-4004-AC55-D2C33FDB795E}" type="slidenum">
              <a:rPr lang="en-US" smtClean="0"/>
              <a:t>8</a:t>
            </a:fld>
            <a:endParaRPr lang="en-US"/>
          </a:p>
        </p:txBody>
      </p:sp>
    </p:spTree>
    <p:extLst>
      <p:ext uri="{BB962C8B-B14F-4D97-AF65-F5344CB8AC3E}">
        <p14:creationId xmlns:p14="http://schemas.microsoft.com/office/powerpoint/2010/main" val="4182245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E66E6-AF56-BEAC-7031-8FACAC29CA33}"/>
              </a:ext>
            </a:extLst>
          </p:cNvPr>
          <p:cNvSpPr>
            <a:spLocks noGrp="1"/>
          </p:cNvSpPr>
          <p:nvPr>
            <p:ph type="title"/>
          </p:nvPr>
        </p:nvSpPr>
        <p:spPr/>
        <p:txBody>
          <a:bodyPr>
            <a:normAutofit/>
          </a:bodyPr>
          <a:lstStyle/>
          <a:p>
            <a:r>
              <a:rPr lang="en-US" dirty="0">
                <a:latin typeface="Times New Roman" panose="02020603050405020304" pitchFamily="18" charset="0"/>
                <a:cs typeface="Times New Roman" panose="02020603050405020304" pitchFamily="18" charset="0"/>
              </a:rPr>
              <a:t>Feature Engineering for Different Machine Learning Tasks</a:t>
            </a:r>
          </a:p>
        </p:txBody>
      </p:sp>
      <p:sp>
        <p:nvSpPr>
          <p:cNvPr id="3" name="Content Placeholder 2">
            <a:extLst>
              <a:ext uri="{FF2B5EF4-FFF2-40B4-BE49-F238E27FC236}">
                <a16:creationId xmlns:a16="http://schemas.microsoft.com/office/drawing/2014/main" id="{7257241A-6A0E-DBA3-0A4D-FB0C1DAE3C3D}"/>
              </a:ext>
            </a:extLst>
          </p:cNvPr>
          <p:cNvSpPr>
            <a:spLocks noGrp="1"/>
          </p:cNvSpPr>
          <p:nvPr>
            <p:ph idx="1"/>
          </p:nvPr>
        </p:nvSpPr>
        <p:spPr/>
        <p:txBody>
          <a:bodyPr>
            <a:normAutofit fontScale="92500" lnSpcReduction="10000"/>
          </a:bodyPr>
          <a:lstStyle/>
          <a:p>
            <a:r>
              <a:rPr lang="en-US" b="1" dirty="0">
                <a:latin typeface="Times New Roman" panose="02020603050405020304" pitchFamily="18" charset="0"/>
                <a:cs typeface="Times New Roman" panose="02020603050405020304" pitchFamily="18" charset="0"/>
              </a:rPr>
              <a:t>Classification</a:t>
            </a:r>
          </a:p>
          <a:p>
            <a:pPr marL="0" indent="0">
              <a:buNone/>
            </a:pPr>
            <a:r>
              <a:rPr lang="en-US" dirty="0">
                <a:latin typeface="Times New Roman" panose="02020603050405020304" pitchFamily="18" charset="0"/>
                <a:cs typeface="Times New Roman" panose="02020603050405020304" pitchFamily="18" charset="0"/>
              </a:rPr>
              <a:t>Feature engineering for classification tasks focuses on creating features that distinguish between different classes. This can involve encoding categorical variables, extracting relevant information from text or images, and using domain knowledge to create features specific to the problem.</a:t>
            </a:r>
          </a:p>
          <a:p>
            <a:r>
              <a:rPr lang="en-US" b="1" dirty="0">
                <a:latin typeface="Times New Roman" panose="02020603050405020304" pitchFamily="18" charset="0"/>
                <a:cs typeface="Times New Roman" panose="02020603050405020304" pitchFamily="18" charset="0"/>
              </a:rPr>
              <a:t>Regression</a:t>
            </a:r>
          </a:p>
          <a:p>
            <a:pPr marL="0" indent="0">
              <a:buNone/>
            </a:pPr>
            <a:r>
              <a:rPr lang="en-US" dirty="0">
                <a:latin typeface="Times New Roman" panose="02020603050405020304" pitchFamily="18" charset="0"/>
                <a:cs typeface="Times New Roman" panose="02020603050405020304" pitchFamily="18" charset="0"/>
              </a:rPr>
              <a:t>For regression tasks, feature engineering aims to create features that capture the relationship between input variables and the target variable. This can involve transforming features to linearize the relationship, creating interaction terms, and using domain expertise to identify relevant variables.</a:t>
            </a:r>
          </a:p>
          <a:p>
            <a:r>
              <a:rPr lang="en-US" b="1" dirty="0">
                <a:latin typeface="Times New Roman" panose="02020603050405020304" pitchFamily="18" charset="0"/>
                <a:cs typeface="Times New Roman" panose="02020603050405020304" pitchFamily="18" charset="0"/>
              </a:rPr>
              <a:t>Clustering</a:t>
            </a:r>
          </a:p>
          <a:p>
            <a:pPr marL="0" indent="0">
              <a:buNone/>
            </a:pPr>
            <a:r>
              <a:rPr lang="en-US" dirty="0">
                <a:latin typeface="Times New Roman" panose="02020603050405020304" pitchFamily="18" charset="0"/>
                <a:cs typeface="Times New Roman" panose="02020603050405020304" pitchFamily="18" charset="0"/>
              </a:rPr>
              <a:t>In clustering, feature engineering aims to create features that group similar data points together. This can involve dimensionality reduction techniques, distance metrics, and features that capture the underlying patterns in the data.</a:t>
            </a:r>
          </a:p>
          <a:p>
            <a:endParaRPr lang="en-US"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F2E1F8B0-DFC0-637D-737B-476BAFEBBC82}"/>
              </a:ext>
            </a:extLst>
          </p:cNvPr>
          <p:cNvSpPr>
            <a:spLocks noGrp="1"/>
          </p:cNvSpPr>
          <p:nvPr>
            <p:ph type="sldNum" sz="quarter" idx="12"/>
          </p:nvPr>
        </p:nvSpPr>
        <p:spPr/>
        <p:txBody>
          <a:bodyPr/>
          <a:lstStyle/>
          <a:p>
            <a:fld id="{401C82D1-D219-4004-AC55-D2C33FDB795E}" type="slidenum">
              <a:rPr lang="en-US" smtClean="0"/>
              <a:t>9</a:t>
            </a:fld>
            <a:endParaRPr lang="en-US"/>
          </a:p>
        </p:txBody>
      </p:sp>
    </p:spTree>
    <p:extLst>
      <p:ext uri="{BB962C8B-B14F-4D97-AF65-F5344CB8AC3E}">
        <p14:creationId xmlns:p14="http://schemas.microsoft.com/office/powerpoint/2010/main" val="3123637057"/>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2029</TotalTime>
  <Words>1017</Words>
  <Application>Microsoft Office PowerPoint</Application>
  <PresentationFormat>Widescreen</PresentationFormat>
  <Paragraphs>152</Paragraphs>
  <Slides>48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48</vt:i4>
      </vt:variant>
    </vt:vector>
  </HeadingPairs>
  <TitlesOfParts>
    <vt:vector size="56" baseType="lpstr">
      <vt:lpstr>Arial</vt:lpstr>
      <vt:lpstr>Calibri</vt:lpstr>
      <vt:lpstr>Calibri Light</vt:lpstr>
      <vt:lpstr>inherit</vt:lpstr>
      <vt:lpstr>Nunito</vt:lpstr>
      <vt:lpstr>Times New Roman</vt:lpstr>
      <vt:lpstr>Wingdings</vt:lpstr>
      <vt:lpstr>Retrospect</vt:lpstr>
      <vt:lpstr>Feature Engineering:  The Art of Building Powerful Machine Learning Models </vt:lpstr>
      <vt:lpstr>The Essence of Feature Engineering </vt:lpstr>
      <vt:lpstr>Features</vt:lpstr>
      <vt:lpstr>Features</vt:lpstr>
      <vt:lpstr>Features</vt:lpstr>
      <vt:lpstr>Features</vt:lpstr>
      <vt:lpstr>Key Feature Engineering Techniques</vt:lpstr>
      <vt:lpstr>Key Feature Engineering Techniques</vt:lpstr>
      <vt:lpstr>Feature Engineering for Different Machine Learning Tasks</vt:lpstr>
      <vt:lpstr>The Impact of Feature Engineering </vt:lpstr>
      <vt:lpstr>PowerPoint Presentation</vt:lpstr>
      <vt:lpstr>Feature Engineering Tools and Libraries </vt:lpstr>
      <vt:lpstr>Data selection</vt:lpstr>
      <vt:lpstr>Preprocessing</vt:lpstr>
      <vt:lpstr>Data Preprocessing</vt:lpstr>
      <vt:lpstr>Data preprocessing</vt:lpstr>
      <vt:lpstr>Feature Scaling</vt:lpstr>
      <vt:lpstr>Feature Scaling</vt:lpstr>
      <vt:lpstr>Feature Scaling</vt:lpstr>
      <vt:lpstr>Feature Scaling</vt:lpstr>
      <vt:lpstr>Feature Scaling</vt:lpstr>
      <vt:lpstr>Standard Scaling (Standardization)</vt:lpstr>
      <vt:lpstr>Standardization</vt:lpstr>
      <vt:lpstr>Min-Max Scaling (Normalization)</vt:lpstr>
      <vt:lpstr>PowerPoint Presentation</vt:lpstr>
      <vt:lpstr>Maximum Absolute Scaling</vt:lpstr>
      <vt:lpstr>Robust Scaler</vt:lpstr>
      <vt:lpstr>Feature Selection</vt:lpstr>
      <vt:lpstr>Feature Selection</vt:lpstr>
      <vt:lpstr>PowerPoint Presentation</vt:lpstr>
      <vt:lpstr>PowerPoint Presentation</vt:lpstr>
      <vt:lpstr>PowerPoint Presentation</vt:lpstr>
      <vt:lpstr>PowerPoint Presentation</vt:lpstr>
      <vt:lpstr>Filter-based Methods</vt:lpstr>
      <vt:lpstr>PowerPoint Presentation</vt:lpstr>
      <vt:lpstr>Mutual Information FS</vt:lpstr>
      <vt:lpstr>PowerPoint Presentation</vt:lpstr>
      <vt:lpstr>Wrapper-based Methods</vt:lpstr>
      <vt:lpstr>PowerPoint Presentation</vt:lpstr>
      <vt:lpstr>Hybrid FS</vt:lpstr>
      <vt:lpstr>PowerPoint Presentation</vt:lpstr>
      <vt:lpstr>Feature Transformation</vt:lpstr>
      <vt:lpstr>Feature transformation</vt:lpstr>
      <vt:lpstr>Function Transformers</vt:lpstr>
      <vt:lpstr>Feature Extraction  and then Reduction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Esmat</dc:creator>
  <cp:lastModifiedBy>Esmat</cp:lastModifiedBy>
  <cp:revision>80</cp:revision>
  <dcterms:created xsi:type="dcterms:W3CDTF">2024-12-20T08:52:28Z</dcterms:created>
  <dcterms:modified xsi:type="dcterms:W3CDTF">2024-12-23T12:22:01Z</dcterms:modified>
</cp:coreProperties>
</file>