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285" r:id="rId3"/>
    <p:sldId id="297" r:id="rId4"/>
    <p:sldId id="271" r:id="rId5"/>
    <p:sldId id="298" r:id="rId6"/>
    <p:sldId id="272" r:id="rId7"/>
    <p:sldId id="273" r:id="rId8"/>
    <p:sldId id="291" r:id="rId9"/>
    <p:sldId id="290" r:id="rId10"/>
    <p:sldId id="277" r:id="rId11"/>
    <p:sldId id="286" r:id="rId12"/>
    <p:sldId id="287" r:id="rId13"/>
    <p:sldId id="305" r:id="rId14"/>
    <p:sldId id="311" r:id="rId15"/>
    <p:sldId id="300" r:id="rId16"/>
    <p:sldId id="312" r:id="rId17"/>
    <p:sldId id="306" r:id="rId18"/>
    <p:sldId id="307" r:id="rId19"/>
    <p:sldId id="309" r:id="rId20"/>
    <p:sldId id="310" r:id="rId21"/>
    <p:sldId id="308" r:id="rId22"/>
    <p:sldId id="31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330E23-AA25-4C9E-B72F-25F86E82F3C8}" type="datetimeFigureOut">
              <a:rPr lang="en-US" smtClean="0"/>
              <a:t>5/18/2023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2F72EA-1C4F-4604-B815-5369FE3F6153}" type="slidenum">
              <a:rPr lang="en-US" smtClean="0"/>
              <a:t>‹#›</a:t>
            </a:fld>
            <a:endParaRPr lang="en-US"/>
          </a:p>
        </p:txBody>
      </p:sp>
    </p:spTree>
    <p:extLst>
      <p:ext uri="{BB962C8B-B14F-4D97-AF65-F5344CB8AC3E}">
        <p14:creationId xmlns:p14="http://schemas.microsoft.com/office/powerpoint/2010/main" val="3394975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4F56C2F-6FB3-4404-83F0-20CC1C34A734}" type="slidenum">
              <a:rPr lang="en-US" smtClean="0"/>
              <a:t>20</a:t>
            </a:fld>
            <a:endParaRPr lang="en-US"/>
          </a:p>
        </p:txBody>
      </p:sp>
    </p:spTree>
    <p:extLst>
      <p:ext uri="{BB962C8B-B14F-4D97-AF65-F5344CB8AC3E}">
        <p14:creationId xmlns:p14="http://schemas.microsoft.com/office/powerpoint/2010/main" val="2529381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F0178-5564-86E8-2BE0-51BB1DDD201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D2BE32-2CA9-1F93-A327-545DA5FB24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28C4EDF-87CE-C8C4-F039-38E2BA7BFB56}"/>
              </a:ext>
            </a:extLst>
          </p:cNvPr>
          <p:cNvSpPr>
            <a:spLocks noGrp="1"/>
          </p:cNvSpPr>
          <p:nvPr>
            <p:ph type="dt" sz="half" idx="10"/>
          </p:nvPr>
        </p:nvSpPr>
        <p:spPr/>
        <p:txBody>
          <a:bodyPr/>
          <a:lstStyle/>
          <a:p>
            <a:fld id="{3D217EC3-D81F-41CD-90E8-A908CD491672}" type="datetimeFigureOut">
              <a:rPr lang="en-US" smtClean="0"/>
              <a:t>5/18/2023</a:t>
            </a:fld>
            <a:endParaRPr lang="en-US"/>
          </a:p>
        </p:txBody>
      </p:sp>
      <p:sp>
        <p:nvSpPr>
          <p:cNvPr id="5" name="Footer Placeholder 4">
            <a:extLst>
              <a:ext uri="{FF2B5EF4-FFF2-40B4-BE49-F238E27FC236}">
                <a16:creationId xmlns:a16="http://schemas.microsoft.com/office/drawing/2014/main" id="{D4298EDA-1619-9186-527C-399344B2A0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C29AC0-7253-9CA8-3CA2-3CDD30554DE7}"/>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216546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FF064-6385-9025-801E-03B5550E019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83C973F-9B9F-CCDA-27B3-F716AC0B091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C6C158-422A-048A-F124-CDBF77D2D6AB}"/>
              </a:ext>
            </a:extLst>
          </p:cNvPr>
          <p:cNvSpPr>
            <a:spLocks noGrp="1"/>
          </p:cNvSpPr>
          <p:nvPr>
            <p:ph type="dt" sz="half" idx="10"/>
          </p:nvPr>
        </p:nvSpPr>
        <p:spPr/>
        <p:txBody>
          <a:bodyPr/>
          <a:lstStyle/>
          <a:p>
            <a:fld id="{3D217EC3-D81F-41CD-90E8-A908CD491672}" type="datetimeFigureOut">
              <a:rPr lang="en-US" smtClean="0"/>
              <a:t>5/18/2023</a:t>
            </a:fld>
            <a:endParaRPr lang="en-US"/>
          </a:p>
        </p:txBody>
      </p:sp>
      <p:sp>
        <p:nvSpPr>
          <p:cNvPr id="5" name="Footer Placeholder 4">
            <a:extLst>
              <a:ext uri="{FF2B5EF4-FFF2-40B4-BE49-F238E27FC236}">
                <a16:creationId xmlns:a16="http://schemas.microsoft.com/office/drawing/2014/main" id="{5D99CCEE-80BF-3508-A3DC-C5D457DF75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2A6C6E-11EE-A451-CD7E-C2E981A1D5E7}"/>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222793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9846F0-1E89-B77D-5F56-8BCF3DFD754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507C5B8-923D-3B26-3E9E-107AEDE1108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91578D-ECEA-F651-E9D2-D194AE115418}"/>
              </a:ext>
            </a:extLst>
          </p:cNvPr>
          <p:cNvSpPr>
            <a:spLocks noGrp="1"/>
          </p:cNvSpPr>
          <p:nvPr>
            <p:ph type="dt" sz="half" idx="10"/>
          </p:nvPr>
        </p:nvSpPr>
        <p:spPr/>
        <p:txBody>
          <a:bodyPr/>
          <a:lstStyle/>
          <a:p>
            <a:fld id="{3D217EC3-D81F-41CD-90E8-A908CD491672}" type="datetimeFigureOut">
              <a:rPr lang="en-US" smtClean="0"/>
              <a:t>5/18/2023</a:t>
            </a:fld>
            <a:endParaRPr lang="en-US"/>
          </a:p>
        </p:txBody>
      </p:sp>
      <p:sp>
        <p:nvSpPr>
          <p:cNvPr id="5" name="Footer Placeholder 4">
            <a:extLst>
              <a:ext uri="{FF2B5EF4-FFF2-40B4-BE49-F238E27FC236}">
                <a16:creationId xmlns:a16="http://schemas.microsoft.com/office/drawing/2014/main" id="{4FAE8022-82E7-2130-3258-D3B7B362B8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ADFD32-A781-9B1B-2F57-AB819B586865}"/>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433542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8C3D5-66D1-92F7-F006-0BB4C07087A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6D6465-D095-5063-AC36-596FAB2CB7F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0F3A10-BDA6-0BA5-0DB6-6782F6DEACDB}"/>
              </a:ext>
            </a:extLst>
          </p:cNvPr>
          <p:cNvSpPr>
            <a:spLocks noGrp="1"/>
          </p:cNvSpPr>
          <p:nvPr>
            <p:ph type="dt" sz="half" idx="10"/>
          </p:nvPr>
        </p:nvSpPr>
        <p:spPr/>
        <p:txBody>
          <a:bodyPr/>
          <a:lstStyle/>
          <a:p>
            <a:fld id="{3D217EC3-D81F-41CD-90E8-A908CD491672}" type="datetimeFigureOut">
              <a:rPr lang="en-US" smtClean="0"/>
              <a:t>5/18/2023</a:t>
            </a:fld>
            <a:endParaRPr lang="en-US"/>
          </a:p>
        </p:txBody>
      </p:sp>
      <p:sp>
        <p:nvSpPr>
          <p:cNvPr id="5" name="Footer Placeholder 4">
            <a:extLst>
              <a:ext uri="{FF2B5EF4-FFF2-40B4-BE49-F238E27FC236}">
                <a16:creationId xmlns:a16="http://schemas.microsoft.com/office/drawing/2014/main" id="{F4FC7FD0-1D9E-C566-8618-7AC40E98E1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FADDB5-16C7-D95E-E575-823FDE2DCC10}"/>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717956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E9B24-7981-8AC8-EBF3-8366B60E1A2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1224DE-24B7-29AC-1F62-F803702836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ED97C0E-AD5A-3A2D-CC5E-BA1356FFE664}"/>
              </a:ext>
            </a:extLst>
          </p:cNvPr>
          <p:cNvSpPr>
            <a:spLocks noGrp="1"/>
          </p:cNvSpPr>
          <p:nvPr>
            <p:ph type="dt" sz="half" idx="10"/>
          </p:nvPr>
        </p:nvSpPr>
        <p:spPr/>
        <p:txBody>
          <a:bodyPr/>
          <a:lstStyle/>
          <a:p>
            <a:fld id="{3D217EC3-D81F-41CD-90E8-A908CD491672}" type="datetimeFigureOut">
              <a:rPr lang="en-US" smtClean="0"/>
              <a:t>5/18/2023</a:t>
            </a:fld>
            <a:endParaRPr lang="en-US"/>
          </a:p>
        </p:txBody>
      </p:sp>
      <p:sp>
        <p:nvSpPr>
          <p:cNvPr id="5" name="Footer Placeholder 4">
            <a:extLst>
              <a:ext uri="{FF2B5EF4-FFF2-40B4-BE49-F238E27FC236}">
                <a16:creationId xmlns:a16="http://schemas.microsoft.com/office/drawing/2014/main" id="{72E354C7-09B4-6134-6F59-98C9EE5B15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A2E1FE-FA77-3A4A-8E26-50FEAFD19E6C}"/>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497819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1F522-C48E-A95B-42F2-905DAE56AC0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F14D35-90D9-DAC2-D95E-B07D3E1476A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951A2CC-2BDF-87D8-7C28-A8114ED65A9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73077F4-B8F8-F473-0639-A29EE6777437}"/>
              </a:ext>
            </a:extLst>
          </p:cNvPr>
          <p:cNvSpPr>
            <a:spLocks noGrp="1"/>
          </p:cNvSpPr>
          <p:nvPr>
            <p:ph type="dt" sz="half" idx="10"/>
          </p:nvPr>
        </p:nvSpPr>
        <p:spPr/>
        <p:txBody>
          <a:bodyPr/>
          <a:lstStyle/>
          <a:p>
            <a:fld id="{3D217EC3-D81F-41CD-90E8-A908CD491672}" type="datetimeFigureOut">
              <a:rPr lang="en-US" smtClean="0"/>
              <a:t>5/18/2023</a:t>
            </a:fld>
            <a:endParaRPr lang="en-US"/>
          </a:p>
        </p:txBody>
      </p:sp>
      <p:sp>
        <p:nvSpPr>
          <p:cNvPr id="6" name="Footer Placeholder 5">
            <a:extLst>
              <a:ext uri="{FF2B5EF4-FFF2-40B4-BE49-F238E27FC236}">
                <a16:creationId xmlns:a16="http://schemas.microsoft.com/office/drawing/2014/main" id="{8CE2BA4A-9E37-B3A9-C6B8-42F1A46F884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37D512-574D-C1C9-2DCA-7E3CCDF89019}"/>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2168238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1926C-0DF3-EC64-61BE-D2653BB3F66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ED675ED-1104-D166-FF58-EA8C31C29E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00AC514-42AD-661F-FAC1-28827B8CD7C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D8F13DE-9438-548A-BD23-553A4760AB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D27B32B-EAB3-514C-12CC-7167922D96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3E842C1-FC20-DB37-F35B-1A214033E877}"/>
              </a:ext>
            </a:extLst>
          </p:cNvPr>
          <p:cNvSpPr>
            <a:spLocks noGrp="1"/>
          </p:cNvSpPr>
          <p:nvPr>
            <p:ph type="dt" sz="half" idx="10"/>
          </p:nvPr>
        </p:nvSpPr>
        <p:spPr/>
        <p:txBody>
          <a:bodyPr/>
          <a:lstStyle/>
          <a:p>
            <a:fld id="{3D217EC3-D81F-41CD-90E8-A908CD491672}" type="datetimeFigureOut">
              <a:rPr lang="en-US" smtClean="0"/>
              <a:t>5/18/2023</a:t>
            </a:fld>
            <a:endParaRPr lang="en-US"/>
          </a:p>
        </p:txBody>
      </p:sp>
      <p:sp>
        <p:nvSpPr>
          <p:cNvPr id="8" name="Footer Placeholder 7">
            <a:extLst>
              <a:ext uri="{FF2B5EF4-FFF2-40B4-BE49-F238E27FC236}">
                <a16:creationId xmlns:a16="http://schemas.microsoft.com/office/drawing/2014/main" id="{01F229E4-392F-BC9A-A556-B1682988193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55D32C8-3634-C64F-28EE-B9A0EC720921}"/>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2546892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FF4B7-8C6A-BEBB-9101-CC610520748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9243B47-C2DF-87CE-5E48-D2D16178BD0F}"/>
              </a:ext>
            </a:extLst>
          </p:cNvPr>
          <p:cNvSpPr>
            <a:spLocks noGrp="1"/>
          </p:cNvSpPr>
          <p:nvPr>
            <p:ph type="dt" sz="half" idx="10"/>
          </p:nvPr>
        </p:nvSpPr>
        <p:spPr/>
        <p:txBody>
          <a:bodyPr/>
          <a:lstStyle/>
          <a:p>
            <a:fld id="{3D217EC3-D81F-41CD-90E8-A908CD491672}" type="datetimeFigureOut">
              <a:rPr lang="en-US" smtClean="0"/>
              <a:t>5/18/2023</a:t>
            </a:fld>
            <a:endParaRPr lang="en-US"/>
          </a:p>
        </p:txBody>
      </p:sp>
      <p:sp>
        <p:nvSpPr>
          <p:cNvPr id="4" name="Footer Placeholder 3">
            <a:extLst>
              <a:ext uri="{FF2B5EF4-FFF2-40B4-BE49-F238E27FC236}">
                <a16:creationId xmlns:a16="http://schemas.microsoft.com/office/drawing/2014/main" id="{0504352F-5A4C-DAEA-378F-6254D0E0577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A9BCD9A-EA15-088E-4910-CFB0C6DDEFCC}"/>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38638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E36AFE-F147-9A57-F110-8033011C03DD}"/>
              </a:ext>
            </a:extLst>
          </p:cNvPr>
          <p:cNvSpPr>
            <a:spLocks noGrp="1"/>
          </p:cNvSpPr>
          <p:nvPr>
            <p:ph type="dt" sz="half" idx="10"/>
          </p:nvPr>
        </p:nvSpPr>
        <p:spPr/>
        <p:txBody>
          <a:bodyPr/>
          <a:lstStyle/>
          <a:p>
            <a:fld id="{3D217EC3-D81F-41CD-90E8-A908CD491672}" type="datetimeFigureOut">
              <a:rPr lang="en-US" smtClean="0"/>
              <a:t>5/18/2023</a:t>
            </a:fld>
            <a:endParaRPr lang="en-US"/>
          </a:p>
        </p:txBody>
      </p:sp>
      <p:sp>
        <p:nvSpPr>
          <p:cNvPr id="3" name="Footer Placeholder 2">
            <a:extLst>
              <a:ext uri="{FF2B5EF4-FFF2-40B4-BE49-F238E27FC236}">
                <a16:creationId xmlns:a16="http://schemas.microsoft.com/office/drawing/2014/main" id="{C0EC7F1F-07BB-C93F-9F2E-062B02E9BD1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D9DF059-0E25-7505-7ADD-B5DDB59885F9}"/>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107282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ABE96-7F23-3F77-C45C-BD8A85E168C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DD15997-A152-CF40-546D-FDD8F4A7E6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F827891-8A46-2235-0166-64790212D5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3393F6-3D1C-3178-1DD2-F278D36F418E}"/>
              </a:ext>
            </a:extLst>
          </p:cNvPr>
          <p:cNvSpPr>
            <a:spLocks noGrp="1"/>
          </p:cNvSpPr>
          <p:nvPr>
            <p:ph type="dt" sz="half" idx="10"/>
          </p:nvPr>
        </p:nvSpPr>
        <p:spPr/>
        <p:txBody>
          <a:bodyPr/>
          <a:lstStyle/>
          <a:p>
            <a:fld id="{3D217EC3-D81F-41CD-90E8-A908CD491672}" type="datetimeFigureOut">
              <a:rPr lang="en-US" smtClean="0"/>
              <a:t>5/18/2023</a:t>
            </a:fld>
            <a:endParaRPr lang="en-US"/>
          </a:p>
        </p:txBody>
      </p:sp>
      <p:sp>
        <p:nvSpPr>
          <p:cNvPr id="6" name="Footer Placeholder 5">
            <a:extLst>
              <a:ext uri="{FF2B5EF4-FFF2-40B4-BE49-F238E27FC236}">
                <a16:creationId xmlns:a16="http://schemas.microsoft.com/office/drawing/2014/main" id="{754E4928-C628-9F22-2013-63F4C42EDD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EEF944-D3D0-6E8B-B806-6A2E844D9A74}"/>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3022347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000D4-6649-A710-3B58-61332F54AA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6B569A5-9474-7114-CE57-EACBB30729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E719339-7132-6C08-AC3D-AE3E24B262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2474633-EE90-8C20-5E11-7860B45BAA52}"/>
              </a:ext>
            </a:extLst>
          </p:cNvPr>
          <p:cNvSpPr>
            <a:spLocks noGrp="1"/>
          </p:cNvSpPr>
          <p:nvPr>
            <p:ph type="dt" sz="half" idx="10"/>
          </p:nvPr>
        </p:nvSpPr>
        <p:spPr/>
        <p:txBody>
          <a:bodyPr/>
          <a:lstStyle/>
          <a:p>
            <a:fld id="{3D217EC3-D81F-41CD-90E8-A908CD491672}" type="datetimeFigureOut">
              <a:rPr lang="en-US" smtClean="0"/>
              <a:t>5/18/2023</a:t>
            </a:fld>
            <a:endParaRPr lang="en-US"/>
          </a:p>
        </p:txBody>
      </p:sp>
      <p:sp>
        <p:nvSpPr>
          <p:cNvPr id="6" name="Footer Placeholder 5">
            <a:extLst>
              <a:ext uri="{FF2B5EF4-FFF2-40B4-BE49-F238E27FC236}">
                <a16:creationId xmlns:a16="http://schemas.microsoft.com/office/drawing/2014/main" id="{0940140E-CF40-E0A7-5FC7-837E279D87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FAAE3A-7A5D-B3A9-A4B5-CF917A4C3904}"/>
              </a:ext>
            </a:extLst>
          </p:cNvPr>
          <p:cNvSpPr>
            <a:spLocks noGrp="1"/>
          </p:cNvSpPr>
          <p:nvPr>
            <p:ph type="sldNum" sz="quarter" idx="12"/>
          </p:nvPr>
        </p:nvSpPr>
        <p:spPr/>
        <p:txBody>
          <a:bodyPr/>
          <a:lstStyle/>
          <a:p>
            <a:fld id="{1AFFEC17-EF0A-4600-B764-036172999B16}" type="slidenum">
              <a:rPr lang="en-US" smtClean="0"/>
              <a:t>‹#›</a:t>
            </a:fld>
            <a:endParaRPr lang="en-US"/>
          </a:p>
        </p:txBody>
      </p:sp>
    </p:spTree>
    <p:extLst>
      <p:ext uri="{BB962C8B-B14F-4D97-AF65-F5344CB8AC3E}">
        <p14:creationId xmlns:p14="http://schemas.microsoft.com/office/powerpoint/2010/main" val="4001341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D9B3AA-2A34-0C5E-50FC-F37EC34F85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C13427E-C26C-D8E8-F1D4-98F7F771BB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99D1B7-69B8-402A-3A2B-9DD282D969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217EC3-D81F-41CD-90E8-A908CD491672}" type="datetimeFigureOut">
              <a:rPr lang="en-US" smtClean="0"/>
              <a:t>5/18/2023</a:t>
            </a:fld>
            <a:endParaRPr lang="en-US"/>
          </a:p>
        </p:txBody>
      </p:sp>
      <p:sp>
        <p:nvSpPr>
          <p:cNvPr id="5" name="Footer Placeholder 4">
            <a:extLst>
              <a:ext uri="{FF2B5EF4-FFF2-40B4-BE49-F238E27FC236}">
                <a16:creationId xmlns:a16="http://schemas.microsoft.com/office/drawing/2014/main" id="{2E8A4194-C4E1-97EC-0785-7BD998042D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CDBFC0A-3ECF-9AD5-67D0-5CF214E931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FFEC17-EF0A-4600-B764-036172999B16}" type="slidenum">
              <a:rPr lang="en-US" smtClean="0"/>
              <a:t>‹#›</a:t>
            </a:fld>
            <a:endParaRPr lang="en-US"/>
          </a:p>
        </p:txBody>
      </p:sp>
    </p:spTree>
    <p:extLst>
      <p:ext uri="{BB962C8B-B14F-4D97-AF65-F5344CB8AC3E}">
        <p14:creationId xmlns:p14="http://schemas.microsoft.com/office/powerpoint/2010/main" val="16183382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cloud.google.co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colab.research.google.c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docs.anaconda.com/anaconda/"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www.google.com/url?sa=t&amp;rct=j&amp;q=&amp;esrc=s&amp;source=web&amp;cd=1&amp;cad=rja&amp;uact=8&amp;ved=2ahUKEwicjoKytqXmAhVFrxoKHQ3TAq0QFjAAegQIEBAC&amp;url=https://aws.amazon.com/&amp;usg=AOvVaw10TqNx6EBJNugFGyuTZwOa"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378226" y="1305719"/>
            <a:ext cx="9144000" cy="3124200"/>
          </a:xfrm>
        </p:spPr>
        <p:txBody>
          <a:bodyPr>
            <a:noAutofit/>
          </a:bodyPr>
          <a:lstStyle/>
          <a:p>
            <a:pPr rtl="1">
              <a:lnSpc>
                <a:spcPct val="200000"/>
              </a:lnSpc>
            </a:pPr>
            <a:r>
              <a:rPr lang="ar-SA" sz="2800" b="0" i="0" dirty="0">
                <a:solidFill>
                  <a:srgbClr val="3300FF"/>
                </a:solidFill>
                <a:effectLst/>
                <a:latin typeface="tahoma" panose="020B0604030504040204" pitchFamily="34" charset="0"/>
                <a:cs typeface="B Nazanin" panose="00000400000000000000" pitchFamily="2" charset="-78"/>
              </a:rPr>
              <a:t>بـــه نــام خــدايـي كـه جـان آفــريـد</a:t>
            </a:r>
            <a:br>
              <a:rPr lang="ar-SA" sz="2800" b="0" i="0" dirty="0">
                <a:solidFill>
                  <a:srgbClr val="000000"/>
                </a:solidFill>
                <a:effectLst/>
                <a:latin typeface="tahoma" panose="020B0604030504040204" pitchFamily="34" charset="0"/>
                <a:cs typeface="B Nazanin" panose="00000400000000000000" pitchFamily="2" charset="-78"/>
              </a:rPr>
            </a:br>
            <a:r>
              <a:rPr lang="ar-SA" sz="2800" b="0" i="0" dirty="0">
                <a:solidFill>
                  <a:srgbClr val="000000"/>
                </a:solidFill>
                <a:effectLst/>
                <a:cs typeface="B Nazanin" panose="00000400000000000000" pitchFamily="2" charset="-78"/>
              </a:rPr>
              <a:t>                      </a:t>
            </a:r>
            <a:r>
              <a:rPr lang="fa-IR" sz="2800" b="0" i="0" dirty="0">
                <a:solidFill>
                  <a:srgbClr val="000000"/>
                </a:solidFill>
                <a:effectLst/>
                <a:cs typeface="B Nazanin" panose="00000400000000000000" pitchFamily="2" charset="-78"/>
              </a:rPr>
              <a:t>                              </a:t>
            </a:r>
            <a:r>
              <a:rPr lang="ar-SA" sz="2800" b="0" i="0" dirty="0">
                <a:solidFill>
                  <a:srgbClr val="000000"/>
                </a:solidFill>
                <a:effectLst/>
                <a:cs typeface="B Nazanin" panose="00000400000000000000" pitchFamily="2" charset="-78"/>
              </a:rPr>
              <a:t> </a:t>
            </a:r>
            <a:r>
              <a:rPr lang="ar-SA" sz="2800" b="0" i="0" dirty="0">
                <a:solidFill>
                  <a:srgbClr val="3300FF"/>
                </a:solidFill>
                <a:effectLst/>
                <a:cs typeface="B Nazanin" panose="00000400000000000000" pitchFamily="2" charset="-78"/>
              </a:rPr>
              <a:t>زمـيـن و زمــان و مــكان آفـــريــد</a:t>
            </a:r>
            <a:br>
              <a:rPr lang="fa-IR" sz="2800" b="0" i="0" dirty="0">
                <a:solidFill>
                  <a:srgbClr val="3300FF"/>
                </a:solidFill>
                <a:effectLst/>
                <a:cs typeface="B Nazanin" panose="00000400000000000000" pitchFamily="2" charset="-78"/>
              </a:rPr>
            </a:br>
            <a:r>
              <a:rPr lang="ar-SA" sz="2800" b="0" i="0" dirty="0">
                <a:solidFill>
                  <a:srgbClr val="3300FF"/>
                </a:solidFill>
                <a:effectLst/>
                <a:latin typeface="tahoma" panose="020B0604030504040204" pitchFamily="34" charset="0"/>
                <a:cs typeface="B Nazanin" panose="00000400000000000000" pitchFamily="2" charset="-78"/>
              </a:rPr>
              <a:t>خــداونــد دانــا ، خــداونــد هــوش</a:t>
            </a:r>
            <a:br>
              <a:rPr lang="ar-SA" sz="2800" b="0" i="0" dirty="0">
                <a:solidFill>
                  <a:srgbClr val="3300FF"/>
                </a:solidFill>
                <a:effectLst/>
                <a:latin typeface="tahoma" panose="020B0604030504040204" pitchFamily="34" charset="0"/>
                <a:cs typeface="B Nazanin" panose="00000400000000000000" pitchFamily="2" charset="-78"/>
              </a:rPr>
            </a:br>
            <a:r>
              <a:rPr lang="ar-SA" sz="2800" b="0" i="0" dirty="0">
                <a:solidFill>
                  <a:srgbClr val="3300FF"/>
                </a:solidFill>
                <a:effectLst/>
                <a:cs typeface="B Nazanin" panose="00000400000000000000" pitchFamily="2" charset="-78"/>
              </a:rPr>
              <a:t>                  </a:t>
            </a:r>
            <a:r>
              <a:rPr lang="fa-IR" sz="2800" b="0" i="0" dirty="0">
                <a:solidFill>
                  <a:srgbClr val="3300FF"/>
                </a:solidFill>
                <a:effectLst/>
                <a:cs typeface="B Nazanin" panose="00000400000000000000" pitchFamily="2" charset="-78"/>
              </a:rPr>
              <a:t>                        </a:t>
            </a:r>
            <a:r>
              <a:rPr lang="ar-SA" sz="2800" b="0" i="0" dirty="0">
                <a:solidFill>
                  <a:srgbClr val="3300FF"/>
                </a:solidFill>
                <a:effectLst/>
                <a:cs typeface="B Nazanin" panose="00000400000000000000" pitchFamily="2" charset="-78"/>
              </a:rPr>
              <a:t>         خـــداونـد روزي ده عـــيــب پـوش </a:t>
            </a:r>
            <a:endParaRPr lang="en-US" sz="2800" dirty="0">
              <a:cs typeface="B Nazanin" panose="00000400000000000000"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Google cloud</a:t>
            </a:r>
          </a:p>
        </p:txBody>
      </p:sp>
      <p:sp>
        <p:nvSpPr>
          <p:cNvPr id="3" name="Content Placeholder 2"/>
          <p:cNvSpPr>
            <a:spLocks noGrp="1"/>
          </p:cNvSpPr>
          <p:nvPr>
            <p:ph idx="1"/>
          </p:nvPr>
        </p:nvSpPr>
        <p:spPr/>
        <p:txBody>
          <a:bodyPr/>
          <a:lstStyle/>
          <a:p>
            <a:r>
              <a:rPr lang="en-US" dirty="0">
                <a:hlinkClick r:id="rId2"/>
              </a:rPr>
              <a:t>https://cloud.google.com/</a:t>
            </a:r>
            <a:endParaRPr lang="en-US" dirty="0"/>
          </a:p>
          <a:p>
            <a:r>
              <a:rPr lang="en-US" dirty="0"/>
              <a:t>Google Cloud Platform is a tool provided by Google which one can use to build large scale solutions. </a:t>
            </a:r>
          </a:p>
          <a:p>
            <a:r>
              <a:rPr lang="en-US" dirty="0"/>
              <a:t>You can use </a:t>
            </a:r>
            <a:r>
              <a:rPr lang="en-US" dirty="0" err="1"/>
              <a:t>google</a:t>
            </a:r>
            <a:r>
              <a:rPr lang="en-US" dirty="0"/>
              <a:t> GPUs. </a:t>
            </a:r>
          </a:p>
          <a:p>
            <a:r>
              <a:rPr lang="en-US" dirty="0"/>
              <a:t>It create a </a:t>
            </a:r>
            <a:r>
              <a:rPr lang="en-US" dirty="0" err="1"/>
              <a:t>Jupyter</a:t>
            </a:r>
            <a:r>
              <a:rPr lang="en-US" dirty="0"/>
              <a:t> Notebook GUI that can be used to view quick results.</a:t>
            </a:r>
          </a:p>
          <a:p>
            <a:r>
              <a:rPr lang="en-US" dirty="0"/>
              <a:t>Sign in / create a project / Launch Compute Engine</a:t>
            </a:r>
          </a:p>
        </p:txBody>
      </p:sp>
      <p:sp>
        <p:nvSpPr>
          <p:cNvPr id="4" name="Slide Number Placeholder 3"/>
          <p:cNvSpPr>
            <a:spLocks noGrp="1"/>
          </p:cNvSpPr>
          <p:nvPr>
            <p:ph type="sldNum" sz="quarter" idx="12"/>
          </p:nvPr>
        </p:nvSpPr>
        <p:spPr/>
        <p:txBody>
          <a:bodyPr/>
          <a:lstStyle/>
          <a:p>
            <a:fld id="{53229BE9-862C-49A5-9F6E-82F7A2EC27B4}" type="slidenum">
              <a:rPr lang="en-US" smtClean="0"/>
              <a:t>10</a:t>
            </a:fld>
            <a:endParaRPr lang="en-US"/>
          </a:p>
        </p:txBody>
      </p:sp>
    </p:spTree>
    <p:extLst>
      <p:ext uri="{BB962C8B-B14F-4D97-AF65-F5344CB8AC3E}">
        <p14:creationId xmlns:p14="http://schemas.microsoft.com/office/powerpoint/2010/main" val="20510387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Google </a:t>
            </a:r>
            <a:r>
              <a:rPr lang="en-US" dirty="0" err="1"/>
              <a:t>Colab</a:t>
            </a:r>
            <a:endParaRPr lang="en-US" dirty="0"/>
          </a:p>
        </p:txBody>
      </p:sp>
      <p:sp>
        <p:nvSpPr>
          <p:cNvPr id="3" name="Content Placeholder 2"/>
          <p:cNvSpPr>
            <a:spLocks noGrp="1"/>
          </p:cNvSpPr>
          <p:nvPr>
            <p:ph idx="1"/>
          </p:nvPr>
        </p:nvSpPr>
        <p:spPr/>
        <p:txBody>
          <a:bodyPr>
            <a:normAutofit fontScale="92500" lnSpcReduction="10000"/>
          </a:bodyPr>
          <a:lstStyle/>
          <a:p>
            <a:r>
              <a:rPr lang="en-US" dirty="0"/>
              <a:t>Google </a:t>
            </a:r>
            <a:r>
              <a:rPr lang="en-US" dirty="0" err="1"/>
              <a:t>Colab</a:t>
            </a:r>
            <a:r>
              <a:rPr lang="en-US" dirty="0"/>
              <a:t> is a free cloud service, for machine-learning education and research. </a:t>
            </a:r>
          </a:p>
          <a:p>
            <a:r>
              <a:rPr lang="en-US"/>
              <a:t>It </a:t>
            </a:r>
            <a:r>
              <a:rPr lang="en-US" dirty="0"/>
              <a:t>is an online </a:t>
            </a:r>
            <a:r>
              <a:rPr lang="en-US" dirty="0" err="1"/>
              <a:t>Jupyter</a:t>
            </a:r>
            <a:r>
              <a:rPr lang="en-US" dirty="0"/>
              <a:t> Notebook. The code executes on servers of Google.</a:t>
            </a:r>
          </a:p>
          <a:p>
            <a:r>
              <a:rPr lang="en-US" dirty="0"/>
              <a:t>It provides a runtime fully configured for deep learning and free-of-charge access to a robust GPU.</a:t>
            </a:r>
          </a:p>
          <a:p>
            <a:r>
              <a:rPr lang="en-US" dirty="0">
                <a:hlinkClick r:id="rId2"/>
              </a:rPr>
              <a:t>https://colab.research.google.com</a:t>
            </a:r>
            <a:endParaRPr lang="en-US" dirty="0"/>
          </a:p>
          <a:p>
            <a:r>
              <a:rPr lang="en-US" dirty="0"/>
              <a:t>All major Python libraries, like </a:t>
            </a:r>
            <a:r>
              <a:rPr lang="en-US" dirty="0" err="1"/>
              <a:t>TensorFlow</a:t>
            </a:r>
            <a:r>
              <a:rPr lang="en-US" dirty="0"/>
              <a:t>, Scikit-learn, Matplotlib, etc. are pre-installed</a:t>
            </a:r>
          </a:p>
          <a:p>
            <a:r>
              <a:rPr lang="en-US" dirty="0"/>
              <a:t>use your Google Drive to store your dataset (in “upload only once” mode) and save checkpoints to resume your long training run, whenever the </a:t>
            </a:r>
            <a:r>
              <a:rPr lang="en-US" dirty="0" err="1"/>
              <a:t>Colab</a:t>
            </a:r>
            <a:r>
              <a:rPr lang="en-US" dirty="0"/>
              <a:t> instance gets disconnected.</a:t>
            </a:r>
          </a:p>
        </p:txBody>
      </p:sp>
      <p:sp>
        <p:nvSpPr>
          <p:cNvPr id="4" name="Slide Number Placeholder 3"/>
          <p:cNvSpPr>
            <a:spLocks noGrp="1"/>
          </p:cNvSpPr>
          <p:nvPr>
            <p:ph type="sldNum" sz="quarter" idx="12"/>
          </p:nvPr>
        </p:nvSpPr>
        <p:spPr/>
        <p:txBody>
          <a:bodyPr/>
          <a:lstStyle/>
          <a:p>
            <a:fld id="{53229BE9-862C-49A5-9F6E-82F7A2EC27B4}" type="slidenum">
              <a:rPr lang="en-US" smtClean="0"/>
              <a:t>11</a:t>
            </a:fld>
            <a:endParaRPr lang="en-US"/>
          </a:p>
        </p:txBody>
      </p:sp>
    </p:spTree>
    <p:extLst>
      <p:ext uri="{BB962C8B-B14F-4D97-AF65-F5344CB8AC3E}">
        <p14:creationId xmlns:p14="http://schemas.microsoft.com/office/powerpoint/2010/main" val="34832096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53229BE9-862C-49A5-9F6E-82F7A2EC27B4}" type="slidenum">
              <a:rPr lang="en-US" smtClean="0"/>
              <a:t>12</a:t>
            </a:fld>
            <a:endParaRPr lang="en-US"/>
          </a:p>
        </p:txBody>
      </p:sp>
      <p:pic>
        <p:nvPicPr>
          <p:cNvPr id="5" name="Picture 4"/>
          <p:cNvPicPr>
            <a:picLocks noChangeAspect="1"/>
          </p:cNvPicPr>
          <p:nvPr/>
        </p:nvPicPr>
        <p:blipFill>
          <a:blip r:embed="rId2"/>
          <a:stretch>
            <a:fillRect/>
          </a:stretch>
        </p:blipFill>
        <p:spPr>
          <a:xfrm>
            <a:off x="931409" y="1279751"/>
            <a:ext cx="5038725" cy="4429125"/>
          </a:xfrm>
          <a:prstGeom prst="rect">
            <a:avLst/>
          </a:prstGeom>
        </p:spPr>
      </p:pic>
      <p:pic>
        <p:nvPicPr>
          <p:cNvPr id="6" name="Picture 5"/>
          <p:cNvPicPr>
            <a:picLocks noChangeAspect="1"/>
          </p:cNvPicPr>
          <p:nvPr/>
        </p:nvPicPr>
        <p:blipFill>
          <a:blip r:embed="rId3"/>
          <a:stretch>
            <a:fillRect/>
          </a:stretch>
        </p:blipFill>
        <p:spPr>
          <a:xfrm>
            <a:off x="6362019" y="1905340"/>
            <a:ext cx="4867275" cy="3362325"/>
          </a:xfrm>
          <a:prstGeom prst="rect">
            <a:avLst/>
          </a:prstGeom>
        </p:spPr>
      </p:pic>
    </p:spTree>
    <p:extLst>
      <p:ext uri="{BB962C8B-B14F-4D97-AF65-F5344CB8AC3E}">
        <p14:creationId xmlns:p14="http://schemas.microsoft.com/office/powerpoint/2010/main" val="1616915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fa-IR" dirty="0">
                <a:cs typeface="B Nazanin" panose="00000400000000000000" pitchFamily="2" charset="-78"/>
              </a:rPr>
              <a:t>برای ورود به اين محيط از رمز عبور جیمیل استفاده کنید. </a:t>
            </a:r>
          </a:p>
          <a:p>
            <a:pPr algn="r" rtl="1"/>
            <a:r>
              <a:rPr lang="fa-IR" dirty="0">
                <a:cs typeface="B Nazanin" panose="00000400000000000000" pitchFamily="2" charset="-78"/>
              </a:rPr>
              <a:t>در اين محيط می توانيد در محيط ژوپيتر به صورت انلاين برنامه نویسی کنید. برنامه ها در گوگل درايو ذخيره می شوند.</a:t>
            </a:r>
          </a:p>
          <a:p>
            <a:pPr algn="r" rtl="1"/>
            <a:r>
              <a:rPr lang="fa-IR" dirty="0">
                <a:cs typeface="B Nazanin" panose="00000400000000000000" pitchFamily="2" charset="-78"/>
              </a:rPr>
              <a:t>برای استفاده از دیتای ذخيره شده در گوگل درايو خود، لازم است دستورات زیر را در ابتدای برنامه بنویسید:</a:t>
            </a:r>
          </a:p>
          <a:p>
            <a:r>
              <a:rPr lang="en-US" dirty="0"/>
              <a:t>from </a:t>
            </a:r>
            <a:r>
              <a:rPr lang="en-US" dirty="0" err="1"/>
              <a:t>google.colab</a:t>
            </a:r>
            <a:r>
              <a:rPr lang="en-US" dirty="0"/>
              <a:t> import drive</a:t>
            </a:r>
          </a:p>
          <a:p>
            <a:r>
              <a:rPr lang="en-US" dirty="0" err="1"/>
              <a:t>drive.mount</a:t>
            </a:r>
            <a:r>
              <a:rPr lang="en-US" dirty="0"/>
              <a:t>('/content/drive')</a:t>
            </a:r>
          </a:p>
          <a:p>
            <a:pPr algn="r" rtl="1"/>
            <a:endParaRPr lang="fa-IR" dirty="0"/>
          </a:p>
          <a:p>
            <a:pPr algn="r" rtl="1"/>
            <a:endParaRPr lang="en-US" dirty="0"/>
          </a:p>
        </p:txBody>
      </p:sp>
      <p:sp>
        <p:nvSpPr>
          <p:cNvPr id="4" name="Slide Number Placeholder 3"/>
          <p:cNvSpPr>
            <a:spLocks noGrp="1"/>
          </p:cNvSpPr>
          <p:nvPr>
            <p:ph type="sldNum" sz="quarter" idx="12"/>
          </p:nvPr>
        </p:nvSpPr>
        <p:spPr/>
        <p:txBody>
          <a:bodyPr/>
          <a:lstStyle/>
          <a:p>
            <a:fld id="{53229BE9-862C-49A5-9F6E-82F7A2EC27B4}" type="slidenum">
              <a:rPr lang="en-US" smtClean="0"/>
              <a:t>13</a:t>
            </a:fld>
            <a:endParaRPr lang="en-US"/>
          </a:p>
        </p:txBody>
      </p:sp>
    </p:spTree>
    <p:extLst>
      <p:ext uri="{BB962C8B-B14F-4D97-AF65-F5344CB8AC3E}">
        <p14:creationId xmlns:p14="http://schemas.microsoft.com/office/powerpoint/2010/main" val="828012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57B27-10EB-A691-FFF5-5E0D2254E250}"/>
              </a:ext>
            </a:extLst>
          </p:cNvPr>
          <p:cNvSpPr>
            <a:spLocks noGrp="1"/>
          </p:cNvSpPr>
          <p:nvPr>
            <p:ph type="title"/>
          </p:nvPr>
        </p:nvSpPr>
        <p:spPr/>
        <p:txBody>
          <a:bodyPr/>
          <a:lstStyle/>
          <a:p>
            <a:pPr algn="l"/>
            <a:r>
              <a:rPr lang="en-US" b="0" i="0" dirty="0">
                <a:solidFill>
                  <a:srgbClr val="000000"/>
                </a:solidFill>
                <a:effectLst/>
                <a:latin typeface="EB Garamond" panose="020B0604020202020204" pitchFamily="2" charset="0"/>
              </a:rPr>
              <a:t>Some Python Neural Network Libraries For Programmers</a:t>
            </a:r>
          </a:p>
        </p:txBody>
      </p:sp>
      <p:sp>
        <p:nvSpPr>
          <p:cNvPr id="3" name="Content Placeholder 2">
            <a:extLst>
              <a:ext uri="{FF2B5EF4-FFF2-40B4-BE49-F238E27FC236}">
                <a16:creationId xmlns:a16="http://schemas.microsoft.com/office/drawing/2014/main" id="{1F3098CC-1E06-E0E3-3959-F2C9D4454923}"/>
              </a:ext>
            </a:extLst>
          </p:cNvPr>
          <p:cNvSpPr>
            <a:spLocks noGrp="1"/>
          </p:cNvSpPr>
          <p:nvPr>
            <p:ph idx="1"/>
          </p:nvPr>
        </p:nvSpPr>
        <p:spPr/>
        <p:txBody>
          <a:bodyPr/>
          <a:lstStyle/>
          <a:p>
            <a:endParaRPr lang="en-US" dirty="0"/>
          </a:p>
        </p:txBody>
      </p:sp>
      <p:pic>
        <p:nvPicPr>
          <p:cNvPr id="7" name="Picture 6">
            <a:extLst>
              <a:ext uri="{FF2B5EF4-FFF2-40B4-BE49-F238E27FC236}">
                <a16:creationId xmlns:a16="http://schemas.microsoft.com/office/drawing/2014/main" id="{2BA94976-D096-6352-C1E4-7BC295A0871C}"/>
              </a:ext>
            </a:extLst>
          </p:cNvPr>
          <p:cNvPicPr>
            <a:picLocks noChangeAspect="1"/>
          </p:cNvPicPr>
          <p:nvPr/>
        </p:nvPicPr>
        <p:blipFill>
          <a:blip r:embed="rId2"/>
          <a:stretch>
            <a:fillRect/>
          </a:stretch>
        </p:blipFill>
        <p:spPr>
          <a:xfrm>
            <a:off x="115569" y="1825625"/>
            <a:ext cx="12036675" cy="4084845"/>
          </a:xfrm>
          <a:prstGeom prst="rect">
            <a:avLst/>
          </a:prstGeom>
        </p:spPr>
      </p:pic>
    </p:spTree>
    <p:extLst>
      <p:ext uri="{BB962C8B-B14F-4D97-AF65-F5344CB8AC3E}">
        <p14:creationId xmlns:p14="http://schemas.microsoft.com/office/powerpoint/2010/main" val="28396511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B064A-C990-5016-A399-CDA560C970BD}"/>
              </a:ext>
            </a:extLst>
          </p:cNvPr>
          <p:cNvSpPr>
            <a:spLocks noGrp="1"/>
          </p:cNvSpPr>
          <p:nvPr>
            <p:ph type="title"/>
          </p:nvPr>
        </p:nvSpPr>
        <p:spPr/>
        <p:txBody>
          <a:bodyPr/>
          <a:lstStyle/>
          <a:p>
            <a:pPr algn="ctr"/>
            <a:r>
              <a:rPr lang="en-US" dirty="0"/>
              <a:t>Scikit library</a:t>
            </a:r>
          </a:p>
        </p:txBody>
      </p:sp>
      <p:sp>
        <p:nvSpPr>
          <p:cNvPr id="3" name="Content Placeholder 2">
            <a:extLst>
              <a:ext uri="{FF2B5EF4-FFF2-40B4-BE49-F238E27FC236}">
                <a16:creationId xmlns:a16="http://schemas.microsoft.com/office/drawing/2014/main" id="{8479BA0E-328B-FE0A-4603-28D50DF407BE}"/>
              </a:ext>
            </a:extLst>
          </p:cNvPr>
          <p:cNvSpPr>
            <a:spLocks noGrp="1"/>
          </p:cNvSpPr>
          <p:nvPr>
            <p:ph idx="1"/>
          </p:nvPr>
        </p:nvSpPr>
        <p:spPr/>
        <p:txBody>
          <a:bodyPr/>
          <a:lstStyle/>
          <a:p>
            <a:r>
              <a:rPr lang="en-US" dirty="0"/>
              <a:t>https://scikit-learn.org/</a:t>
            </a:r>
          </a:p>
          <a:p>
            <a:endParaRPr lang="en-US" dirty="0"/>
          </a:p>
          <a:p>
            <a:r>
              <a:rPr lang="en-US" b="0" i="0" dirty="0">
                <a:solidFill>
                  <a:srgbClr val="212529"/>
                </a:solidFill>
                <a:effectLst/>
                <a:latin typeface="SFMono-Regular"/>
              </a:rPr>
              <a:t>pip install -U scikit-learn</a:t>
            </a:r>
            <a:endParaRPr lang="en-US" dirty="0"/>
          </a:p>
        </p:txBody>
      </p:sp>
    </p:spTree>
    <p:extLst>
      <p:ext uri="{BB962C8B-B14F-4D97-AF65-F5344CB8AC3E}">
        <p14:creationId xmlns:p14="http://schemas.microsoft.com/office/powerpoint/2010/main" val="5572174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279BE-638F-B9A2-64EE-DBB1D95B99A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E2247A9-A38E-03C5-595A-1CFD4B07341E}"/>
              </a:ext>
            </a:extLst>
          </p:cNvPr>
          <p:cNvSpPr>
            <a:spLocks noGrp="1"/>
          </p:cNvSpPr>
          <p:nvPr>
            <p:ph idx="1"/>
          </p:nvPr>
        </p:nvSpPr>
        <p:spPr/>
        <p:txBody>
          <a:bodyPr/>
          <a:lstStyle/>
          <a:p>
            <a:r>
              <a:rPr lang="en-US" b="0" i="1" dirty="0">
                <a:solidFill>
                  <a:srgbClr val="212529"/>
                </a:solidFill>
                <a:effectLst/>
                <a:latin typeface="-apple-system"/>
              </a:rPr>
              <a:t>class </a:t>
            </a:r>
            <a:r>
              <a:rPr lang="en-US" b="0" i="0" dirty="0" err="1">
                <a:solidFill>
                  <a:srgbClr val="212529"/>
                </a:solidFill>
                <a:effectLst/>
                <a:latin typeface="Courier New" panose="02070309020205020404" pitchFamily="49" charset="0"/>
              </a:rPr>
              <a:t>sklearn.neural_network.</a:t>
            </a:r>
            <a:r>
              <a:rPr lang="en-US" b="1" i="0" dirty="0" err="1">
                <a:solidFill>
                  <a:srgbClr val="212529"/>
                </a:solidFill>
                <a:effectLst/>
                <a:latin typeface="Courier New" panose="02070309020205020404" pitchFamily="49" charset="0"/>
              </a:rPr>
              <a:t>MLPClassifier</a:t>
            </a:r>
            <a:endParaRPr lang="en-US" dirty="0"/>
          </a:p>
          <a:p>
            <a:endParaRPr lang="en-US" dirty="0"/>
          </a:p>
          <a:p>
            <a:r>
              <a:rPr lang="en-US" b="0" i="1" dirty="0">
                <a:solidFill>
                  <a:srgbClr val="212529"/>
                </a:solidFill>
                <a:effectLst/>
                <a:latin typeface="-apple-system"/>
              </a:rPr>
              <a:t>class </a:t>
            </a:r>
            <a:r>
              <a:rPr lang="en-US" b="0" i="0" dirty="0" err="1">
                <a:solidFill>
                  <a:srgbClr val="212529"/>
                </a:solidFill>
                <a:effectLst/>
                <a:latin typeface="Courier New" panose="02070309020205020404" pitchFamily="49" charset="0"/>
              </a:rPr>
              <a:t>sklearn.neural_network.</a:t>
            </a:r>
            <a:r>
              <a:rPr lang="en-US" b="1" i="0" dirty="0" err="1">
                <a:solidFill>
                  <a:srgbClr val="212529"/>
                </a:solidFill>
                <a:effectLst/>
                <a:latin typeface="Courier New" panose="02070309020205020404" pitchFamily="49" charset="0"/>
              </a:rPr>
              <a:t>MLPRegressor</a:t>
            </a:r>
            <a:endParaRPr lang="en-US" dirty="0"/>
          </a:p>
        </p:txBody>
      </p:sp>
    </p:spTree>
    <p:extLst>
      <p:ext uri="{BB962C8B-B14F-4D97-AF65-F5344CB8AC3E}">
        <p14:creationId xmlns:p14="http://schemas.microsoft.com/office/powerpoint/2010/main" val="33576550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CF515-B722-DB20-E775-38599C6782D3}"/>
              </a:ext>
            </a:extLst>
          </p:cNvPr>
          <p:cNvSpPr>
            <a:spLocks noGrp="1"/>
          </p:cNvSpPr>
          <p:nvPr>
            <p:ph type="title"/>
          </p:nvPr>
        </p:nvSpPr>
        <p:spPr/>
        <p:txBody>
          <a:bodyPr/>
          <a:lstStyle/>
          <a:p>
            <a:r>
              <a:rPr lang="en-US" dirty="0"/>
              <a:t>Data classification</a:t>
            </a:r>
          </a:p>
        </p:txBody>
      </p:sp>
      <p:sp>
        <p:nvSpPr>
          <p:cNvPr id="4" name="Rectangle 1">
            <a:extLst>
              <a:ext uri="{FF2B5EF4-FFF2-40B4-BE49-F238E27FC236}">
                <a16:creationId xmlns:a16="http://schemas.microsoft.com/office/drawing/2014/main" id="{914F34C9-B6A8-6716-7648-A7B38D8B5D25}"/>
              </a:ext>
            </a:extLst>
          </p:cNvPr>
          <p:cNvSpPr>
            <a:spLocks noGrp="1" noChangeArrowheads="1"/>
          </p:cNvSpPr>
          <p:nvPr>
            <p:ph idx="1"/>
          </p:nvPr>
        </p:nvSpPr>
        <p:spPr bwMode="auto">
          <a:xfrm>
            <a:off x="838199" y="1425208"/>
            <a:ext cx="9167191" cy="5152180"/>
          </a:xfrm>
          <a:prstGeom prst="rect">
            <a:avLst/>
          </a:prstGeom>
          <a:solidFill>
            <a:srgbClr val="F8F8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1" i="0" u="none" strike="noStrike" cap="none" normalizeH="0" baseline="0" dirty="0">
                <a:ln>
                  <a:noFill/>
                </a:ln>
                <a:solidFill>
                  <a:srgbClr val="C65D09"/>
                </a:solidFill>
                <a:effectLst/>
                <a:latin typeface="Times New Roman" panose="02020603050405020304" pitchFamily="18" charset="0"/>
                <a:cs typeface="Times New Roman" panose="02020603050405020304" pitchFamily="18" charset="0"/>
              </a:rPr>
              <a:t>&gt;&gt;&gt; </a:t>
            </a:r>
            <a:r>
              <a:rPr kumimoji="0" lang="en-US" altLang="en-US" sz="1800" b="1" i="0" u="none" strike="noStrike" cap="none" normalizeH="0" baseline="0" dirty="0">
                <a:ln>
                  <a:noFill/>
                </a:ln>
                <a:solidFill>
                  <a:srgbClr val="007020"/>
                </a:solidFill>
                <a:effectLst/>
                <a:latin typeface="Times New Roman" panose="02020603050405020304" pitchFamily="18" charset="0"/>
                <a:cs typeface="Times New Roman" panose="02020603050405020304" pitchFamily="18" charset="0"/>
              </a:rPr>
              <a:t>from</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1" i="0" u="none" strike="noStrike" cap="none" normalizeH="0" baseline="0" dirty="0" err="1">
                <a:ln>
                  <a:noFill/>
                </a:ln>
                <a:solidFill>
                  <a:srgbClr val="0E84B5"/>
                </a:solidFill>
                <a:effectLst/>
                <a:latin typeface="Times New Roman" panose="02020603050405020304" pitchFamily="18" charset="0"/>
                <a:cs typeface="Times New Roman" panose="02020603050405020304" pitchFamily="18" charset="0"/>
              </a:rPr>
              <a:t>sklearn.neural_network</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1" i="0" u="none" strike="noStrike" cap="none" normalizeH="0" baseline="0" dirty="0">
                <a:ln>
                  <a:noFill/>
                </a:ln>
                <a:solidFill>
                  <a:srgbClr val="007020"/>
                </a:solidFill>
                <a:effectLst/>
                <a:latin typeface="Times New Roman" panose="02020603050405020304" pitchFamily="18" charset="0"/>
                <a:cs typeface="Times New Roman" panose="02020603050405020304" pitchFamily="18" charset="0"/>
              </a:rPr>
              <a:t>import</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MLPClassifier</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1" i="0" u="none" strike="noStrike" cap="none" normalizeH="0" baseline="0" dirty="0">
                <a:ln>
                  <a:noFill/>
                </a:ln>
                <a:solidFill>
                  <a:srgbClr val="C65D09"/>
                </a:solidFill>
                <a:effectLst/>
                <a:latin typeface="Times New Roman" panose="02020603050405020304" pitchFamily="18" charset="0"/>
                <a:cs typeface="Times New Roman" panose="02020603050405020304" pitchFamily="18" charset="0"/>
              </a:rPr>
              <a:t>&gt;&gt;&gt; </a:t>
            </a:r>
            <a:r>
              <a:rPr kumimoji="0" lang="en-US" altLang="en-US" sz="1800" b="1" i="0" u="none" strike="noStrike" cap="none" normalizeH="0" baseline="0" dirty="0">
                <a:ln>
                  <a:noFill/>
                </a:ln>
                <a:solidFill>
                  <a:srgbClr val="007020"/>
                </a:solidFill>
                <a:effectLst/>
                <a:latin typeface="Times New Roman" panose="02020603050405020304" pitchFamily="18" charset="0"/>
                <a:cs typeface="Times New Roman" panose="02020603050405020304" pitchFamily="18" charset="0"/>
              </a:rPr>
              <a:t>from</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1" i="0" u="none" strike="noStrike" cap="none" normalizeH="0" baseline="0" dirty="0" err="1">
                <a:ln>
                  <a:noFill/>
                </a:ln>
                <a:solidFill>
                  <a:srgbClr val="0E84B5"/>
                </a:solidFill>
                <a:effectLst/>
                <a:latin typeface="Times New Roman" panose="02020603050405020304" pitchFamily="18" charset="0"/>
                <a:cs typeface="Times New Roman" panose="02020603050405020304" pitchFamily="18" charset="0"/>
              </a:rPr>
              <a:t>sklearn.datasets</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1" i="0" u="none" strike="noStrike" cap="none" normalizeH="0" baseline="0" dirty="0">
                <a:ln>
                  <a:noFill/>
                </a:ln>
                <a:solidFill>
                  <a:srgbClr val="007020"/>
                </a:solidFill>
                <a:effectLst/>
                <a:latin typeface="Times New Roman" panose="02020603050405020304" pitchFamily="18" charset="0"/>
                <a:cs typeface="Times New Roman" panose="02020603050405020304" pitchFamily="18" charset="0"/>
              </a:rPr>
              <a:t>import</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make_classification</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1" i="0" u="none" strike="noStrike" cap="none" normalizeH="0" baseline="0" dirty="0">
                <a:ln>
                  <a:noFill/>
                </a:ln>
                <a:solidFill>
                  <a:srgbClr val="C65D09"/>
                </a:solidFill>
                <a:effectLst/>
                <a:latin typeface="Times New Roman" panose="02020603050405020304" pitchFamily="18" charset="0"/>
                <a:cs typeface="Times New Roman" panose="02020603050405020304" pitchFamily="18" charset="0"/>
              </a:rPr>
              <a:t>&gt;&gt;&gt; </a:t>
            </a:r>
            <a:r>
              <a:rPr kumimoji="0" lang="en-US" altLang="en-US" sz="1800" b="1" i="0" u="none" strike="noStrike" cap="none" normalizeH="0" baseline="0" dirty="0">
                <a:ln>
                  <a:noFill/>
                </a:ln>
                <a:solidFill>
                  <a:srgbClr val="007020"/>
                </a:solidFill>
                <a:effectLst/>
                <a:latin typeface="Times New Roman" panose="02020603050405020304" pitchFamily="18" charset="0"/>
                <a:cs typeface="Times New Roman" panose="02020603050405020304" pitchFamily="18" charset="0"/>
              </a:rPr>
              <a:t>from</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1" i="0" u="none" strike="noStrike" cap="none" normalizeH="0" baseline="0" dirty="0" err="1">
                <a:ln>
                  <a:noFill/>
                </a:ln>
                <a:solidFill>
                  <a:srgbClr val="0E84B5"/>
                </a:solidFill>
                <a:effectLst/>
                <a:latin typeface="Times New Roman" panose="02020603050405020304" pitchFamily="18" charset="0"/>
                <a:cs typeface="Times New Roman" panose="02020603050405020304" pitchFamily="18" charset="0"/>
              </a:rPr>
              <a:t>sklearn.model_selection</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1" i="0" u="none" strike="noStrike" cap="none" normalizeH="0" baseline="0" dirty="0">
                <a:ln>
                  <a:noFill/>
                </a:ln>
                <a:solidFill>
                  <a:srgbClr val="007020"/>
                </a:solidFill>
                <a:effectLst/>
                <a:latin typeface="Times New Roman" panose="02020603050405020304" pitchFamily="18" charset="0"/>
                <a:cs typeface="Times New Roman" panose="02020603050405020304" pitchFamily="18" charset="0"/>
              </a:rPr>
              <a:t>import</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train_test_split</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1" i="0" u="none" strike="noStrike" cap="none" normalizeH="0" baseline="0" dirty="0">
                <a:ln>
                  <a:noFill/>
                </a:ln>
                <a:solidFill>
                  <a:srgbClr val="C65D09"/>
                </a:solidFill>
                <a:effectLst/>
                <a:latin typeface="Times New Roman" panose="02020603050405020304" pitchFamily="18" charset="0"/>
                <a:cs typeface="Times New Roman" panose="02020603050405020304" pitchFamily="18" charset="0"/>
              </a:rPr>
              <a:t>&gt;&gt;&gt; </a:t>
            </a: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X</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y</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a:ln>
                  <a:noFill/>
                </a:ln>
                <a:solidFill>
                  <a:srgbClr val="666666"/>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make_classification</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n_samples</a:t>
            </a:r>
            <a:r>
              <a:rPr kumimoji="0" lang="en-US" altLang="en-US" sz="1800" b="0" i="0" u="none" strike="noStrike" cap="none" normalizeH="0" baseline="0" dirty="0">
                <a:ln>
                  <a:noFill/>
                </a:ln>
                <a:solidFill>
                  <a:srgbClr val="666666"/>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a:ln>
                  <a:noFill/>
                </a:ln>
                <a:solidFill>
                  <a:srgbClr val="208050"/>
                </a:solidFill>
                <a:effectLst/>
                <a:latin typeface="Times New Roman" panose="02020603050405020304" pitchFamily="18" charset="0"/>
                <a:cs typeface="Times New Roman" panose="02020603050405020304" pitchFamily="18" charset="0"/>
              </a:rPr>
              <a:t>100</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random_state</a:t>
            </a:r>
            <a:r>
              <a:rPr kumimoji="0" lang="en-US" altLang="en-US" sz="1800" b="0" i="0" u="none" strike="noStrike" cap="none" normalizeH="0" baseline="0" dirty="0">
                <a:ln>
                  <a:noFill/>
                </a:ln>
                <a:solidFill>
                  <a:srgbClr val="666666"/>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a:ln>
                  <a:noFill/>
                </a:ln>
                <a:solidFill>
                  <a:srgbClr val="208050"/>
                </a:solidFill>
                <a:effectLst/>
                <a:latin typeface="Times New Roman" panose="02020603050405020304" pitchFamily="18" charset="0"/>
                <a:cs typeface="Times New Roman" panose="02020603050405020304" pitchFamily="18" charset="0"/>
              </a:rPr>
              <a:t>1</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1" i="0" u="none" strike="noStrike" cap="none" normalizeH="0" baseline="0" dirty="0">
                <a:ln>
                  <a:noFill/>
                </a:ln>
                <a:solidFill>
                  <a:srgbClr val="C65D09"/>
                </a:solidFill>
                <a:effectLst/>
                <a:latin typeface="Times New Roman" panose="02020603050405020304" pitchFamily="18" charset="0"/>
                <a:cs typeface="Times New Roman" panose="02020603050405020304" pitchFamily="18" charset="0"/>
              </a:rPr>
              <a:t>&gt;&gt;&gt;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X_train</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X_test</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y_train</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y_test</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a:ln>
                  <a:noFill/>
                </a:ln>
                <a:solidFill>
                  <a:srgbClr val="666666"/>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train_test_split</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X</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y</a:t>
            </a:r>
            <a:r>
              <a:rPr lang="en-US" alt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test_size</a:t>
            </a:r>
            <a:r>
              <a:rPr lang="en-US" sz="1800" dirty="0">
                <a:latin typeface="Times New Roman" panose="02020603050405020304" pitchFamily="18" charset="0"/>
                <a:cs typeface="Times New Roman" panose="02020603050405020304" pitchFamily="18" charset="0"/>
              </a:rPr>
              <a:t> = 0.3</a:t>
            </a:r>
            <a:r>
              <a:rPr lang="en-US" altLang="en-US" sz="1800" dirty="0">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random_state</a:t>
            </a:r>
            <a:r>
              <a:rPr kumimoji="0" lang="en-US" altLang="en-US" sz="1800" b="0" i="0" u="none" strike="noStrike" cap="none" normalizeH="0" baseline="0" dirty="0">
                <a:ln>
                  <a:noFill/>
                </a:ln>
                <a:solidFill>
                  <a:srgbClr val="666666"/>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a:ln>
                  <a:noFill/>
                </a:ln>
                <a:solidFill>
                  <a:srgbClr val="208050"/>
                </a:solidFill>
                <a:effectLst/>
                <a:latin typeface="Times New Roman" panose="02020603050405020304" pitchFamily="18" charset="0"/>
                <a:cs typeface="Times New Roman" panose="02020603050405020304" pitchFamily="18" charset="0"/>
              </a:rPr>
              <a:t>1</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p>
          <a:p>
            <a:pPr marL="0" indent="0">
              <a:lnSpc>
                <a:spcPct val="100000"/>
              </a:lnSpc>
              <a:spcBef>
                <a:spcPct val="30000"/>
              </a:spcBef>
              <a:buNone/>
            </a:pPr>
            <a:r>
              <a:rPr kumimoji="0" lang="en-US" altLang="en-US" sz="1800" b="1" i="0" u="none" strike="noStrike" cap="none" normalizeH="0" baseline="0" dirty="0">
                <a:ln>
                  <a:noFill/>
                </a:ln>
                <a:solidFill>
                  <a:srgbClr val="C65D09"/>
                </a:solidFill>
                <a:effectLst/>
                <a:latin typeface="Times New Roman" panose="02020603050405020304" pitchFamily="18" charset="0"/>
                <a:cs typeface="Times New Roman" panose="02020603050405020304" pitchFamily="18" charset="0"/>
              </a:rPr>
              <a:t>&gt;&gt;&gt;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clf</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a:ln>
                  <a:noFill/>
                </a:ln>
                <a:solidFill>
                  <a:srgbClr val="666666"/>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MLPClassifier</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a:t>
            </a:r>
            <a:r>
              <a:rPr lang="en-US" sz="1800" dirty="0" err="1">
                <a:latin typeface="Times New Roman" panose="02020603050405020304" pitchFamily="18" charset="0"/>
                <a:cs typeface="Times New Roman" panose="02020603050405020304" pitchFamily="18" charset="0"/>
              </a:rPr>
              <a:t>hidden_layer_sizes</a:t>
            </a:r>
            <a:r>
              <a:rPr lang="en-US" sz="1800" dirty="0">
                <a:latin typeface="Times New Roman" panose="02020603050405020304" pitchFamily="18" charset="0"/>
                <a:cs typeface="Times New Roman" panose="02020603050405020304" pitchFamily="18" charset="0"/>
              </a:rPr>
              <a:t>=(100,), activation='</a:t>
            </a:r>
            <a:r>
              <a:rPr lang="en-US" sz="1800" dirty="0" err="1">
                <a:latin typeface="Times New Roman" panose="02020603050405020304" pitchFamily="18" charset="0"/>
                <a:cs typeface="Times New Roman" panose="02020603050405020304" pitchFamily="18" charset="0"/>
              </a:rPr>
              <a:t>relu</a:t>
            </a:r>
            <a:r>
              <a:rPr lang="en-US" sz="1800" dirty="0">
                <a:latin typeface="Times New Roman" panose="02020603050405020304" pitchFamily="18" charset="0"/>
                <a:cs typeface="Times New Roman" panose="02020603050405020304" pitchFamily="18" charset="0"/>
              </a:rPr>
              <a:t>’, solver='</a:t>
            </a:r>
            <a:r>
              <a:rPr lang="en-US" sz="1800" dirty="0" err="1">
                <a:latin typeface="Times New Roman" panose="02020603050405020304" pitchFamily="18" charset="0"/>
                <a:cs typeface="Times New Roman" panose="02020603050405020304" pitchFamily="18" charset="0"/>
              </a:rPr>
              <a:t>adam</a:t>
            </a:r>
            <a:r>
              <a:rPr lang="en-US" sz="1800" dirty="0">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random_state</a:t>
            </a:r>
            <a:r>
              <a:rPr kumimoji="0" lang="en-US" altLang="en-US" sz="1800" b="0" i="0" u="none" strike="noStrike" cap="none" normalizeH="0" baseline="0" dirty="0">
                <a:ln>
                  <a:noFill/>
                </a:ln>
                <a:solidFill>
                  <a:srgbClr val="666666"/>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a:ln>
                  <a:noFill/>
                </a:ln>
                <a:solidFill>
                  <a:srgbClr val="208050"/>
                </a:solidFill>
                <a:effectLst/>
                <a:latin typeface="Times New Roman" panose="02020603050405020304" pitchFamily="18" charset="0"/>
                <a:cs typeface="Times New Roman" panose="02020603050405020304" pitchFamily="18" charset="0"/>
              </a:rPr>
              <a:t>1</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max_iter</a:t>
            </a:r>
            <a:r>
              <a:rPr kumimoji="0" lang="en-US" altLang="en-US" sz="1800" b="0" i="0" u="none" strike="noStrike" cap="none" normalizeH="0" baseline="0" dirty="0">
                <a:ln>
                  <a:noFill/>
                </a:ln>
                <a:solidFill>
                  <a:srgbClr val="666666"/>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a:ln>
                  <a:noFill/>
                </a:ln>
                <a:solidFill>
                  <a:srgbClr val="208050"/>
                </a:solidFill>
                <a:effectLst/>
                <a:latin typeface="Times New Roman" panose="02020603050405020304" pitchFamily="18" charset="0"/>
                <a:cs typeface="Times New Roman" panose="02020603050405020304" pitchFamily="18" charset="0"/>
              </a:rPr>
              <a:t>300</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a:t>
            </a:r>
          </a:p>
          <a:p>
            <a:pPr marL="0" indent="0">
              <a:lnSpc>
                <a:spcPct val="100000"/>
              </a:lnSpc>
              <a:spcBef>
                <a:spcPct val="30000"/>
              </a:spcBef>
              <a:buNone/>
            </a:pP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1" i="0" u="none" strike="noStrike" cap="none" normalizeH="0" baseline="0" dirty="0">
                <a:ln>
                  <a:noFill/>
                </a:ln>
                <a:solidFill>
                  <a:srgbClr val="C65D09"/>
                </a:solidFill>
                <a:effectLst/>
                <a:latin typeface="Times New Roman" panose="02020603050405020304" pitchFamily="18" charset="0"/>
                <a:cs typeface="Times New Roman" panose="02020603050405020304" pitchFamily="18" charset="0"/>
              </a:rPr>
              <a:t>&gt;&gt;&gt; </a:t>
            </a:r>
            <a:r>
              <a:rPr kumimoji="0" lang="en-US" altLang="en-US" sz="1800" b="0" i="0" u="none" strike="noStrike" cap="none" normalizeH="0" baseline="0" dirty="0" err="1">
                <a:ln>
                  <a:noFill/>
                </a:ln>
                <a:solidFill>
                  <a:srgbClr val="212529"/>
                </a:solidFill>
                <a:effectLst/>
                <a:latin typeface="Times New Roman" panose="02020603050405020304" pitchFamily="18" charset="0"/>
                <a:cs typeface="Times New Roman" panose="02020603050405020304" pitchFamily="18" charset="0"/>
              </a:rPr>
              <a:t>clf</a:t>
            </a:r>
            <a:r>
              <a:rPr kumimoji="0" lang="en-US" altLang="en-US" sz="1800" b="0" i="0" u="none" strike="noStrike" cap="none" normalizeH="0" baseline="0" dirty="0" err="1">
                <a:ln>
                  <a:noFill/>
                </a:ln>
                <a:solidFill>
                  <a:srgbClr val="666666"/>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fit</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X_train</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y_train</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1" i="0" u="none" strike="noStrike" cap="none" normalizeH="0" baseline="0" dirty="0">
                <a:ln>
                  <a:noFill/>
                </a:ln>
                <a:solidFill>
                  <a:srgbClr val="C65D09"/>
                </a:solidFill>
                <a:effectLst/>
                <a:latin typeface="Times New Roman" panose="02020603050405020304" pitchFamily="18" charset="0"/>
                <a:cs typeface="Times New Roman" panose="02020603050405020304" pitchFamily="18" charset="0"/>
              </a:rPr>
              <a:t>&gt;&gt;&gt;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clf</a:t>
            </a:r>
            <a:r>
              <a:rPr kumimoji="0" lang="en-US" altLang="en-US" sz="1800" b="0" i="0" u="none" strike="noStrike" cap="none" normalizeH="0" baseline="0" dirty="0" err="1">
                <a:ln>
                  <a:noFill/>
                </a:ln>
                <a:solidFill>
                  <a:srgbClr val="666666"/>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predict_proba</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X_test</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a:ln>
                  <a:noFill/>
                </a:ln>
                <a:solidFill>
                  <a:srgbClr val="208050"/>
                </a:solidFill>
                <a:effectLst/>
                <a:latin typeface="Times New Roman" panose="02020603050405020304" pitchFamily="18" charset="0"/>
                <a:cs typeface="Times New Roman" panose="02020603050405020304" pitchFamily="18" charset="0"/>
              </a:rPr>
              <a:t>1</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array([[0.038..., 0.961...]])</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1" i="0" u="none" strike="noStrike" cap="none" normalizeH="0" baseline="0" dirty="0">
                <a:ln>
                  <a:noFill/>
                </a:ln>
                <a:solidFill>
                  <a:srgbClr val="C65D09"/>
                </a:solidFill>
                <a:effectLst/>
                <a:latin typeface="Times New Roman" panose="02020603050405020304" pitchFamily="18" charset="0"/>
                <a:cs typeface="Times New Roman" panose="02020603050405020304" pitchFamily="18" charset="0"/>
              </a:rPr>
              <a:t>&gt;&gt;&gt;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clf</a:t>
            </a:r>
            <a:r>
              <a:rPr kumimoji="0" lang="en-US" altLang="en-US" sz="1800" b="0" i="0" u="none" strike="noStrike" cap="none" normalizeH="0" baseline="0" dirty="0" err="1">
                <a:ln>
                  <a:noFill/>
                </a:ln>
                <a:solidFill>
                  <a:srgbClr val="666666"/>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predict</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X_test</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a:ln>
                  <a:noFill/>
                </a:ln>
                <a:solidFill>
                  <a:srgbClr val="208050"/>
                </a:solidFill>
                <a:effectLst/>
                <a:latin typeface="Times New Roman" panose="02020603050405020304" pitchFamily="18" charset="0"/>
                <a:cs typeface="Times New Roman" panose="02020603050405020304" pitchFamily="18" charset="0"/>
              </a:rPr>
              <a:t>5</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array([0, 0, 1, 0, 0])</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1" i="0" u="none" strike="noStrike" cap="none" normalizeH="0" baseline="0" dirty="0">
                <a:ln>
                  <a:noFill/>
                </a:ln>
                <a:solidFill>
                  <a:srgbClr val="C65D09"/>
                </a:solidFill>
                <a:effectLst/>
                <a:latin typeface="Times New Roman" panose="02020603050405020304" pitchFamily="18" charset="0"/>
                <a:cs typeface="Times New Roman" panose="02020603050405020304" pitchFamily="18" charset="0"/>
              </a:rPr>
              <a:t>&gt;&gt;&gt;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clf</a:t>
            </a:r>
            <a:r>
              <a:rPr kumimoji="0" lang="en-US" altLang="en-US" sz="1800" b="0" i="0" u="none" strike="noStrike" cap="none" normalizeH="0" baseline="0" dirty="0" err="1">
                <a:ln>
                  <a:noFill/>
                </a:ln>
                <a:solidFill>
                  <a:srgbClr val="666666"/>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score</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X_test</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8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y_test</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0.8...</a:t>
            </a:r>
            <a:r>
              <a:rPr kumimoji="0" lang="en-US" altLang="en-US" sz="18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07243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1DF6B-7B3E-1C5D-6548-4FA0AEAA02E5}"/>
              </a:ext>
            </a:extLst>
          </p:cNvPr>
          <p:cNvSpPr>
            <a:spLocks noGrp="1"/>
          </p:cNvSpPr>
          <p:nvPr>
            <p:ph type="title"/>
          </p:nvPr>
        </p:nvSpPr>
        <p:spPr>
          <a:xfrm>
            <a:off x="838200" y="0"/>
            <a:ext cx="10515600" cy="1325563"/>
          </a:xfrm>
        </p:spPr>
        <p:txBody>
          <a:bodyPr/>
          <a:lstStyle/>
          <a:p>
            <a:r>
              <a:rPr lang="en-US" dirty="0"/>
              <a:t>Iris data</a:t>
            </a:r>
          </a:p>
        </p:txBody>
      </p:sp>
      <p:sp>
        <p:nvSpPr>
          <p:cNvPr id="3" name="Content Placeholder 2">
            <a:extLst>
              <a:ext uri="{FF2B5EF4-FFF2-40B4-BE49-F238E27FC236}">
                <a16:creationId xmlns:a16="http://schemas.microsoft.com/office/drawing/2014/main" id="{58B607BD-A91B-B425-0F6C-2EE7FBD11534}"/>
              </a:ext>
            </a:extLst>
          </p:cNvPr>
          <p:cNvSpPr>
            <a:spLocks noGrp="1"/>
          </p:cNvSpPr>
          <p:nvPr>
            <p:ph idx="1"/>
          </p:nvPr>
        </p:nvSpPr>
        <p:spPr>
          <a:xfrm>
            <a:off x="745435" y="950843"/>
            <a:ext cx="10515600" cy="5661992"/>
          </a:xfrm>
        </p:spPr>
        <p:txBody>
          <a:bodyPr>
            <a:noAutofit/>
          </a:bodyPr>
          <a:lstStyle/>
          <a:p>
            <a:r>
              <a:rPr lang="en-US" sz="1600" b="0" dirty="0">
                <a:solidFill>
                  <a:srgbClr val="AF00DB"/>
                </a:solidFill>
                <a:effectLst/>
                <a:latin typeface="Courier New" panose="02070309020205020404" pitchFamily="49" charset="0"/>
              </a:rPr>
              <a:t>from</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sklearn.datasets</a:t>
            </a:r>
            <a:r>
              <a:rPr lang="en-US" sz="1600" b="0" dirty="0">
                <a:solidFill>
                  <a:srgbClr val="000000"/>
                </a:solidFill>
                <a:effectLst/>
                <a:latin typeface="Courier New" panose="02070309020205020404" pitchFamily="49" charset="0"/>
              </a:rPr>
              <a:t> </a:t>
            </a:r>
            <a:r>
              <a:rPr lang="en-US" sz="1600" b="0" dirty="0">
                <a:solidFill>
                  <a:srgbClr val="AF00DB"/>
                </a:solidFill>
                <a:effectLst/>
                <a:latin typeface="Courier New" panose="02070309020205020404" pitchFamily="49" charset="0"/>
              </a:rPr>
              <a:t>import</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load_iris</a:t>
            </a:r>
            <a:endParaRPr lang="en-US" sz="1600" b="0" dirty="0">
              <a:solidFill>
                <a:srgbClr val="000000"/>
              </a:solidFill>
              <a:effectLst/>
              <a:latin typeface="Courier New" panose="02070309020205020404" pitchFamily="49" charset="0"/>
            </a:endParaRPr>
          </a:p>
          <a:p>
            <a:r>
              <a:rPr lang="en-US" sz="1600" b="0" dirty="0">
                <a:solidFill>
                  <a:srgbClr val="AF00DB"/>
                </a:solidFill>
                <a:effectLst/>
                <a:latin typeface="Courier New" panose="02070309020205020404" pitchFamily="49" charset="0"/>
              </a:rPr>
              <a:t>from</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sklearn.datasets</a:t>
            </a:r>
            <a:r>
              <a:rPr lang="en-US" sz="1600" b="0" dirty="0">
                <a:solidFill>
                  <a:srgbClr val="000000"/>
                </a:solidFill>
                <a:effectLst/>
                <a:latin typeface="Courier New" panose="02070309020205020404" pitchFamily="49" charset="0"/>
              </a:rPr>
              <a:t> </a:t>
            </a:r>
            <a:r>
              <a:rPr lang="en-US" sz="1600" b="0" dirty="0">
                <a:solidFill>
                  <a:srgbClr val="AF00DB"/>
                </a:solidFill>
                <a:effectLst/>
                <a:latin typeface="Courier New" panose="02070309020205020404" pitchFamily="49" charset="0"/>
              </a:rPr>
              <a:t>import</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make_classification</a:t>
            </a:r>
            <a:endParaRPr lang="en-US" sz="1600" b="0" dirty="0">
              <a:solidFill>
                <a:srgbClr val="000000"/>
              </a:solidFill>
              <a:effectLst/>
              <a:latin typeface="Courier New" panose="02070309020205020404" pitchFamily="49" charset="0"/>
            </a:endParaRPr>
          </a:p>
          <a:p>
            <a:r>
              <a:rPr lang="en-US" sz="1600" b="0" dirty="0">
                <a:solidFill>
                  <a:srgbClr val="AF00DB"/>
                </a:solidFill>
                <a:effectLst/>
                <a:latin typeface="Courier New" panose="02070309020205020404" pitchFamily="49" charset="0"/>
              </a:rPr>
              <a:t>from</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sklearn.model_selection</a:t>
            </a:r>
            <a:r>
              <a:rPr lang="en-US" sz="1600" b="0" dirty="0">
                <a:solidFill>
                  <a:srgbClr val="000000"/>
                </a:solidFill>
                <a:effectLst/>
                <a:latin typeface="Courier New" panose="02070309020205020404" pitchFamily="49" charset="0"/>
              </a:rPr>
              <a:t> </a:t>
            </a:r>
            <a:r>
              <a:rPr lang="en-US" sz="1600" b="0" dirty="0">
                <a:solidFill>
                  <a:srgbClr val="AF00DB"/>
                </a:solidFill>
                <a:effectLst/>
                <a:latin typeface="Courier New" panose="02070309020205020404" pitchFamily="49" charset="0"/>
              </a:rPr>
              <a:t>import</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train_test_split</a:t>
            </a:r>
            <a:endParaRPr lang="en-US" sz="1600" b="0" dirty="0">
              <a:solidFill>
                <a:srgbClr val="000000"/>
              </a:solidFill>
              <a:effectLst/>
              <a:latin typeface="Courier New" panose="02070309020205020404" pitchFamily="49" charset="0"/>
            </a:endParaRPr>
          </a:p>
          <a:p>
            <a:r>
              <a:rPr kumimoji="0" lang="en-US" altLang="en-US" sz="1600" b="1" i="0" u="none" strike="noStrike" cap="none" normalizeH="0" baseline="0" dirty="0">
                <a:ln>
                  <a:noFill/>
                </a:ln>
                <a:solidFill>
                  <a:srgbClr val="007020"/>
                </a:solidFill>
                <a:effectLst/>
                <a:latin typeface="Times New Roman" panose="02020603050405020304" pitchFamily="18" charset="0"/>
                <a:cs typeface="Times New Roman" panose="02020603050405020304" pitchFamily="18" charset="0"/>
              </a:rPr>
              <a:t>from</a:t>
            </a:r>
            <a:r>
              <a:rPr kumimoji="0" lang="en-US" altLang="en-US" sz="16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600" b="1" i="0" u="none" strike="noStrike" cap="none" normalizeH="0" baseline="0" dirty="0" err="1">
                <a:ln>
                  <a:noFill/>
                </a:ln>
                <a:solidFill>
                  <a:srgbClr val="0E84B5"/>
                </a:solidFill>
                <a:effectLst/>
                <a:latin typeface="Times New Roman" panose="02020603050405020304" pitchFamily="18" charset="0"/>
                <a:cs typeface="Times New Roman" panose="02020603050405020304" pitchFamily="18" charset="0"/>
              </a:rPr>
              <a:t>sklearn.neural_network</a:t>
            </a:r>
            <a:r>
              <a:rPr kumimoji="0" lang="en-US" altLang="en-US" sz="16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600" b="1" i="0" u="none" strike="noStrike" cap="none" normalizeH="0" baseline="0" dirty="0">
                <a:ln>
                  <a:noFill/>
                </a:ln>
                <a:solidFill>
                  <a:srgbClr val="007020"/>
                </a:solidFill>
                <a:effectLst/>
                <a:latin typeface="Times New Roman" panose="02020603050405020304" pitchFamily="18" charset="0"/>
                <a:cs typeface="Times New Roman" panose="02020603050405020304" pitchFamily="18" charset="0"/>
              </a:rPr>
              <a:t>import</a:t>
            </a:r>
            <a:r>
              <a:rPr kumimoji="0" lang="en-US" altLang="en-US" sz="1600" b="0" i="0" u="none" strike="noStrike" cap="none" normalizeH="0" baseline="0" dirty="0">
                <a:ln>
                  <a:noFill/>
                </a:ln>
                <a:solidFill>
                  <a:srgbClr val="212529"/>
                </a:solidFill>
                <a:effectLst/>
                <a:latin typeface="Times New Roman" panose="02020603050405020304" pitchFamily="18" charset="0"/>
                <a:cs typeface="Times New Roman" panose="02020603050405020304" pitchFamily="18" charset="0"/>
              </a:rPr>
              <a:t> </a:t>
            </a:r>
            <a:r>
              <a:rPr kumimoji="0" lang="en-US" altLang="en-US" sz="16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MLPClassifier</a:t>
            </a:r>
            <a:endParaRPr kumimoji="0" lang="en-US" altLang="en-US"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r>
              <a:rPr lang="en-US" sz="1600" b="0" dirty="0">
                <a:solidFill>
                  <a:srgbClr val="000000"/>
                </a:solidFill>
                <a:effectLst/>
                <a:latin typeface="Courier New" panose="02070309020205020404" pitchFamily="49" charset="0"/>
              </a:rPr>
              <a:t>iris = </a:t>
            </a:r>
            <a:r>
              <a:rPr lang="en-US" sz="1600" b="0" dirty="0" err="1">
                <a:solidFill>
                  <a:srgbClr val="000000"/>
                </a:solidFill>
                <a:effectLst/>
                <a:latin typeface="Courier New" panose="02070309020205020404" pitchFamily="49" charset="0"/>
              </a:rPr>
              <a:t>load_iris</a:t>
            </a:r>
            <a:r>
              <a:rPr lang="en-US" sz="1600" b="0" dirty="0">
                <a:solidFill>
                  <a:srgbClr val="000000"/>
                </a:solidFill>
                <a:effectLst/>
                <a:latin typeface="Courier New" panose="02070309020205020404" pitchFamily="49" charset="0"/>
              </a:rPr>
              <a:t>()</a:t>
            </a:r>
          </a:p>
          <a:p>
            <a:r>
              <a:rPr lang="en-US" sz="1600" b="0" dirty="0">
                <a:solidFill>
                  <a:srgbClr val="000000"/>
                </a:solidFill>
                <a:effectLst/>
                <a:latin typeface="Courier New" panose="02070309020205020404" pitchFamily="49" charset="0"/>
              </a:rPr>
              <a:t>X = </a:t>
            </a:r>
            <a:r>
              <a:rPr lang="en-US" sz="1600" b="0" dirty="0" err="1">
                <a:solidFill>
                  <a:srgbClr val="000000"/>
                </a:solidFill>
                <a:effectLst/>
                <a:latin typeface="Courier New" panose="02070309020205020404" pitchFamily="49" charset="0"/>
              </a:rPr>
              <a:t>iris.data</a:t>
            </a:r>
            <a:endParaRPr lang="en-US" sz="1600" b="0" dirty="0">
              <a:solidFill>
                <a:srgbClr val="000000"/>
              </a:solidFill>
              <a:effectLst/>
              <a:latin typeface="Courier New" panose="02070309020205020404" pitchFamily="49" charset="0"/>
            </a:endParaRPr>
          </a:p>
          <a:p>
            <a:r>
              <a:rPr lang="en-US" sz="1600" b="0" dirty="0">
                <a:solidFill>
                  <a:srgbClr val="000000"/>
                </a:solidFill>
                <a:effectLst/>
                <a:latin typeface="Courier New" panose="02070309020205020404" pitchFamily="49" charset="0"/>
              </a:rPr>
              <a:t>y = </a:t>
            </a:r>
            <a:r>
              <a:rPr lang="en-US" sz="1600" b="0" dirty="0" err="1">
                <a:solidFill>
                  <a:srgbClr val="000000"/>
                </a:solidFill>
                <a:effectLst/>
                <a:latin typeface="Courier New" panose="02070309020205020404" pitchFamily="49" charset="0"/>
              </a:rPr>
              <a:t>iris.target</a:t>
            </a:r>
            <a:endParaRPr lang="en-US" sz="1600" b="0" dirty="0">
              <a:solidFill>
                <a:srgbClr val="000000"/>
              </a:solidFill>
              <a:effectLst/>
              <a:latin typeface="Courier New" panose="02070309020205020404" pitchFamily="49" charset="0"/>
            </a:endParaRPr>
          </a:p>
          <a:p>
            <a:r>
              <a:rPr lang="en-US" sz="1600" b="0" dirty="0" err="1">
                <a:solidFill>
                  <a:srgbClr val="000000"/>
                </a:solidFill>
                <a:effectLst/>
                <a:latin typeface="Courier New" panose="02070309020205020404" pitchFamily="49" charset="0"/>
              </a:rPr>
              <a:t>feature_names</a:t>
            </a:r>
            <a:r>
              <a:rPr lang="en-US" sz="1600" b="0" dirty="0">
                <a:solidFill>
                  <a:srgbClr val="000000"/>
                </a:solidFill>
                <a:effectLst/>
                <a:latin typeface="Courier New" panose="02070309020205020404" pitchFamily="49" charset="0"/>
              </a:rPr>
              <a:t> = </a:t>
            </a:r>
            <a:r>
              <a:rPr lang="en-US" sz="1600" b="0" dirty="0" err="1">
                <a:solidFill>
                  <a:srgbClr val="000000"/>
                </a:solidFill>
                <a:effectLst/>
                <a:latin typeface="Courier New" panose="02070309020205020404" pitchFamily="49" charset="0"/>
              </a:rPr>
              <a:t>iris.feature_names</a:t>
            </a:r>
            <a:endParaRPr lang="en-US" sz="1600" b="0" dirty="0">
              <a:solidFill>
                <a:srgbClr val="000000"/>
              </a:solidFill>
              <a:effectLst/>
              <a:latin typeface="Courier New" panose="02070309020205020404" pitchFamily="49" charset="0"/>
            </a:endParaRPr>
          </a:p>
          <a:p>
            <a:r>
              <a:rPr lang="en-US" sz="1600" b="0" dirty="0" err="1">
                <a:solidFill>
                  <a:srgbClr val="000000"/>
                </a:solidFill>
                <a:effectLst/>
                <a:latin typeface="Courier New" panose="02070309020205020404" pitchFamily="49" charset="0"/>
              </a:rPr>
              <a:t>target_names</a:t>
            </a:r>
            <a:r>
              <a:rPr lang="en-US" sz="1600" b="0" dirty="0">
                <a:solidFill>
                  <a:srgbClr val="000000"/>
                </a:solidFill>
                <a:effectLst/>
                <a:latin typeface="Courier New" panose="02070309020205020404" pitchFamily="49" charset="0"/>
              </a:rPr>
              <a:t> = </a:t>
            </a:r>
            <a:r>
              <a:rPr lang="en-US" sz="1600" b="0" dirty="0" err="1">
                <a:solidFill>
                  <a:srgbClr val="000000"/>
                </a:solidFill>
                <a:effectLst/>
                <a:latin typeface="Courier New" panose="02070309020205020404" pitchFamily="49" charset="0"/>
              </a:rPr>
              <a:t>iris.target_names</a:t>
            </a:r>
            <a:endParaRPr lang="en-US" sz="1600" b="0" dirty="0">
              <a:solidFill>
                <a:srgbClr val="000000"/>
              </a:solidFill>
              <a:effectLst/>
              <a:latin typeface="Courier New" panose="02070309020205020404" pitchFamily="49" charset="0"/>
            </a:endParaRPr>
          </a:p>
          <a:p>
            <a:r>
              <a:rPr lang="en-US" sz="1600" b="0" dirty="0">
                <a:solidFill>
                  <a:srgbClr val="795E26"/>
                </a:solidFill>
                <a:effectLst/>
                <a:latin typeface="Courier New" panose="02070309020205020404" pitchFamily="49" charset="0"/>
              </a:rPr>
              <a:t>print</a:t>
            </a:r>
            <a:r>
              <a:rPr lang="en-US" sz="1600" b="0" dirty="0">
                <a:solidFill>
                  <a:srgbClr val="000000"/>
                </a:solidFill>
                <a:effectLst/>
                <a:latin typeface="Courier New" panose="02070309020205020404" pitchFamily="49" charset="0"/>
              </a:rPr>
              <a:t>(</a:t>
            </a:r>
            <a:r>
              <a:rPr lang="en-US" sz="1600" b="0" dirty="0">
                <a:solidFill>
                  <a:srgbClr val="A31515"/>
                </a:solidFill>
                <a:effectLst/>
                <a:latin typeface="Courier New" panose="02070309020205020404" pitchFamily="49" charset="0"/>
              </a:rPr>
              <a:t>"Feature names:"</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feature_names</a:t>
            </a:r>
            <a:r>
              <a:rPr lang="en-US" sz="1600" b="0" dirty="0">
                <a:solidFill>
                  <a:srgbClr val="000000"/>
                </a:solidFill>
                <a:effectLst/>
                <a:latin typeface="Courier New" panose="02070309020205020404" pitchFamily="49" charset="0"/>
              </a:rPr>
              <a:t>)</a:t>
            </a:r>
          </a:p>
          <a:p>
            <a:r>
              <a:rPr lang="en-US" sz="1600" b="0" dirty="0">
                <a:solidFill>
                  <a:srgbClr val="795E26"/>
                </a:solidFill>
                <a:effectLst/>
                <a:latin typeface="Courier New" panose="02070309020205020404" pitchFamily="49" charset="0"/>
              </a:rPr>
              <a:t>print</a:t>
            </a:r>
            <a:r>
              <a:rPr lang="en-US" sz="1600" b="0" dirty="0">
                <a:solidFill>
                  <a:srgbClr val="000000"/>
                </a:solidFill>
                <a:effectLst/>
                <a:latin typeface="Courier New" panose="02070309020205020404" pitchFamily="49" charset="0"/>
              </a:rPr>
              <a:t>(</a:t>
            </a:r>
            <a:r>
              <a:rPr lang="en-US" sz="1600" b="0" dirty="0">
                <a:solidFill>
                  <a:srgbClr val="A31515"/>
                </a:solidFill>
                <a:effectLst/>
                <a:latin typeface="Courier New" panose="02070309020205020404" pitchFamily="49" charset="0"/>
              </a:rPr>
              <a:t>"Target names:"</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target_names</a:t>
            </a:r>
            <a:r>
              <a:rPr lang="en-US" sz="1600" b="0" dirty="0">
                <a:solidFill>
                  <a:srgbClr val="000000"/>
                </a:solidFill>
                <a:effectLst/>
                <a:latin typeface="Courier New" panose="02070309020205020404" pitchFamily="49" charset="0"/>
              </a:rPr>
              <a:t>)</a:t>
            </a:r>
          </a:p>
          <a:p>
            <a:r>
              <a:rPr lang="en-US" sz="1600" b="0" dirty="0" err="1">
                <a:solidFill>
                  <a:srgbClr val="000000"/>
                </a:solidFill>
                <a:effectLst/>
                <a:latin typeface="Courier New" panose="02070309020205020404" pitchFamily="49" charset="0"/>
              </a:rPr>
              <a:t>X_train</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X_test</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y_train</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y_test</a:t>
            </a:r>
            <a:r>
              <a:rPr lang="en-US" sz="1600" b="0" dirty="0">
                <a:solidFill>
                  <a:srgbClr val="000000"/>
                </a:solidFill>
                <a:effectLst/>
                <a:latin typeface="Courier New" panose="02070309020205020404" pitchFamily="49" charset="0"/>
              </a:rPr>
              <a:t> = </a:t>
            </a:r>
            <a:r>
              <a:rPr lang="en-US" sz="1600" b="0" dirty="0" err="1">
                <a:solidFill>
                  <a:srgbClr val="000000"/>
                </a:solidFill>
                <a:effectLst/>
                <a:latin typeface="Courier New" panose="02070309020205020404" pitchFamily="49" charset="0"/>
              </a:rPr>
              <a:t>train_test_split</a:t>
            </a:r>
            <a:r>
              <a:rPr lang="en-US" sz="1600" b="0" dirty="0">
                <a:solidFill>
                  <a:srgbClr val="000000"/>
                </a:solidFill>
                <a:effectLst/>
                <a:latin typeface="Courier New" panose="02070309020205020404" pitchFamily="49" charset="0"/>
              </a:rPr>
              <a:t>(X, y, </a:t>
            </a:r>
            <a:r>
              <a:rPr lang="en-US" sz="1600" b="0" dirty="0" err="1">
                <a:solidFill>
                  <a:srgbClr val="000000"/>
                </a:solidFill>
                <a:effectLst/>
                <a:latin typeface="Courier New" panose="02070309020205020404" pitchFamily="49" charset="0"/>
              </a:rPr>
              <a:t>test_size</a:t>
            </a:r>
            <a:r>
              <a:rPr lang="en-US" sz="1600" b="0" dirty="0">
                <a:solidFill>
                  <a:srgbClr val="000000"/>
                </a:solidFill>
                <a:effectLst/>
                <a:latin typeface="Courier New" panose="02070309020205020404" pitchFamily="49" charset="0"/>
              </a:rPr>
              <a:t> = </a:t>
            </a:r>
            <a:r>
              <a:rPr lang="en-US" sz="1600" b="0" dirty="0">
                <a:solidFill>
                  <a:srgbClr val="098156"/>
                </a:solidFill>
                <a:effectLst/>
                <a:latin typeface="Courier New" panose="02070309020205020404" pitchFamily="49" charset="0"/>
              </a:rPr>
              <a:t>0.3</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random_state</a:t>
            </a:r>
            <a:r>
              <a:rPr lang="en-US" sz="1600" b="0" dirty="0">
                <a:solidFill>
                  <a:srgbClr val="000000"/>
                </a:solidFill>
                <a:effectLst/>
                <a:latin typeface="Courier New" panose="02070309020205020404" pitchFamily="49" charset="0"/>
              </a:rPr>
              <a:t> = </a:t>
            </a:r>
            <a:r>
              <a:rPr lang="en-US" sz="1600" b="0" dirty="0">
                <a:solidFill>
                  <a:srgbClr val="098156"/>
                </a:solidFill>
                <a:effectLst/>
                <a:latin typeface="Courier New" panose="02070309020205020404" pitchFamily="49" charset="0"/>
              </a:rPr>
              <a:t>1</a:t>
            </a:r>
            <a:r>
              <a:rPr lang="en-US" sz="1600" b="0" dirty="0">
                <a:solidFill>
                  <a:srgbClr val="000000"/>
                </a:solidFill>
                <a:effectLst/>
                <a:latin typeface="Courier New" panose="02070309020205020404" pitchFamily="49" charset="0"/>
              </a:rPr>
              <a:t>)</a:t>
            </a:r>
          </a:p>
          <a:p>
            <a:r>
              <a:rPr lang="en-US" sz="1600" b="0" dirty="0" err="1">
                <a:solidFill>
                  <a:srgbClr val="000000"/>
                </a:solidFill>
                <a:effectLst/>
                <a:latin typeface="Courier New" panose="02070309020205020404" pitchFamily="49" charset="0"/>
              </a:rPr>
              <a:t>clf</a:t>
            </a:r>
            <a:r>
              <a:rPr lang="en-US" sz="1600" b="0" dirty="0">
                <a:solidFill>
                  <a:srgbClr val="000000"/>
                </a:solidFill>
                <a:effectLst/>
                <a:latin typeface="Courier New" panose="02070309020205020404" pitchFamily="49" charset="0"/>
              </a:rPr>
              <a:t> = </a:t>
            </a:r>
            <a:r>
              <a:rPr lang="en-US" sz="1600" b="0" dirty="0" err="1">
                <a:solidFill>
                  <a:srgbClr val="000000"/>
                </a:solidFill>
                <a:effectLst/>
                <a:latin typeface="Courier New" panose="02070309020205020404" pitchFamily="49" charset="0"/>
              </a:rPr>
              <a:t>MLPClassifier</a:t>
            </a:r>
            <a:r>
              <a:rPr lang="en-US" sz="1600" b="0" dirty="0">
                <a:solidFill>
                  <a:srgbClr val="000000"/>
                </a:solidFill>
                <a:effectLst/>
                <a:latin typeface="Courier New" panose="02070309020205020404" pitchFamily="49" charset="0"/>
              </a:rPr>
              <a:t>(</a:t>
            </a:r>
            <a:r>
              <a:rPr lang="en-US" sz="1600" b="0" dirty="0" err="1">
                <a:solidFill>
                  <a:srgbClr val="000000"/>
                </a:solidFill>
                <a:effectLst/>
                <a:latin typeface="Courier New" panose="02070309020205020404" pitchFamily="49" charset="0"/>
              </a:rPr>
              <a:t>hidden_layer_sizes</a:t>
            </a:r>
            <a:r>
              <a:rPr lang="en-US" sz="1600" b="0" dirty="0">
                <a:solidFill>
                  <a:srgbClr val="000000"/>
                </a:solidFill>
                <a:effectLst/>
                <a:latin typeface="Courier New" panose="02070309020205020404" pitchFamily="49" charset="0"/>
              </a:rPr>
              <a:t>=(</a:t>
            </a:r>
            <a:r>
              <a:rPr lang="en-US" sz="1600" b="0" dirty="0">
                <a:solidFill>
                  <a:srgbClr val="098156"/>
                </a:solidFill>
                <a:effectLst/>
                <a:latin typeface="Courier New" panose="02070309020205020404" pitchFamily="49" charset="0"/>
              </a:rPr>
              <a:t>100</a:t>
            </a:r>
            <a:r>
              <a:rPr lang="en-US" sz="1600" b="0" dirty="0">
                <a:solidFill>
                  <a:srgbClr val="000000"/>
                </a:solidFill>
                <a:effectLst/>
                <a:latin typeface="Courier New" panose="02070309020205020404" pitchFamily="49" charset="0"/>
              </a:rPr>
              <a:t>,), activation=</a:t>
            </a:r>
            <a:r>
              <a:rPr lang="en-US" sz="1600" b="0" dirty="0">
                <a:solidFill>
                  <a:srgbClr val="A31515"/>
                </a:solidFill>
                <a:effectLst/>
                <a:latin typeface="Courier New" panose="02070309020205020404" pitchFamily="49" charset="0"/>
              </a:rPr>
              <a:t>'</a:t>
            </a:r>
            <a:r>
              <a:rPr lang="en-US" sz="1600" b="0" dirty="0" err="1">
                <a:solidFill>
                  <a:srgbClr val="A31515"/>
                </a:solidFill>
                <a:effectLst/>
                <a:latin typeface="Courier New" panose="02070309020205020404" pitchFamily="49" charset="0"/>
              </a:rPr>
              <a:t>relu</a:t>
            </a:r>
            <a:r>
              <a:rPr lang="en-US" sz="1600" b="0" dirty="0">
                <a:solidFill>
                  <a:srgbClr val="A31515"/>
                </a:solidFill>
                <a:effectLst/>
                <a:latin typeface="Courier New" panose="02070309020205020404" pitchFamily="49" charset="0"/>
              </a:rPr>
              <a:t>'</a:t>
            </a:r>
            <a:r>
              <a:rPr lang="en-US" sz="1600" b="0" dirty="0">
                <a:solidFill>
                  <a:srgbClr val="000000"/>
                </a:solidFill>
                <a:effectLst/>
                <a:latin typeface="Courier New" panose="02070309020205020404" pitchFamily="49" charset="0"/>
              </a:rPr>
              <a:t>,solver=</a:t>
            </a:r>
            <a:r>
              <a:rPr lang="en-US" sz="1600" b="0" dirty="0">
                <a:solidFill>
                  <a:srgbClr val="A31515"/>
                </a:solidFill>
                <a:effectLst/>
                <a:latin typeface="Courier New" panose="02070309020205020404" pitchFamily="49" charset="0"/>
              </a:rPr>
              <a:t>'</a:t>
            </a:r>
            <a:r>
              <a:rPr lang="en-US" sz="1600" b="0" dirty="0" err="1">
                <a:solidFill>
                  <a:srgbClr val="A31515"/>
                </a:solidFill>
                <a:effectLst/>
                <a:latin typeface="Courier New" panose="02070309020205020404" pitchFamily="49" charset="0"/>
              </a:rPr>
              <a:t>adam</a:t>
            </a:r>
            <a:r>
              <a:rPr lang="en-US" sz="1600" b="0" dirty="0">
                <a:solidFill>
                  <a:srgbClr val="A31515"/>
                </a:solidFill>
                <a:effectLst/>
                <a:latin typeface="Courier New" panose="02070309020205020404" pitchFamily="49" charset="0"/>
              </a:rPr>
              <a:t>'</a:t>
            </a:r>
            <a:r>
              <a:rPr lang="en-US" sz="1600" b="0" dirty="0">
                <a:solidFill>
                  <a:srgbClr val="000000"/>
                </a:solidFill>
                <a:effectLst/>
                <a:latin typeface="Courier New" panose="02070309020205020404" pitchFamily="49" charset="0"/>
              </a:rPr>
              <a:t>,</a:t>
            </a:r>
            <a:r>
              <a:rPr lang="en-US" sz="1600" b="0" dirty="0" err="1">
                <a:solidFill>
                  <a:srgbClr val="000000"/>
                </a:solidFill>
                <a:effectLst/>
                <a:latin typeface="Courier New" panose="02070309020205020404" pitchFamily="49" charset="0"/>
              </a:rPr>
              <a:t>max_iter</a:t>
            </a:r>
            <a:r>
              <a:rPr lang="en-US" sz="1600" b="0" dirty="0">
                <a:solidFill>
                  <a:srgbClr val="000000"/>
                </a:solidFill>
                <a:effectLst/>
                <a:latin typeface="Courier New" panose="02070309020205020404" pitchFamily="49" charset="0"/>
              </a:rPr>
              <a:t>=</a:t>
            </a:r>
            <a:r>
              <a:rPr lang="en-US" sz="1600" b="0" dirty="0">
                <a:solidFill>
                  <a:srgbClr val="098156"/>
                </a:solidFill>
                <a:effectLst/>
                <a:latin typeface="Courier New" panose="02070309020205020404" pitchFamily="49" charset="0"/>
              </a:rPr>
              <a:t>600</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random_state</a:t>
            </a:r>
            <a:r>
              <a:rPr lang="en-US" sz="1600" b="0" dirty="0">
                <a:solidFill>
                  <a:srgbClr val="000000"/>
                </a:solidFill>
                <a:effectLst/>
                <a:latin typeface="Courier New" panose="02070309020205020404" pitchFamily="49" charset="0"/>
              </a:rPr>
              <a:t>=</a:t>
            </a:r>
            <a:r>
              <a:rPr lang="en-US" sz="1600" b="0" dirty="0">
                <a:solidFill>
                  <a:srgbClr val="098156"/>
                </a:solidFill>
                <a:effectLst/>
                <a:latin typeface="Courier New" panose="02070309020205020404" pitchFamily="49" charset="0"/>
              </a:rPr>
              <a:t>1</a:t>
            </a:r>
            <a:r>
              <a:rPr lang="en-US" sz="1600" b="0" dirty="0">
                <a:solidFill>
                  <a:srgbClr val="000000"/>
                </a:solidFill>
                <a:effectLst/>
                <a:latin typeface="Courier New" panose="02070309020205020404" pitchFamily="49" charset="0"/>
              </a:rPr>
              <a:t>)</a:t>
            </a:r>
          </a:p>
          <a:p>
            <a:r>
              <a:rPr lang="en-US" sz="1600" b="0" dirty="0" err="1">
                <a:solidFill>
                  <a:srgbClr val="000000"/>
                </a:solidFill>
                <a:effectLst/>
                <a:latin typeface="Courier New" panose="02070309020205020404" pitchFamily="49" charset="0"/>
              </a:rPr>
              <a:t>clf.fit</a:t>
            </a:r>
            <a:r>
              <a:rPr lang="en-US" sz="1600" b="0" dirty="0">
                <a:solidFill>
                  <a:srgbClr val="000000"/>
                </a:solidFill>
                <a:effectLst/>
                <a:latin typeface="Courier New" panose="02070309020205020404" pitchFamily="49" charset="0"/>
              </a:rPr>
              <a:t>(</a:t>
            </a:r>
            <a:r>
              <a:rPr lang="en-US" sz="1600" b="0" dirty="0" err="1">
                <a:solidFill>
                  <a:srgbClr val="000000"/>
                </a:solidFill>
                <a:effectLst/>
                <a:latin typeface="Courier New" panose="02070309020205020404" pitchFamily="49" charset="0"/>
              </a:rPr>
              <a:t>X_train</a:t>
            </a:r>
            <a:r>
              <a:rPr lang="en-US" sz="1600" b="0" dirty="0">
                <a:solidFill>
                  <a:srgbClr val="000000"/>
                </a:solidFill>
                <a:effectLst/>
                <a:latin typeface="Courier New" panose="02070309020205020404" pitchFamily="49" charset="0"/>
              </a:rPr>
              <a:t>, </a:t>
            </a:r>
            <a:r>
              <a:rPr lang="en-US" sz="1600" b="0" dirty="0" err="1">
                <a:solidFill>
                  <a:srgbClr val="000000"/>
                </a:solidFill>
                <a:effectLst/>
                <a:latin typeface="Courier New" panose="02070309020205020404" pitchFamily="49" charset="0"/>
              </a:rPr>
              <a:t>y_train</a:t>
            </a:r>
            <a:r>
              <a:rPr lang="en-US" sz="1600" b="0" dirty="0">
                <a:solidFill>
                  <a:srgbClr val="000000"/>
                </a:solidFill>
                <a:effectLst/>
                <a:latin typeface="Courier New" panose="02070309020205020404" pitchFamily="49" charset="0"/>
              </a:rPr>
              <a:t>)</a:t>
            </a:r>
          </a:p>
          <a:p>
            <a:r>
              <a:rPr lang="en-US" sz="1600" b="0" dirty="0">
                <a:solidFill>
                  <a:srgbClr val="795E26"/>
                </a:solidFill>
                <a:effectLst/>
                <a:latin typeface="Courier New" panose="02070309020205020404" pitchFamily="49" charset="0"/>
              </a:rPr>
              <a:t>print</a:t>
            </a:r>
            <a:r>
              <a:rPr lang="en-US" sz="1600" b="0" dirty="0">
                <a:solidFill>
                  <a:srgbClr val="000000"/>
                </a:solidFill>
                <a:effectLst/>
                <a:latin typeface="Courier New" panose="02070309020205020404" pitchFamily="49" charset="0"/>
              </a:rPr>
              <a:t>(</a:t>
            </a:r>
            <a:r>
              <a:rPr lang="en-US" sz="1600" b="0" dirty="0" err="1">
                <a:solidFill>
                  <a:srgbClr val="000000"/>
                </a:solidFill>
                <a:effectLst/>
                <a:latin typeface="Courier New" panose="02070309020205020404" pitchFamily="49" charset="0"/>
              </a:rPr>
              <a:t>clf.predict</a:t>
            </a:r>
            <a:r>
              <a:rPr lang="en-US" sz="1600" b="0" dirty="0">
                <a:solidFill>
                  <a:srgbClr val="000000"/>
                </a:solidFill>
                <a:effectLst/>
                <a:latin typeface="Courier New" panose="02070309020205020404" pitchFamily="49" charset="0"/>
              </a:rPr>
              <a:t>(</a:t>
            </a:r>
            <a:r>
              <a:rPr lang="en-US" sz="1600" b="0" dirty="0" err="1">
                <a:solidFill>
                  <a:srgbClr val="000000"/>
                </a:solidFill>
                <a:effectLst/>
                <a:latin typeface="Courier New" panose="02070309020205020404" pitchFamily="49" charset="0"/>
              </a:rPr>
              <a:t>X_test</a:t>
            </a:r>
            <a:r>
              <a:rPr lang="en-US" sz="1600" b="0" dirty="0">
                <a:solidFill>
                  <a:srgbClr val="000000"/>
                </a:solidFill>
                <a:effectLst/>
                <a:latin typeface="Courier New" panose="02070309020205020404" pitchFamily="49" charset="0"/>
              </a:rPr>
              <a:t>[:</a:t>
            </a:r>
            <a:r>
              <a:rPr lang="en-US" sz="1600" b="0" dirty="0">
                <a:solidFill>
                  <a:srgbClr val="098156"/>
                </a:solidFill>
                <a:effectLst/>
                <a:latin typeface="Courier New" panose="02070309020205020404" pitchFamily="49" charset="0"/>
              </a:rPr>
              <a:t>5</a:t>
            </a:r>
            <a:r>
              <a:rPr lang="en-US" sz="1600" b="0" dirty="0">
                <a:solidFill>
                  <a:srgbClr val="000000"/>
                </a:solidFill>
                <a:effectLst/>
                <a:latin typeface="Courier New" panose="02070309020205020404" pitchFamily="49" charset="0"/>
              </a:rPr>
              <a:t>, :]))</a:t>
            </a:r>
          </a:p>
          <a:p>
            <a:endParaRPr lang="en-US" sz="1600" dirty="0"/>
          </a:p>
        </p:txBody>
      </p:sp>
    </p:spTree>
    <p:extLst>
      <p:ext uri="{BB962C8B-B14F-4D97-AF65-F5344CB8AC3E}">
        <p14:creationId xmlns:p14="http://schemas.microsoft.com/office/powerpoint/2010/main" val="36114973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MNIST dataset</a:t>
            </a:r>
          </a:p>
        </p:txBody>
      </p:sp>
      <p:sp>
        <p:nvSpPr>
          <p:cNvPr id="3" name="Content Placeholder 2"/>
          <p:cNvSpPr>
            <a:spLocks noGrp="1"/>
          </p:cNvSpPr>
          <p:nvPr>
            <p:ph idx="1"/>
          </p:nvPr>
        </p:nvSpPr>
        <p:spPr/>
        <p:txBody>
          <a:bodyPr/>
          <a:lstStyle/>
          <a:p>
            <a:r>
              <a:rPr lang="en-US" dirty="0"/>
              <a:t>The MNIST dataset is most commonly used for the study of image classification. </a:t>
            </a:r>
          </a:p>
          <a:p>
            <a:r>
              <a:rPr lang="en-US" dirty="0"/>
              <a:t>The MNIST database contains images of handwritten digits from 0 to 9 by American Census Bureau employees and American high school students. </a:t>
            </a:r>
          </a:p>
          <a:p>
            <a:r>
              <a:rPr lang="en-US" dirty="0"/>
              <a:t>It is divided into 60,000 training images and 10,000 testing images.</a:t>
            </a:r>
          </a:p>
          <a:p>
            <a:r>
              <a:rPr lang="en-US"/>
              <a:t>Keras</a:t>
            </a:r>
            <a:r>
              <a:rPr lang="en-US" dirty="0"/>
              <a:t> allow us to download the MNIST dataset directly using the API.</a:t>
            </a:r>
          </a:p>
        </p:txBody>
      </p:sp>
      <p:sp>
        <p:nvSpPr>
          <p:cNvPr id="4" name="Rectangle 3"/>
          <p:cNvSpPr/>
          <p:nvPr/>
        </p:nvSpPr>
        <p:spPr>
          <a:xfrm>
            <a:off x="838200" y="6176963"/>
            <a:ext cx="8466666" cy="369332"/>
          </a:xfrm>
          <a:prstGeom prst="rect">
            <a:avLst/>
          </a:prstGeom>
        </p:spPr>
        <p:txBody>
          <a:bodyPr wrap="square">
            <a:spAutoFit/>
          </a:bodyPr>
          <a:lstStyle/>
          <a:p>
            <a:r>
              <a:rPr lang="en-US" dirty="0"/>
              <a:t>https://engmrk.com/module-22-implementation-of-cnn-using-keras/</a:t>
            </a:r>
          </a:p>
        </p:txBody>
      </p:sp>
      <p:sp>
        <p:nvSpPr>
          <p:cNvPr id="5" name="Slide Number Placeholder 4"/>
          <p:cNvSpPr>
            <a:spLocks noGrp="1"/>
          </p:cNvSpPr>
          <p:nvPr>
            <p:ph type="sldNum" sz="quarter" idx="12"/>
          </p:nvPr>
        </p:nvSpPr>
        <p:spPr/>
        <p:txBody>
          <a:bodyPr/>
          <a:lstStyle/>
          <a:p>
            <a:fld id="{53229BE9-862C-49A5-9F6E-82F7A2EC27B4}" type="slidenum">
              <a:rPr lang="en-US" smtClean="0"/>
              <a:t>19</a:t>
            </a:fld>
            <a:endParaRPr lang="en-US"/>
          </a:p>
        </p:txBody>
      </p:sp>
    </p:spTree>
    <p:extLst>
      <p:ext uri="{BB962C8B-B14F-4D97-AF65-F5344CB8AC3E}">
        <p14:creationId xmlns:p14="http://schemas.microsoft.com/office/powerpoint/2010/main" val="4212134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209800" y="2835274"/>
            <a:ext cx="7772400" cy="841375"/>
          </a:xfrm>
        </p:spPr>
        <p:txBody>
          <a:bodyPr>
            <a:normAutofit/>
          </a:bodyPr>
          <a:lstStyle/>
          <a:p>
            <a:r>
              <a:rPr lang="en-US" sz="4800" dirty="0"/>
              <a:t>Python coding</a:t>
            </a:r>
          </a:p>
        </p:txBody>
      </p:sp>
      <p:sp>
        <p:nvSpPr>
          <p:cNvPr id="3075" name="Rectangle 3"/>
          <p:cNvSpPr>
            <a:spLocks noGrp="1" noChangeArrowheads="1"/>
          </p:cNvSpPr>
          <p:nvPr>
            <p:ph type="subTitle" idx="1"/>
          </p:nvPr>
        </p:nvSpPr>
        <p:spPr/>
        <p:txBody>
          <a:bodyPr/>
          <a:lstStyle/>
          <a:p>
            <a:pPr eaLnBrk="1" hangingPunct="1">
              <a:buFont typeface="Arial" charset="0"/>
              <a:buNone/>
              <a:defRPr/>
            </a:pPr>
            <a:endParaRPr lang="fa-IR" sz="2800" dirty="0">
              <a:cs typeface="B Nazanin" pitchFamily="2" charset="-78"/>
            </a:endParaRPr>
          </a:p>
          <a:p>
            <a:pPr eaLnBrk="1" hangingPunct="1">
              <a:buFont typeface="Arial" charset="0"/>
              <a:buNone/>
              <a:defRPr/>
            </a:pPr>
            <a:r>
              <a:rPr lang="en-US" sz="2800" dirty="0">
                <a:cs typeface="B Nazanin" pitchFamily="2" charset="-78"/>
              </a:rPr>
              <a:t>E. </a:t>
            </a:r>
            <a:r>
              <a:rPr lang="en-US" sz="2800" dirty="0" err="1">
                <a:cs typeface="B Nazanin" pitchFamily="2" charset="-78"/>
              </a:rPr>
              <a:t>Rashedi</a:t>
            </a:r>
            <a:endParaRPr lang="en-US" sz="2800" dirty="0">
              <a:cs typeface="B Nazanin" pitchFamily="2" charset="-78"/>
            </a:endParaRPr>
          </a:p>
          <a:p>
            <a:pPr eaLnBrk="1" hangingPunct="1">
              <a:buFont typeface="Arial" charset="0"/>
              <a:buNone/>
              <a:defRPr/>
            </a:pPr>
            <a:r>
              <a:rPr lang="en-US" sz="2800" dirty="0">
                <a:cs typeface="B Nazanin" pitchFamily="2" charset="-78"/>
              </a:rPr>
              <a:t>KGUT, Kerman, Iran</a:t>
            </a:r>
          </a:p>
        </p:txBody>
      </p:sp>
      <p:sp>
        <p:nvSpPr>
          <p:cNvPr id="2" name="Title 1">
            <a:extLst>
              <a:ext uri="{FF2B5EF4-FFF2-40B4-BE49-F238E27FC236}">
                <a16:creationId xmlns:a16="http://schemas.microsoft.com/office/drawing/2014/main" id="{EE5E6CE8-3650-31C7-AC34-29E3BB2D76B4}"/>
              </a:ext>
            </a:extLst>
          </p:cNvPr>
          <p:cNvSpPr txBox="1">
            <a:spLocks/>
          </p:cNvSpPr>
          <p:nvPr/>
        </p:nvSpPr>
        <p:spPr>
          <a:xfrm>
            <a:off x="1378226" y="1011409"/>
            <a:ext cx="9144000" cy="117758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ANN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46078" y="494581"/>
            <a:ext cx="8411105" cy="5738827"/>
          </a:xfrm>
        </p:spPr>
      </p:pic>
      <p:sp>
        <p:nvSpPr>
          <p:cNvPr id="2" name="Title 1"/>
          <p:cNvSpPr>
            <a:spLocks noGrp="1"/>
          </p:cNvSpPr>
          <p:nvPr>
            <p:ph type="title"/>
          </p:nvPr>
        </p:nvSpPr>
        <p:spPr/>
        <p:txBody>
          <a:bodyPr/>
          <a:lstStyle/>
          <a:p>
            <a:r>
              <a:rPr lang="en-US" dirty="0"/>
              <a:t>MNIST dataset</a:t>
            </a:r>
          </a:p>
        </p:txBody>
      </p:sp>
      <p:sp>
        <p:nvSpPr>
          <p:cNvPr id="3" name="Slide Number Placeholder 2"/>
          <p:cNvSpPr>
            <a:spLocks noGrp="1"/>
          </p:cNvSpPr>
          <p:nvPr>
            <p:ph type="sldNum" sz="quarter" idx="12"/>
          </p:nvPr>
        </p:nvSpPr>
        <p:spPr/>
        <p:txBody>
          <a:bodyPr/>
          <a:lstStyle/>
          <a:p>
            <a:fld id="{53229BE9-862C-49A5-9F6E-82F7A2EC27B4}" type="slidenum">
              <a:rPr lang="en-US" smtClean="0"/>
              <a:t>20</a:t>
            </a:fld>
            <a:endParaRPr lang="en-US"/>
          </a:p>
        </p:txBody>
      </p:sp>
    </p:spTree>
    <p:extLst>
      <p:ext uri="{BB962C8B-B14F-4D97-AF65-F5344CB8AC3E}">
        <p14:creationId xmlns:p14="http://schemas.microsoft.com/office/powerpoint/2010/main" val="1735170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BBE56B-3127-1075-4BBC-CD9B79FC049A}"/>
              </a:ext>
            </a:extLst>
          </p:cNvPr>
          <p:cNvSpPr>
            <a:spLocks noGrp="1"/>
          </p:cNvSpPr>
          <p:nvPr>
            <p:ph idx="1"/>
          </p:nvPr>
        </p:nvSpPr>
        <p:spPr>
          <a:xfrm>
            <a:off x="838200" y="482600"/>
            <a:ext cx="10515600" cy="5694363"/>
          </a:xfrm>
        </p:spPr>
        <p:txBody>
          <a:bodyPr>
            <a:normAutofit fontScale="47500" lnSpcReduction="20000"/>
          </a:bodyPr>
          <a:lstStyle/>
          <a:p>
            <a:pPr marL="0" indent="0">
              <a:buNone/>
            </a:pPr>
            <a:r>
              <a:rPr lang="en-US" b="0" dirty="0">
                <a:solidFill>
                  <a:srgbClr val="AF00DB"/>
                </a:solidFill>
                <a:effectLst/>
                <a:latin typeface="Courier New" panose="02070309020205020404" pitchFamily="49" charset="0"/>
              </a:rPr>
              <a:t>######                                   </a:t>
            </a:r>
            <a:r>
              <a:rPr lang="en-US" b="0" dirty="0" err="1">
                <a:solidFill>
                  <a:srgbClr val="AF00DB"/>
                </a:solidFill>
                <a:effectLst/>
                <a:latin typeface="Courier New" panose="02070309020205020404" pitchFamily="49" charset="0"/>
              </a:rPr>
              <a:t>Mnist</a:t>
            </a:r>
            <a:r>
              <a:rPr lang="en-US" b="0" dirty="0">
                <a:solidFill>
                  <a:srgbClr val="AF00DB"/>
                </a:solidFill>
                <a:effectLst/>
                <a:latin typeface="Courier New" panose="02070309020205020404" pitchFamily="49" charset="0"/>
              </a:rPr>
              <a:t> dataset</a:t>
            </a:r>
          </a:p>
          <a:p>
            <a:pPr marL="0" indent="0">
              <a:buNone/>
            </a:pPr>
            <a:r>
              <a:rPr lang="en-US" b="0" dirty="0">
                <a:solidFill>
                  <a:srgbClr val="AF00DB"/>
                </a:solidFill>
                <a:effectLst/>
                <a:latin typeface="Courier New" panose="02070309020205020404" pitchFamily="49" charset="0"/>
              </a:rPr>
              <a:t>from</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sklearn.datasets</a:t>
            </a:r>
            <a:r>
              <a:rPr lang="en-US" b="0" dirty="0">
                <a:solidFill>
                  <a:srgbClr val="000000"/>
                </a:solidFill>
                <a:effectLst/>
                <a:latin typeface="Courier New" panose="02070309020205020404" pitchFamily="49" charset="0"/>
              </a:rPr>
              <a:t> </a:t>
            </a:r>
            <a:r>
              <a:rPr lang="en-US" b="0" dirty="0">
                <a:solidFill>
                  <a:srgbClr val="AF00DB"/>
                </a:solidFill>
                <a:effectLst/>
                <a:latin typeface="Courier New" panose="02070309020205020404" pitchFamily="49" charset="0"/>
              </a:rPr>
              <a:t>import</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fetch_openml</a:t>
            </a:r>
            <a:endParaRPr lang="en-US" b="0" dirty="0">
              <a:solidFill>
                <a:srgbClr val="000000"/>
              </a:solidFill>
              <a:effectLst/>
              <a:latin typeface="Courier New" panose="02070309020205020404" pitchFamily="49" charset="0"/>
            </a:endParaRPr>
          </a:p>
          <a:p>
            <a:pPr marL="0" indent="0">
              <a:buNone/>
            </a:pPr>
            <a:r>
              <a:rPr lang="en-US" b="0" dirty="0">
                <a:solidFill>
                  <a:srgbClr val="AF00DB"/>
                </a:solidFill>
                <a:effectLst/>
                <a:latin typeface="Courier New" panose="02070309020205020404" pitchFamily="49" charset="0"/>
              </a:rPr>
              <a:t>from</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sklearn.exceptions</a:t>
            </a:r>
            <a:r>
              <a:rPr lang="en-US" b="0" dirty="0">
                <a:solidFill>
                  <a:srgbClr val="000000"/>
                </a:solidFill>
                <a:effectLst/>
                <a:latin typeface="Courier New" panose="02070309020205020404" pitchFamily="49" charset="0"/>
              </a:rPr>
              <a:t> </a:t>
            </a:r>
            <a:r>
              <a:rPr lang="en-US" b="0" dirty="0">
                <a:solidFill>
                  <a:srgbClr val="AF00DB"/>
                </a:solidFill>
                <a:effectLst/>
                <a:latin typeface="Courier New" panose="02070309020205020404" pitchFamily="49" charset="0"/>
              </a:rPr>
              <a:t>import</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ConvergenceWarning</a:t>
            </a:r>
            <a:endParaRPr lang="en-US" b="0" dirty="0">
              <a:solidFill>
                <a:srgbClr val="000000"/>
              </a:solidFill>
              <a:effectLst/>
              <a:latin typeface="Courier New" panose="02070309020205020404" pitchFamily="49" charset="0"/>
            </a:endParaRPr>
          </a:p>
          <a:p>
            <a:pPr marL="0" indent="0">
              <a:buNone/>
            </a:pPr>
            <a:r>
              <a:rPr lang="en-US" b="0" dirty="0">
                <a:solidFill>
                  <a:srgbClr val="AF00DB"/>
                </a:solidFill>
                <a:effectLst/>
                <a:latin typeface="Courier New" panose="02070309020205020404" pitchFamily="49" charset="0"/>
              </a:rPr>
              <a:t>from</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sklearn.neural_network</a:t>
            </a:r>
            <a:r>
              <a:rPr lang="en-US" b="0" dirty="0">
                <a:solidFill>
                  <a:srgbClr val="000000"/>
                </a:solidFill>
                <a:effectLst/>
                <a:latin typeface="Courier New" panose="02070309020205020404" pitchFamily="49" charset="0"/>
              </a:rPr>
              <a:t> </a:t>
            </a:r>
            <a:r>
              <a:rPr lang="en-US" b="0" dirty="0">
                <a:solidFill>
                  <a:srgbClr val="AF00DB"/>
                </a:solidFill>
                <a:effectLst/>
                <a:latin typeface="Courier New" panose="02070309020205020404" pitchFamily="49" charset="0"/>
              </a:rPr>
              <a:t>import</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MLPClassifier</a:t>
            </a:r>
            <a:endParaRPr lang="en-US" b="0" dirty="0">
              <a:solidFill>
                <a:srgbClr val="000000"/>
              </a:solidFill>
              <a:effectLst/>
              <a:latin typeface="Courier New" panose="02070309020205020404" pitchFamily="49" charset="0"/>
            </a:endParaRPr>
          </a:p>
          <a:p>
            <a:pPr marL="0" indent="0">
              <a:buNone/>
            </a:pPr>
            <a:r>
              <a:rPr lang="en-US" b="0" dirty="0">
                <a:solidFill>
                  <a:srgbClr val="AF00DB"/>
                </a:solidFill>
                <a:effectLst/>
                <a:latin typeface="Courier New" panose="02070309020205020404" pitchFamily="49" charset="0"/>
              </a:rPr>
              <a:t>from</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sklearn.model_selection</a:t>
            </a:r>
            <a:r>
              <a:rPr lang="en-US" b="0" dirty="0">
                <a:solidFill>
                  <a:srgbClr val="000000"/>
                </a:solidFill>
                <a:effectLst/>
                <a:latin typeface="Courier New" panose="02070309020205020404" pitchFamily="49" charset="0"/>
              </a:rPr>
              <a:t> </a:t>
            </a:r>
            <a:r>
              <a:rPr lang="en-US" b="0" dirty="0">
                <a:solidFill>
                  <a:srgbClr val="AF00DB"/>
                </a:solidFill>
                <a:effectLst/>
                <a:latin typeface="Courier New" panose="02070309020205020404" pitchFamily="49" charset="0"/>
              </a:rPr>
              <a:t>import</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train_test_split</a:t>
            </a:r>
            <a:endParaRPr lang="en-US" b="0" dirty="0">
              <a:solidFill>
                <a:srgbClr val="000000"/>
              </a:solidFill>
              <a:effectLst/>
              <a:latin typeface="Courier New" panose="02070309020205020404" pitchFamily="49" charset="0"/>
            </a:endParaRPr>
          </a:p>
          <a:p>
            <a:pPr marL="0" indent="0">
              <a:buNone/>
            </a:pPr>
            <a:br>
              <a:rPr lang="en-US" b="0" dirty="0">
                <a:solidFill>
                  <a:srgbClr val="000000"/>
                </a:solidFill>
                <a:effectLst/>
                <a:latin typeface="Courier New" panose="02070309020205020404" pitchFamily="49" charset="0"/>
              </a:rPr>
            </a:br>
            <a:r>
              <a:rPr lang="en-US" b="0" dirty="0">
                <a:solidFill>
                  <a:srgbClr val="008000"/>
                </a:solidFill>
                <a:effectLst/>
                <a:latin typeface="Courier New" panose="02070309020205020404" pitchFamily="49" charset="0"/>
              </a:rPr>
              <a:t># Load data from https://www.openml.org/d/554</a:t>
            </a:r>
            <a:endParaRPr lang="en-US" b="0" dirty="0">
              <a:solidFill>
                <a:srgbClr val="000000"/>
              </a:solidFill>
              <a:effectLst/>
              <a:latin typeface="Courier New" panose="02070309020205020404" pitchFamily="49" charset="0"/>
            </a:endParaRPr>
          </a:p>
          <a:p>
            <a:pPr marL="0" indent="0">
              <a:buNone/>
            </a:pPr>
            <a:r>
              <a:rPr lang="en-US" b="0" dirty="0">
                <a:solidFill>
                  <a:srgbClr val="000000"/>
                </a:solidFill>
                <a:effectLst/>
                <a:latin typeface="Courier New" panose="02070309020205020404" pitchFamily="49" charset="0"/>
              </a:rPr>
              <a:t>X, y = </a:t>
            </a:r>
            <a:r>
              <a:rPr lang="en-US" b="0" dirty="0" err="1">
                <a:solidFill>
                  <a:srgbClr val="000000"/>
                </a:solidFill>
                <a:effectLst/>
                <a:latin typeface="Courier New" panose="02070309020205020404" pitchFamily="49" charset="0"/>
              </a:rPr>
              <a:t>fetch_openml</a:t>
            </a:r>
            <a:r>
              <a:rPr lang="en-US" b="0" dirty="0">
                <a:solidFill>
                  <a:srgbClr val="000000"/>
                </a:solidFill>
                <a:effectLst/>
                <a:latin typeface="Courier New" panose="02070309020205020404" pitchFamily="49" charset="0"/>
              </a:rPr>
              <a:t>(</a:t>
            </a:r>
          </a:p>
          <a:p>
            <a:pPr marL="0" indent="0">
              <a:buNone/>
            </a:pPr>
            <a:r>
              <a:rPr lang="en-US" b="0" dirty="0">
                <a:solidFill>
                  <a:srgbClr val="000000"/>
                </a:solidFill>
                <a:effectLst/>
                <a:latin typeface="Courier New" panose="02070309020205020404" pitchFamily="49" charset="0"/>
              </a:rPr>
              <a:t>    </a:t>
            </a:r>
            <a:r>
              <a:rPr lang="en-US" b="0" dirty="0">
                <a:solidFill>
                  <a:srgbClr val="A31515"/>
                </a:solidFill>
                <a:effectLst/>
                <a:latin typeface="Courier New" panose="02070309020205020404" pitchFamily="49" charset="0"/>
              </a:rPr>
              <a:t>"mnist_784"</a:t>
            </a:r>
            <a:r>
              <a:rPr lang="en-US" b="0" dirty="0">
                <a:solidFill>
                  <a:srgbClr val="000000"/>
                </a:solidFill>
                <a:effectLst/>
                <a:latin typeface="Courier New" panose="02070309020205020404" pitchFamily="49" charset="0"/>
              </a:rPr>
              <a:t>, version=</a:t>
            </a:r>
            <a:r>
              <a:rPr lang="en-US" b="0" dirty="0">
                <a:solidFill>
                  <a:srgbClr val="098156"/>
                </a:solidFill>
                <a:effectLst/>
                <a:latin typeface="Courier New" panose="02070309020205020404" pitchFamily="49" charset="0"/>
              </a:rPr>
              <a:t>1</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return_X_y</a:t>
            </a:r>
            <a:r>
              <a:rPr lang="en-US" b="0" dirty="0">
                <a:solidFill>
                  <a:srgbClr val="000000"/>
                </a:solidFill>
                <a:effectLst/>
                <a:latin typeface="Courier New" panose="02070309020205020404" pitchFamily="49" charset="0"/>
              </a:rPr>
              <a:t>=</a:t>
            </a:r>
            <a:r>
              <a:rPr lang="en-US" b="0" dirty="0">
                <a:solidFill>
                  <a:srgbClr val="0000FF"/>
                </a:solidFill>
                <a:effectLst/>
                <a:latin typeface="Courier New" panose="02070309020205020404" pitchFamily="49" charset="0"/>
              </a:rPr>
              <a:t>True</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as_frame</a:t>
            </a:r>
            <a:r>
              <a:rPr lang="en-US" b="0" dirty="0">
                <a:solidFill>
                  <a:srgbClr val="000000"/>
                </a:solidFill>
                <a:effectLst/>
                <a:latin typeface="Courier New" panose="02070309020205020404" pitchFamily="49" charset="0"/>
              </a:rPr>
              <a:t>=</a:t>
            </a:r>
            <a:r>
              <a:rPr lang="en-US" b="0" dirty="0">
                <a:solidFill>
                  <a:srgbClr val="0000FF"/>
                </a:solidFill>
                <a:effectLst/>
                <a:latin typeface="Courier New" panose="02070309020205020404" pitchFamily="49" charset="0"/>
              </a:rPr>
              <a:t>False</a:t>
            </a:r>
            <a:r>
              <a:rPr lang="en-US" b="0" dirty="0">
                <a:solidFill>
                  <a:srgbClr val="000000"/>
                </a:solidFill>
                <a:effectLst/>
                <a:latin typeface="Courier New" panose="02070309020205020404" pitchFamily="49" charset="0"/>
              </a:rPr>
              <a:t>, parser=</a:t>
            </a:r>
            <a:r>
              <a:rPr lang="en-US" b="0" dirty="0">
                <a:solidFill>
                  <a:srgbClr val="A31515"/>
                </a:solidFill>
                <a:effectLst/>
                <a:latin typeface="Courier New" panose="02070309020205020404" pitchFamily="49" charset="0"/>
              </a:rPr>
              <a:t>"pandas"</a:t>
            </a:r>
            <a:endParaRPr lang="en-US" b="0" dirty="0">
              <a:solidFill>
                <a:srgbClr val="000000"/>
              </a:solidFill>
              <a:effectLst/>
              <a:latin typeface="Courier New" panose="02070309020205020404" pitchFamily="49" charset="0"/>
            </a:endParaRPr>
          </a:p>
          <a:p>
            <a:pPr marL="0" indent="0">
              <a:buNone/>
            </a:pPr>
            <a:r>
              <a:rPr lang="en-US" b="0" dirty="0">
                <a:solidFill>
                  <a:srgbClr val="000000"/>
                </a:solidFill>
                <a:effectLst/>
                <a:latin typeface="Courier New" panose="02070309020205020404" pitchFamily="49" charset="0"/>
              </a:rPr>
              <a:t>)</a:t>
            </a:r>
          </a:p>
          <a:p>
            <a:pPr marL="0" indent="0">
              <a:buNone/>
            </a:pPr>
            <a:r>
              <a:rPr lang="en-US" b="0" dirty="0">
                <a:solidFill>
                  <a:srgbClr val="000000"/>
                </a:solidFill>
                <a:effectLst/>
                <a:latin typeface="Courier New" panose="02070309020205020404" pitchFamily="49" charset="0"/>
              </a:rPr>
              <a:t>X = X / </a:t>
            </a:r>
            <a:r>
              <a:rPr lang="en-US" b="0" dirty="0">
                <a:solidFill>
                  <a:srgbClr val="098156"/>
                </a:solidFill>
                <a:effectLst/>
                <a:latin typeface="Courier New" panose="02070309020205020404" pitchFamily="49" charset="0"/>
              </a:rPr>
              <a:t>255.0</a:t>
            </a:r>
            <a:endParaRPr lang="en-US" b="0" dirty="0">
              <a:solidFill>
                <a:srgbClr val="000000"/>
              </a:solidFill>
              <a:effectLst/>
              <a:latin typeface="Courier New" panose="02070309020205020404" pitchFamily="49" charset="0"/>
            </a:endParaRPr>
          </a:p>
          <a:p>
            <a:pPr marL="0" indent="0">
              <a:buNone/>
            </a:pPr>
            <a:br>
              <a:rPr lang="en-US" b="0" dirty="0">
                <a:solidFill>
                  <a:srgbClr val="000000"/>
                </a:solidFill>
                <a:effectLst/>
                <a:latin typeface="Courier New" panose="02070309020205020404" pitchFamily="49" charset="0"/>
              </a:rPr>
            </a:br>
            <a:r>
              <a:rPr lang="en-US" b="0" dirty="0">
                <a:solidFill>
                  <a:srgbClr val="008000"/>
                </a:solidFill>
                <a:effectLst/>
                <a:latin typeface="Courier New" panose="02070309020205020404" pitchFamily="49" charset="0"/>
              </a:rPr>
              <a:t># Split data into train partition and test partition</a:t>
            </a:r>
            <a:endParaRPr lang="en-US" b="0" dirty="0">
              <a:solidFill>
                <a:srgbClr val="000000"/>
              </a:solidFill>
              <a:effectLst/>
              <a:latin typeface="Courier New" panose="02070309020205020404" pitchFamily="49" charset="0"/>
            </a:endParaRPr>
          </a:p>
          <a:p>
            <a:pPr marL="0" indent="0">
              <a:buNone/>
            </a:pPr>
            <a:r>
              <a:rPr lang="en-US" b="0" dirty="0" err="1">
                <a:solidFill>
                  <a:srgbClr val="000000"/>
                </a:solidFill>
                <a:effectLst/>
                <a:latin typeface="Courier New" panose="02070309020205020404" pitchFamily="49" charset="0"/>
              </a:rPr>
              <a:t>X_train</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X_test</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y_train</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y_test</a:t>
            </a:r>
            <a:r>
              <a:rPr lang="en-US" b="0" dirty="0">
                <a:solidFill>
                  <a:srgbClr val="000000"/>
                </a:solidFill>
                <a:effectLst/>
                <a:latin typeface="Courier New" panose="02070309020205020404" pitchFamily="49" charset="0"/>
              </a:rPr>
              <a:t> = </a:t>
            </a:r>
            <a:r>
              <a:rPr lang="en-US" b="0" dirty="0" err="1">
                <a:solidFill>
                  <a:srgbClr val="000000"/>
                </a:solidFill>
                <a:effectLst/>
                <a:latin typeface="Courier New" panose="02070309020205020404" pitchFamily="49" charset="0"/>
              </a:rPr>
              <a:t>train_test_split</a:t>
            </a:r>
            <a:r>
              <a:rPr lang="en-US" b="0" dirty="0">
                <a:solidFill>
                  <a:srgbClr val="000000"/>
                </a:solidFill>
                <a:effectLst/>
                <a:latin typeface="Courier New" panose="02070309020205020404" pitchFamily="49" charset="0"/>
              </a:rPr>
              <a:t>(X, y, </a:t>
            </a:r>
            <a:r>
              <a:rPr lang="en-US" b="0" dirty="0" err="1">
                <a:solidFill>
                  <a:srgbClr val="000000"/>
                </a:solidFill>
                <a:effectLst/>
                <a:latin typeface="Courier New" panose="02070309020205020404" pitchFamily="49" charset="0"/>
              </a:rPr>
              <a:t>random_state</a:t>
            </a:r>
            <a:r>
              <a:rPr lang="en-US" b="0" dirty="0">
                <a:solidFill>
                  <a:srgbClr val="000000"/>
                </a:solidFill>
                <a:effectLst/>
                <a:latin typeface="Courier New" panose="02070309020205020404" pitchFamily="49" charset="0"/>
              </a:rPr>
              <a:t>=</a:t>
            </a:r>
            <a:r>
              <a:rPr lang="en-US" b="0" dirty="0">
                <a:solidFill>
                  <a:srgbClr val="098156"/>
                </a:solidFill>
                <a:effectLst/>
                <a:latin typeface="Courier New" panose="02070309020205020404" pitchFamily="49" charset="0"/>
              </a:rPr>
              <a:t>0</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test_size</a:t>
            </a:r>
            <a:r>
              <a:rPr lang="en-US" b="0" dirty="0">
                <a:solidFill>
                  <a:srgbClr val="000000"/>
                </a:solidFill>
                <a:effectLst/>
                <a:latin typeface="Courier New" panose="02070309020205020404" pitchFamily="49" charset="0"/>
              </a:rPr>
              <a:t>=</a:t>
            </a:r>
            <a:r>
              <a:rPr lang="en-US" b="0" dirty="0">
                <a:solidFill>
                  <a:srgbClr val="098156"/>
                </a:solidFill>
                <a:effectLst/>
                <a:latin typeface="Courier New" panose="02070309020205020404" pitchFamily="49" charset="0"/>
              </a:rPr>
              <a:t>0.7</a:t>
            </a:r>
            <a:r>
              <a:rPr lang="en-US" b="0" dirty="0">
                <a:solidFill>
                  <a:srgbClr val="000000"/>
                </a:solidFill>
                <a:effectLst/>
                <a:latin typeface="Courier New" panose="02070309020205020404" pitchFamily="49" charset="0"/>
              </a:rPr>
              <a:t>)</a:t>
            </a:r>
          </a:p>
          <a:p>
            <a:pPr marL="0" indent="0">
              <a:buNone/>
            </a:pPr>
            <a:br>
              <a:rPr lang="en-US" b="0" dirty="0">
                <a:solidFill>
                  <a:srgbClr val="000000"/>
                </a:solidFill>
                <a:effectLst/>
                <a:latin typeface="Courier New" panose="02070309020205020404" pitchFamily="49" charset="0"/>
              </a:rPr>
            </a:br>
            <a:r>
              <a:rPr lang="en-US" b="0" dirty="0" err="1">
                <a:solidFill>
                  <a:srgbClr val="000000"/>
                </a:solidFill>
                <a:effectLst/>
                <a:latin typeface="Courier New" panose="02070309020205020404" pitchFamily="49" charset="0"/>
              </a:rPr>
              <a:t>mlp</a:t>
            </a:r>
            <a:r>
              <a:rPr lang="en-US" b="0" dirty="0">
                <a:solidFill>
                  <a:srgbClr val="000000"/>
                </a:solidFill>
                <a:effectLst/>
                <a:latin typeface="Courier New" panose="02070309020205020404" pitchFamily="49" charset="0"/>
              </a:rPr>
              <a:t> = </a:t>
            </a:r>
            <a:r>
              <a:rPr lang="en-US" b="0" dirty="0" err="1">
                <a:solidFill>
                  <a:srgbClr val="000000"/>
                </a:solidFill>
                <a:effectLst/>
                <a:latin typeface="Courier New" panose="02070309020205020404" pitchFamily="49" charset="0"/>
              </a:rPr>
              <a:t>MLPClassifier</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hidden_layer_sizes</a:t>
            </a:r>
            <a:r>
              <a:rPr lang="en-US" b="0" dirty="0">
                <a:solidFill>
                  <a:srgbClr val="000000"/>
                </a:solidFill>
                <a:effectLst/>
                <a:latin typeface="Courier New" panose="02070309020205020404" pitchFamily="49" charset="0"/>
              </a:rPr>
              <a:t>=(</a:t>
            </a:r>
            <a:r>
              <a:rPr lang="en-US" b="0" dirty="0">
                <a:solidFill>
                  <a:srgbClr val="098156"/>
                </a:solidFill>
                <a:effectLst/>
                <a:latin typeface="Courier New" panose="02070309020205020404" pitchFamily="49" charset="0"/>
              </a:rPr>
              <a:t>40</a:t>
            </a:r>
            <a:r>
              <a:rPr lang="en-US" b="0" dirty="0">
                <a:solidFill>
                  <a:srgbClr val="000000"/>
                </a:solidFill>
                <a:effectLst/>
                <a:latin typeface="Courier New" panose="02070309020205020404" pitchFamily="49" charset="0"/>
              </a:rPr>
              <a:t>,),</a:t>
            </a:r>
            <a:r>
              <a:rPr lang="en-US" b="0" dirty="0" err="1">
                <a:solidFill>
                  <a:srgbClr val="000000"/>
                </a:solidFill>
                <a:effectLst/>
                <a:latin typeface="Courier New" panose="02070309020205020404" pitchFamily="49" charset="0"/>
              </a:rPr>
              <a:t>max_iter</a:t>
            </a:r>
            <a:r>
              <a:rPr lang="en-US" b="0" dirty="0">
                <a:solidFill>
                  <a:srgbClr val="000000"/>
                </a:solidFill>
                <a:effectLst/>
                <a:latin typeface="Courier New" panose="02070309020205020404" pitchFamily="49" charset="0"/>
              </a:rPr>
              <a:t>=</a:t>
            </a:r>
            <a:r>
              <a:rPr lang="en-US" b="0" dirty="0">
                <a:solidFill>
                  <a:srgbClr val="098156"/>
                </a:solidFill>
                <a:effectLst/>
                <a:latin typeface="Courier New" panose="02070309020205020404" pitchFamily="49" charset="0"/>
              </a:rPr>
              <a:t>8</a:t>
            </a:r>
            <a:r>
              <a:rPr lang="en-US" b="0" dirty="0">
                <a:solidFill>
                  <a:srgbClr val="000000"/>
                </a:solidFill>
                <a:effectLst/>
                <a:latin typeface="Courier New" panose="02070309020205020404" pitchFamily="49" charset="0"/>
              </a:rPr>
              <a:t>, alpha=</a:t>
            </a:r>
            <a:r>
              <a:rPr lang="en-US" b="0" dirty="0">
                <a:solidFill>
                  <a:srgbClr val="098156"/>
                </a:solidFill>
                <a:effectLst/>
                <a:latin typeface="Courier New" panose="02070309020205020404" pitchFamily="49" charset="0"/>
              </a:rPr>
              <a:t>1e-4</a:t>
            </a:r>
            <a:r>
              <a:rPr lang="en-US" b="0" dirty="0">
                <a:solidFill>
                  <a:srgbClr val="000000"/>
                </a:solidFill>
                <a:effectLst/>
                <a:latin typeface="Courier New" panose="02070309020205020404" pitchFamily="49" charset="0"/>
              </a:rPr>
              <a:t>,</a:t>
            </a:r>
          </a:p>
          <a:p>
            <a:pPr marL="0" indent="0">
              <a:buNone/>
            </a:pPr>
            <a:r>
              <a:rPr lang="en-US" b="0" dirty="0">
                <a:solidFill>
                  <a:srgbClr val="000000"/>
                </a:solidFill>
                <a:effectLst/>
                <a:latin typeface="Courier New" panose="02070309020205020404" pitchFamily="49" charset="0"/>
              </a:rPr>
              <a:t>    solver=</a:t>
            </a:r>
            <a:r>
              <a:rPr lang="en-US" b="0" dirty="0">
                <a:solidFill>
                  <a:srgbClr val="A31515"/>
                </a:solidFill>
                <a:effectLst/>
                <a:latin typeface="Courier New" panose="02070309020205020404" pitchFamily="49" charset="0"/>
              </a:rPr>
              <a:t>"</a:t>
            </a:r>
            <a:r>
              <a:rPr lang="en-US" b="0" dirty="0" err="1">
                <a:solidFill>
                  <a:srgbClr val="A31515"/>
                </a:solidFill>
                <a:effectLst/>
                <a:latin typeface="Courier New" panose="02070309020205020404" pitchFamily="49" charset="0"/>
              </a:rPr>
              <a:t>sgd</a:t>
            </a:r>
            <a:r>
              <a:rPr lang="en-US" b="0" dirty="0">
                <a:solidFill>
                  <a:srgbClr val="A31515"/>
                </a:solidFill>
                <a:effectLst/>
                <a:latin typeface="Courier New" panose="02070309020205020404" pitchFamily="49" charset="0"/>
              </a:rPr>
              <a:t>"</a:t>
            </a:r>
            <a:r>
              <a:rPr lang="en-US" b="0" dirty="0">
                <a:solidFill>
                  <a:srgbClr val="000000"/>
                </a:solidFill>
                <a:effectLst/>
                <a:latin typeface="Courier New" panose="02070309020205020404" pitchFamily="49" charset="0"/>
              </a:rPr>
              <a:t>,   verbose=</a:t>
            </a:r>
            <a:r>
              <a:rPr lang="en-US" b="0" dirty="0">
                <a:solidFill>
                  <a:srgbClr val="098156"/>
                </a:solidFill>
                <a:effectLst/>
                <a:latin typeface="Courier New" panose="02070309020205020404" pitchFamily="49" charset="0"/>
              </a:rPr>
              <a:t>10</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random_state</a:t>
            </a:r>
            <a:r>
              <a:rPr lang="en-US" b="0" dirty="0">
                <a:solidFill>
                  <a:srgbClr val="000000"/>
                </a:solidFill>
                <a:effectLst/>
                <a:latin typeface="Courier New" panose="02070309020205020404" pitchFamily="49" charset="0"/>
              </a:rPr>
              <a:t>=</a:t>
            </a:r>
            <a:r>
              <a:rPr lang="en-US" b="0" dirty="0">
                <a:solidFill>
                  <a:srgbClr val="098156"/>
                </a:solidFill>
                <a:effectLst/>
                <a:latin typeface="Courier New" panose="02070309020205020404" pitchFamily="49" charset="0"/>
              </a:rPr>
              <a:t>1</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learning_rate_init</a:t>
            </a:r>
            <a:r>
              <a:rPr lang="en-US" b="0" dirty="0">
                <a:solidFill>
                  <a:srgbClr val="000000"/>
                </a:solidFill>
                <a:effectLst/>
                <a:latin typeface="Courier New" panose="02070309020205020404" pitchFamily="49" charset="0"/>
              </a:rPr>
              <a:t>=</a:t>
            </a:r>
            <a:r>
              <a:rPr lang="en-US" b="0" dirty="0">
                <a:solidFill>
                  <a:srgbClr val="098156"/>
                </a:solidFill>
                <a:effectLst/>
                <a:latin typeface="Courier New" panose="02070309020205020404" pitchFamily="49" charset="0"/>
              </a:rPr>
              <a:t>0.2</a:t>
            </a:r>
            <a:r>
              <a:rPr lang="en-US" b="0" dirty="0">
                <a:solidFill>
                  <a:srgbClr val="000000"/>
                </a:solidFill>
                <a:effectLst/>
                <a:latin typeface="Courier New" panose="02070309020205020404" pitchFamily="49" charset="0"/>
              </a:rPr>
              <a:t>,</a:t>
            </a:r>
          </a:p>
          <a:p>
            <a:pPr marL="0" indent="0">
              <a:buNone/>
            </a:pPr>
            <a:r>
              <a:rPr lang="en-US" b="0" dirty="0">
                <a:solidFill>
                  <a:srgbClr val="000000"/>
                </a:solidFill>
                <a:effectLst/>
                <a:latin typeface="Courier New" panose="02070309020205020404" pitchFamily="49" charset="0"/>
              </a:rPr>
              <a:t>)</a:t>
            </a:r>
          </a:p>
          <a:p>
            <a:pPr marL="0" indent="0">
              <a:buNone/>
            </a:pPr>
            <a:br>
              <a:rPr lang="en-US" b="0" dirty="0">
                <a:solidFill>
                  <a:srgbClr val="000000"/>
                </a:solidFill>
                <a:effectLst/>
                <a:latin typeface="Courier New" panose="02070309020205020404" pitchFamily="49" charset="0"/>
              </a:rPr>
            </a:br>
            <a:r>
              <a:rPr lang="en-US" b="0" dirty="0" err="1">
                <a:solidFill>
                  <a:srgbClr val="000000"/>
                </a:solidFill>
                <a:effectLst/>
                <a:latin typeface="Courier New" panose="02070309020205020404" pitchFamily="49" charset="0"/>
              </a:rPr>
              <a:t>mlp.fit</a:t>
            </a:r>
            <a:r>
              <a:rPr lang="en-US" b="0" dirty="0">
                <a:solidFill>
                  <a:srgbClr val="000000"/>
                </a:solidFill>
                <a:effectLst/>
                <a:latin typeface="Courier New" panose="02070309020205020404" pitchFamily="49" charset="0"/>
              </a:rPr>
              <a:t>(</a:t>
            </a:r>
            <a:r>
              <a:rPr lang="en-US" b="0" dirty="0" err="1">
                <a:solidFill>
                  <a:srgbClr val="000000"/>
                </a:solidFill>
                <a:effectLst/>
                <a:latin typeface="Courier New" panose="02070309020205020404" pitchFamily="49" charset="0"/>
              </a:rPr>
              <a:t>X_train</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y_train</a:t>
            </a:r>
            <a:r>
              <a:rPr lang="en-US" b="0" dirty="0">
                <a:solidFill>
                  <a:srgbClr val="000000"/>
                </a:solidFill>
                <a:effectLst/>
                <a:latin typeface="Courier New" panose="02070309020205020404" pitchFamily="49" charset="0"/>
              </a:rPr>
              <a:t>)</a:t>
            </a:r>
          </a:p>
          <a:p>
            <a:pPr marL="0" indent="0">
              <a:buNone/>
            </a:pPr>
            <a:br>
              <a:rPr lang="en-US" b="0" dirty="0">
                <a:solidFill>
                  <a:srgbClr val="000000"/>
                </a:solidFill>
                <a:effectLst/>
                <a:latin typeface="Courier New" panose="02070309020205020404" pitchFamily="49" charset="0"/>
              </a:rPr>
            </a:br>
            <a:r>
              <a:rPr lang="en-US" b="0" dirty="0">
                <a:solidFill>
                  <a:srgbClr val="795E26"/>
                </a:solidFill>
                <a:effectLst/>
                <a:latin typeface="Courier New" panose="02070309020205020404" pitchFamily="49" charset="0"/>
              </a:rPr>
              <a:t>print</a:t>
            </a:r>
            <a:r>
              <a:rPr lang="en-US" b="0" dirty="0">
                <a:solidFill>
                  <a:srgbClr val="000000"/>
                </a:solidFill>
                <a:effectLst/>
                <a:latin typeface="Courier New" panose="02070309020205020404" pitchFamily="49" charset="0"/>
              </a:rPr>
              <a:t>(</a:t>
            </a:r>
            <a:r>
              <a:rPr lang="en-US" b="0" dirty="0">
                <a:solidFill>
                  <a:srgbClr val="A31515"/>
                </a:solidFill>
                <a:effectLst/>
                <a:latin typeface="Courier New" panose="02070309020205020404" pitchFamily="49" charset="0"/>
              </a:rPr>
              <a:t>"Training set score: %f"</a:t>
            </a:r>
            <a:r>
              <a:rPr lang="en-US" b="0" dirty="0">
                <a:solidFill>
                  <a:srgbClr val="000000"/>
                </a:solidFill>
                <a:effectLst/>
                <a:latin typeface="Courier New" panose="02070309020205020404" pitchFamily="49" charset="0"/>
              </a:rPr>
              <a:t> % </a:t>
            </a:r>
            <a:r>
              <a:rPr lang="en-US" b="0" dirty="0" err="1">
                <a:solidFill>
                  <a:srgbClr val="000000"/>
                </a:solidFill>
                <a:effectLst/>
                <a:latin typeface="Courier New" panose="02070309020205020404" pitchFamily="49" charset="0"/>
              </a:rPr>
              <a:t>mlp.score</a:t>
            </a:r>
            <a:r>
              <a:rPr lang="en-US" b="0" dirty="0">
                <a:solidFill>
                  <a:srgbClr val="000000"/>
                </a:solidFill>
                <a:effectLst/>
                <a:latin typeface="Courier New" panose="02070309020205020404" pitchFamily="49" charset="0"/>
              </a:rPr>
              <a:t>(</a:t>
            </a:r>
            <a:r>
              <a:rPr lang="en-US" b="0" dirty="0" err="1">
                <a:solidFill>
                  <a:srgbClr val="000000"/>
                </a:solidFill>
                <a:effectLst/>
                <a:latin typeface="Courier New" panose="02070309020205020404" pitchFamily="49" charset="0"/>
              </a:rPr>
              <a:t>X_train</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y_train</a:t>
            </a:r>
            <a:r>
              <a:rPr lang="en-US" b="0" dirty="0">
                <a:solidFill>
                  <a:srgbClr val="000000"/>
                </a:solidFill>
                <a:effectLst/>
                <a:latin typeface="Courier New" panose="02070309020205020404" pitchFamily="49" charset="0"/>
              </a:rPr>
              <a:t>))</a:t>
            </a:r>
          </a:p>
          <a:p>
            <a:pPr marL="0" indent="0">
              <a:buNone/>
            </a:pPr>
            <a:r>
              <a:rPr lang="en-US" b="0" dirty="0">
                <a:solidFill>
                  <a:srgbClr val="795E26"/>
                </a:solidFill>
                <a:effectLst/>
                <a:latin typeface="Courier New" panose="02070309020205020404" pitchFamily="49" charset="0"/>
              </a:rPr>
              <a:t>print</a:t>
            </a:r>
            <a:r>
              <a:rPr lang="en-US" b="0" dirty="0">
                <a:solidFill>
                  <a:srgbClr val="000000"/>
                </a:solidFill>
                <a:effectLst/>
                <a:latin typeface="Courier New" panose="02070309020205020404" pitchFamily="49" charset="0"/>
              </a:rPr>
              <a:t>(</a:t>
            </a:r>
            <a:r>
              <a:rPr lang="en-US" b="0" dirty="0">
                <a:solidFill>
                  <a:srgbClr val="A31515"/>
                </a:solidFill>
                <a:effectLst/>
                <a:latin typeface="Courier New" panose="02070309020205020404" pitchFamily="49" charset="0"/>
              </a:rPr>
              <a:t>"Test set score: %f"</a:t>
            </a:r>
            <a:r>
              <a:rPr lang="en-US" b="0" dirty="0">
                <a:solidFill>
                  <a:srgbClr val="000000"/>
                </a:solidFill>
                <a:effectLst/>
                <a:latin typeface="Courier New" panose="02070309020205020404" pitchFamily="49" charset="0"/>
              </a:rPr>
              <a:t> % </a:t>
            </a:r>
            <a:r>
              <a:rPr lang="en-US" b="0" dirty="0" err="1">
                <a:solidFill>
                  <a:srgbClr val="000000"/>
                </a:solidFill>
                <a:effectLst/>
                <a:latin typeface="Courier New" panose="02070309020205020404" pitchFamily="49" charset="0"/>
              </a:rPr>
              <a:t>mlp.score</a:t>
            </a:r>
            <a:r>
              <a:rPr lang="en-US" b="0" dirty="0">
                <a:solidFill>
                  <a:srgbClr val="000000"/>
                </a:solidFill>
                <a:effectLst/>
                <a:latin typeface="Courier New" panose="02070309020205020404" pitchFamily="49" charset="0"/>
              </a:rPr>
              <a:t>(</a:t>
            </a:r>
            <a:r>
              <a:rPr lang="en-US" b="0" dirty="0" err="1">
                <a:solidFill>
                  <a:srgbClr val="000000"/>
                </a:solidFill>
                <a:effectLst/>
                <a:latin typeface="Courier New" panose="02070309020205020404" pitchFamily="49" charset="0"/>
              </a:rPr>
              <a:t>X_test</a:t>
            </a:r>
            <a:r>
              <a:rPr lang="en-US" b="0" dirty="0">
                <a:solidFill>
                  <a:srgbClr val="000000"/>
                </a:solidFill>
                <a:effectLst/>
                <a:latin typeface="Courier New" panose="02070309020205020404" pitchFamily="49" charset="0"/>
              </a:rPr>
              <a:t>, </a:t>
            </a:r>
            <a:r>
              <a:rPr lang="en-US" b="0" dirty="0" err="1">
                <a:solidFill>
                  <a:srgbClr val="000000"/>
                </a:solidFill>
                <a:effectLst/>
                <a:latin typeface="Courier New" panose="02070309020205020404" pitchFamily="49" charset="0"/>
              </a:rPr>
              <a:t>y_test</a:t>
            </a:r>
            <a:r>
              <a:rPr lang="en-US" b="0" dirty="0">
                <a:solidFill>
                  <a:srgbClr val="000000"/>
                </a:solidFill>
                <a:effectLst/>
                <a:latin typeface="Courier New" panose="02070309020205020404" pitchFamily="49" charset="0"/>
              </a:rPr>
              <a:t>))</a:t>
            </a:r>
          </a:p>
          <a:p>
            <a:endParaRPr lang="en-US" dirty="0"/>
          </a:p>
        </p:txBody>
      </p:sp>
    </p:spTree>
    <p:extLst>
      <p:ext uri="{BB962C8B-B14F-4D97-AF65-F5344CB8AC3E}">
        <p14:creationId xmlns:p14="http://schemas.microsoft.com/office/powerpoint/2010/main" val="31372219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9AF51-0A28-E5A8-B5A8-C3669FE66183}"/>
              </a:ext>
            </a:extLst>
          </p:cNvPr>
          <p:cNvSpPr>
            <a:spLocks noGrp="1"/>
          </p:cNvSpPr>
          <p:nvPr>
            <p:ph type="title"/>
          </p:nvPr>
        </p:nvSpPr>
        <p:spPr/>
        <p:txBody>
          <a:bodyPr/>
          <a:lstStyle/>
          <a:p>
            <a:r>
              <a:rPr lang="en-US" dirty="0"/>
              <a:t>Regression</a:t>
            </a:r>
          </a:p>
        </p:txBody>
      </p:sp>
      <p:sp>
        <p:nvSpPr>
          <p:cNvPr id="4" name="Rectangle 1">
            <a:extLst>
              <a:ext uri="{FF2B5EF4-FFF2-40B4-BE49-F238E27FC236}">
                <a16:creationId xmlns:a16="http://schemas.microsoft.com/office/drawing/2014/main" id="{694DA709-B446-749F-89B4-065BE434F2D9}"/>
              </a:ext>
            </a:extLst>
          </p:cNvPr>
          <p:cNvSpPr>
            <a:spLocks noGrp="1" noChangeArrowheads="1"/>
          </p:cNvSpPr>
          <p:nvPr>
            <p:ph idx="1"/>
          </p:nvPr>
        </p:nvSpPr>
        <p:spPr bwMode="auto">
          <a:xfrm>
            <a:off x="401593" y="1291667"/>
            <a:ext cx="12301766" cy="5472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b="1" i="0" u="none" strike="noStrike" cap="none" normalizeH="0" baseline="0" dirty="0">
                <a:ln>
                  <a:noFill/>
                </a:ln>
                <a:solidFill>
                  <a:srgbClr val="007020"/>
                </a:solidFill>
                <a:effectLst/>
                <a:latin typeface="SFMono-Regular"/>
              </a:rPr>
              <a:t>from</a:t>
            </a:r>
            <a:r>
              <a:rPr kumimoji="0" lang="en-US" altLang="en-US" b="0" i="0" u="none" strike="noStrike" cap="none" normalizeH="0" baseline="0" dirty="0">
                <a:ln>
                  <a:noFill/>
                </a:ln>
                <a:solidFill>
                  <a:srgbClr val="212529"/>
                </a:solidFill>
                <a:effectLst/>
                <a:latin typeface="SFMono-Regular"/>
              </a:rPr>
              <a:t> </a:t>
            </a:r>
            <a:r>
              <a:rPr kumimoji="0" lang="en-US" altLang="en-US" b="1" i="0" u="none" strike="noStrike" cap="none" normalizeH="0" baseline="0" dirty="0" err="1">
                <a:ln>
                  <a:noFill/>
                </a:ln>
                <a:solidFill>
                  <a:srgbClr val="0E84B5"/>
                </a:solidFill>
                <a:effectLst/>
                <a:latin typeface="SFMono-Regular"/>
              </a:rPr>
              <a:t>sklearn.neural_network</a:t>
            </a:r>
            <a:r>
              <a:rPr kumimoji="0" lang="en-US" altLang="en-US" b="0" i="0" u="none" strike="noStrike" cap="none" normalizeH="0" baseline="0" dirty="0">
                <a:ln>
                  <a:noFill/>
                </a:ln>
                <a:solidFill>
                  <a:srgbClr val="212529"/>
                </a:solidFill>
                <a:effectLst/>
                <a:latin typeface="SFMono-Regular"/>
              </a:rPr>
              <a:t> </a:t>
            </a:r>
            <a:r>
              <a:rPr kumimoji="0" lang="en-US" altLang="en-US" b="1" i="0" u="none" strike="noStrike" cap="none" normalizeH="0" baseline="0" dirty="0">
                <a:ln>
                  <a:noFill/>
                </a:ln>
                <a:solidFill>
                  <a:srgbClr val="007020"/>
                </a:solidFill>
                <a:effectLst/>
                <a:latin typeface="SFMono-Regular"/>
              </a:rPr>
              <a:t>import</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MLPRegressor</a:t>
            </a:r>
            <a:r>
              <a:rPr kumimoji="0" lang="en-US" altLang="en-US" b="0" i="0" u="none" strike="noStrike" cap="none" normalizeH="0" baseline="0" dirty="0">
                <a:ln>
                  <a:noFill/>
                </a:ln>
                <a:solidFill>
                  <a:srgbClr val="212529"/>
                </a:solidFill>
                <a:effectLst/>
                <a:latin typeface="SFMono-Regular"/>
              </a:rPr>
              <a: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b="1" i="0" u="none" strike="noStrike" cap="none" normalizeH="0" baseline="0" dirty="0">
                <a:ln>
                  <a:noFill/>
                </a:ln>
                <a:solidFill>
                  <a:srgbClr val="007020"/>
                </a:solidFill>
                <a:effectLst/>
                <a:latin typeface="SFMono-Regular"/>
              </a:rPr>
              <a:t>from</a:t>
            </a:r>
            <a:r>
              <a:rPr kumimoji="0" lang="en-US" altLang="en-US" b="0" i="0" u="none" strike="noStrike" cap="none" normalizeH="0" baseline="0" dirty="0">
                <a:ln>
                  <a:noFill/>
                </a:ln>
                <a:solidFill>
                  <a:srgbClr val="212529"/>
                </a:solidFill>
                <a:effectLst/>
                <a:latin typeface="SFMono-Regular"/>
              </a:rPr>
              <a:t> </a:t>
            </a:r>
            <a:r>
              <a:rPr kumimoji="0" lang="en-US" altLang="en-US" b="1" i="0" u="none" strike="noStrike" cap="none" normalizeH="0" baseline="0" dirty="0" err="1">
                <a:ln>
                  <a:noFill/>
                </a:ln>
                <a:solidFill>
                  <a:srgbClr val="0E84B5"/>
                </a:solidFill>
                <a:effectLst/>
                <a:latin typeface="SFMono-Regular"/>
              </a:rPr>
              <a:t>sklearn.datasets</a:t>
            </a:r>
            <a:r>
              <a:rPr kumimoji="0" lang="en-US" altLang="en-US" b="0" i="0" u="none" strike="noStrike" cap="none" normalizeH="0" baseline="0" dirty="0">
                <a:ln>
                  <a:noFill/>
                </a:ln>
                <a:solidFill>
                  <a:srgbClr val="212529"/>
                </a:solidFill>
                <a:effectLst/>
                <a:latin typeface="SFMono-Regular"/>
              </a:rPr>
              <a:t> </a:t>
            </a:r>
            <a:r>
              <a:rPr kumimoji="0" lang="en-US" altLang="en-US" b="1" i="0" u="none" strike="noStrike" cap="none" normalizeH="0" baseline="0" dirty="0">
                <a:ln>
                  <a:noFill/>
                </a:ln>
                <a:solidFill>
                  <a:srgbClr val="007020"/>
                </a:solidFill>
                <a:effectLst/>
                <a:latin typeface="SFMono-Regular"/>
              </a:rPr>
              <a:t>import</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make_regression</a:t>
            </a:r>
            <a:r>
              <a:rPr kumimoji="0" lang="en-US" altLang="en-US" b="0" i="0" u="none" strike="noStrike" cap="none" normalizeH="0" baseline="0" dirty="0">
                <a:ln>
                  <a:noFill/>
                </a:ln>
                <a:solidFill>
                  <a:srgbClr val="212529"/>
                </a:solidFill>
                <a:effectLst/>
                <a:latin typeface="SFMono-Regular"/>
              </a:rPr>
              <a: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b="1" i="0" u="none" strike="noStrike" cap="none" normalizeH="0" baseline="0" dirty="0">
                <a:ln>
                  <a:noFill/>
                </a:ln>
                <a:solidFill>
                  <a:srgbClr val="007020"/>
                </a:solidFill>
                <a:effectLst/>
                <a:latin typeface="SFMono-Regular"/>
              </a:rPr>
              <a:t>from</a:t>
            </a:r>
            <a:r>
              <a:rPr kumimoji="0" lang="en-US" altLang="en-US" b="0" i="0" u="none" strike="noStrike" cap="none" normalizeH="0" baseline="0" dirty="0">
                <a:ln>
                  <a:noFill/>
                </a:ln>
                <a:solidFill>
                  <a:srgbClr val="212529"/>
                </a:solidFill>
                <a:effectLst/>
                <a:latin typeface="SFMono-Regular"/>
              </a:rPr>
              <a:t> </a:t>
            </a:r>
            <a:r>
              <a:rPr kumimoji="0" lang="en-US" altLang="en-US" b="1" i="0" u="none" strike="noStrike" cap="none" normalizeH="0" baseline="0" dirty="0" err="1">
                <a:ln>
                  <a:noFill/>
                </a:ln>
                <a:solidFill>
                  <a:srgbClr val="0E84B5"/>
                </a:solidFill>
                <a:effectLst/>
                <a:latin typeface="SFMono-Regular"/>
              </a:rPr>
              <a:t>sklearn.model_selection</a:t>
            </a:r>
            <a:r>
              <a:rPr kumimoji="0" lang="en-US" altLang="en-US" b="0" i="0" u="none" strike="noStrike" cap="none" normalizeH="0" baseline="0" dirty="0">
                <a:ln>
                  <a:noFill/>
                </a:ln>
                <a:solidFill>
                  <a:srgbClr val="212529"/>
                </a:solidFill>
                <a:effectLst/>
                <a:latin typeface="SFMono-Regular"/>
              </a:rPr>
              <a:t> </a:t>
            </a:r>
            <a:r>
              <a:rPr kumimoji="0" lang="en-US" altLang="en-US" b="1" i="0" u="none" strike="noStrike" cap="none" normalizeH="0" baseline="0" dirty="0">
                <a:ln>
                  <a:noFill/>
                </a:ln>
                <a:solidFill>
                  <a:srgbClr val="007020"/>
                </a:solidFill>
                <a:effectLst/>
                <a:latin typeface="SFMono-Regular"/>
              </a:rPr>
              <a:t>import</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train_test_split</a:t>
            </a:r>
            <a:endParaRPr kumimoji="0" lang="en-US" altLang="en-US"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b="0" i="0" u="none" strike="noStrike" cap="none" normalizeH="0" baseline="0" dirty="0">
                <a:ln>
                  <a:noFill/>
                </a:ln>
                <a:solidFill>
                  <a:schemeClr val="tx1"/>
                </a:solidFill>
                <a:effectLst/>
                <a:latin typeface="Arial" panose="020B0604020202020204" pitchFamily="34" charset="0"/>
              </a:rPr>
              <a:t>X</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a:ln>
                  <a:noFill/>
                </a:ln>
                <a:solidFill>
                  <a:schemeClr val="tx1"/>
                </a:solidFill>
                <a:effectLst/>
                <a:latin typeface="Arial" panose="020B0604020202020204" pitchFamily="34" charset="0"/>
              </a:rPr>
              <a:t>y</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a:ln>
                  <a:noFill/>
                </a:ln>
                <a:solidFill>
                  <a:srgbClr val="666666"/>
                </a:solidFill>
                <a:effectLst/>
                <a:latin typeface="Arial" panose="020B0604020202020204" pitchFamily="34" charset="0"/>
              </a:rPr>
              <a:t>=</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make_regression</a:t>
            </a:r>
            <a:r>
              <a:rPr kumimoji="0" lang="en-US" altLang="en-US" b="0" i="0" u="none" strike="noStrike" cap="none" normalizeH="0" baseline="0" dirty="0">
                <a:ln>
                  <a:noFill/>
                </a:ln>
                <a:solidFill>
                  <a:srgbClr val="212529"/>
                </a:solidFill>
                <a:effectLst/>
                <a:latin typeface="SFMono-Regular"/>
              </a:rPr>
              <a:t>(</a:t>
            </a:r>
            <a:r>
              <a:rPr kumimoji="0" lang="en-US" altLang="en-US" b="0" i="0" u="none" strike="noStrike" cap="none" normalizeH="0" baseline="0" dirty="0" err="1">
                <a:ln>
                  <a:noFill/>
                </a:ln>
                <a:solidFill>
                  <a:schemeClr val="tx1"/>
                </a:solidFill>
                <a:effectLst/>
                <a:latin typeface="Arial" panose="020B0604020202020204" pitchFamily="34" charset="0"/>
              </a:rPr>
              <a:t>n_samples</a:t>
            </a:r>
            <a:r>
              <a:rPr kumimoji="0" lang="en-US" altLang="en-US" b="0" i="0" u="none" strike="noStrike" cap="none" normalizeH="0" baseline="0" dirty="0">
                <a:ln>
                  <a:noFill/>
                </a:ln>
                <a:solidFill>
                  <a:srgbClr val="666666"/>
                </a:solidFill>
                <a:effectLst/>
                <a:latin typeface="Arial" panose="020B0604020202020204" pitchFamily="34" charset="0"/>
              </a:rPr>
              <a:t>=</a:t>
            </a:r>
            <a:r>
              <a:rPr kumimoji="0" lang="en-US" altLang="en-US" b="0" i="0" u="none" strike="noStrike" cap="none" normalizeH="0" baseline="0" dirty="0">
                <a:ln>
                  <a:noFill/>
                </a:ln>
                <a:solidFill>
                  <a:srgbClr val="208050"/>
                </a:solidFill>
                <a:effectLst/>
                <a:latin typeface="SFMono-Regular"/>
              </a:rPr>
              <a:t>200</a:t>
            </a:r>
            <a:r>
              <a:rPr lang="en-US" altLang="en-US" dirty="0">
                <a:latin typeface="Arial" panose="020B0604020202020204" pitchFamily="34" charset="0"/>
              </a:rPr>
              <a:t>, </a:t>
            </a:r>
            <a:r>
              <a:rPr lang="en-US" dirty="0">
                <a:latin typeface="Arial" panose="020B0604020202020204" pitchFamily="34" charset="0"/>
              </a:rPr>
              <a:t> </a:t>
            </a:r>
            <a:r>
              <a:rPr lang="en-US" dirty="0" err="1">
                <a:latin typeface="Arial" panose="020B0604020202020204" pitchFamily="34" charset="0"/>
              </a:rPr>
              <a:t>n_features</a:t>
            </a:r>
            <a:r>
              <a:rPr lang="en-US" dirty="0">
                <a:latin typeface="Arial" panose="020B0604020202020204" pitchFamily="34" charset="0"/>
              </a:rPr>
              <a:t>=100 </a:t>
            </a:r>
            <a:r>
              <a:rPr lang="en-US" b="0" i="1" dirty="0">
                <a:solidFill>
                  <a:srgbClr val="212529"/>
                </a:solidFill>
                <a:effectLst/>
                <a:latin typeface="-apple-system"/>
              </a:rPr>
              <a:t>,</a:t>
            </a:r>
            <a:r>
              <a:rPr kumimoji="0" lang="en-US" altLang="en-US" b="0" i="0" u="none" strike="noStrike" cap="none" normalizeH="0" baseline="0" dirty="0" err="1">
                <a:ln>
                  <a:noFill/>
                </a:ln>
                <a:solidFill>
                  <a:schemeClr val="tx1"/>
                </a:solidFill>
                <a:effectLst/>
                <a:latin typeface="Arial" panose="020B0604020202020204" pitchFamily="34" charset="0"/>
              </a:rPr>
              <a:t>random_state</a:t>
            </a:r>
            <a:r>
              <a:rPr kumimoji="0" lang="en-US" altLang="en-US" b="0" i="0" u="none" strike="noStrike" cap="none" normalizeH="0" baseline="0" dirty="0">
                <a:ln>
                  <a:noFill/>
                </a:ln>
                <a:solidFill>
                  <a:srgbClr val="666666"/>
                </a:solidFill>
                <a:effectLst/>
                <a:latin typeface="Arial" panose="020B0604020202020204" pitchFamily="34" charset="0"/>
              </a:rPr>
              <a:t>=</a:t>
            </a:r>
            <a:r>
              <a:rPr kumimoji="0" lang="en-US" altLang="en-US" b="0" i="0" u="none" strike="noStrike" cap="none" normalizeH="0" baseline="0" dirty="0">
                <a:ln>
                  <a:noFill/>
                </a:ln>
                <a:solidFill>
                  <a:srgbClr val="208050"/>
                </a:solidFill>
                <a:effectLst/>
                <a:latin typeface="SFMono-Regular"/>
              </a:rPr>
              <a:t>1</a:t>
            </a:r>
            <a:r>
              <a:rPr kumimoji="0" lang="en-US" altLang="en-US" b="0" i="0" u="none" strike="noStrike" cap="none" normalizeH="0" baseline="0" dirty="0">
                <a:ln>
                  <a:noFill/>
                </a:ln>
                <a:solidFill>
                  <a:srgbClr val="212529"/>
                </a:solidFill>
                <a:effectLst/>
                <a:latin typeface="SFMono-Regular"/>
              </a:rPr>
              <a: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b="0" i="0" u="none" strike="noStrike" cap="none" normalizeH="0" baseline="0" dirty="0" err="1">
                <a:ln>
                  <a:noFill/>
                </a:ln>
                <a:solidFill>
                  <a:schemeClr val="tx1"/>
                </a:solidFill>
                <a:effectLst/>
                <a:latin typeface="Arial" panose="020B0604020202020204" pitchFamily="34" charset="0"/>
              </a:rPr>
              <a:t>X_train</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X_test</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y_train</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y_test</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a:ln>
                  <a:noFill/>
                </a:ln>
                <a:solidFill>
                  <a:srgbClr val="666666"/>
                </a:solidFill>
                <a:effectLst/>
                <a:latin typeface="Arial" panose="020B0604020202020204" pitchFamily="34" charset="0"/>
              </a:rPr>
              <a:t>=</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train_test_split</a:t>
            </a:r>
            <a:r>
              <a:rPr kumimoji="0" lang="en-US" altLang="en-US" b="0" i="0" u="none" strike="noStrike" cap="none" normalizeH="0" baseline="0" dirty="0">
                <a:ln>
                  <a:noFill/>
                </a:ln>
                <a:solidFill>
                  <a:srgbClr val="212529"/>
                </a:solidFill>
                <a:effectLst/>
                <a:latin typeface="SFMono-Regular"/>
              </a:rPr>
              <a:t>(</a:t>
            </a:r>
            <a:r>
              <a:rPr kumimoji="0" lang="en-US" altLang="en-US" b="0" i="0" u="none" strike="noStrike" cap="none" normalizeH="0" baseline="0" dirty="0">
                <a:ln>
                  <a:noFill/>
                </a:ln>
                <a:solidFill>
                  <a:schemeClr val="tx1"/>
                </a:solidFill>
                <a:effectLst/>
                <a:latin typeface="Arial" panose="020B0604020202020204" pitchFamily="34" charset="0"/>
              </a:rPr>
              <a:t>X</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a:ln>
                  <a:noFill/>
                </a:ln>
                <a:solidFill>
                  <a:schemeClr val="tx1"/>
                </a:solidFill>
                <a:effectLst/>
                <a:latin typeface="Arial" panose="020B0604020202020204" pitchFamily="34" charset="0"/>
              </a:rPr>
              <a:t>y</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random_state</a:t>
            </a:r>
            <a:r>
              <a:rPr kumimoji="0" lang="en-US" altLang="en-US" b="0" i="0" u="none" strike="noStrike" cap="none" normalizeH="0" baseline="0" dirty="0">
                <a:ln>
                  <a:noFill/>
                </a:ln>
                <a:solidFill>
                  <a:srgbClr val="666666"/>
                </a:solidFill>
                <a:effectLst/>
                <a:latin typeface="Arial" panose="020B0604020202020204" pitchFamily="34" charset="0"/>
              </a:rPr>
              <a:t>=</a:t>
            </a:r>
            <a:r>
              <a:rPr kumimoji="0" lang="en-US" altLang="en-US" b="0" i="0" u="none" strike="noStrike" cap="none" normalizeH="0" baseline="0" dirty="0">
                <a:ln>
                  <a:noFill/>
                </a:ln>
                <a:solidFill>
                  <a:srgbClr val="208050"/>
                </a:solidFill>
                <a:effectLst/>
                <a:latin typeface="SFMono-Regular"/>
              </a:rPr>
              <a:t>1</a:t>
            </a:r>
            <a:r>
              <a:rPr kumimoji="0" lang="en-US" altLang="en-US" b="0" i="0" u="none" strike="noStrike" cap="none" normalizeH="0" baseline="0" dirty="0">
                <a:ln>
                  <a:noFill/>
                </a:ln>
                <a:solidFill>
                  <a:srgbClr val="212529"/>
                </a:solidFill>
                <a:effectLst/>
                <a:latin typeface="SFMono-Regular"/>
              </a:rPr>
              <a: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b="0" i="0" u="none" strike="noStrike" cap="none" normalizeH="0" baseline="0" dirty="0" err="1">
                <a:ln>
                  <a:noFill/>
                </a:ln>
                <a:solidFill>
                  <a:schemeClr val="tx1"/>
                </a:solidFill>
                <a:effectLst/>
                <a:latin typeface="Arial" panose="020B0604020202020204" pitchFamily="34" charset="0"/>
              </a:rPr>
              <a:t>regr</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a:ln>
                  <a:noFill/>
                </a:ln>
                <a:solidFill>
                  <a:srgbClr val="666666"/>
                </a:solidFill>
                <a:effectLst/>
                <a:latin typeface="Arial" panose="020B0604020202020204" pitchFamily="34" charset="0"/>
              </a:rPr>
              <a:t>=</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MLPRegressor</a:t>
            </a:r>
            <a:r>
              <a:rPr kumimoji="0" lang="en-US" altLang="en-US" b="0" i="0" u="none" strike="noStrike" cap="none" normalizeH="0" baseline="0" dirty="0">
                <a:ln>
                  <a:noFill/>
                </a:ln>
                <a:solidFill>
                  <a:srgbClr val="212529"/>
                </a:solidFill>
                <a:effectLst/>
                <a:latin typeface="SFMono-Regular"/>
              </a:rPr>
              <a:t>(</a:t>
            </a:r>
            <a:r>
              <a:rPr lang="en-US" b="0" i="1" dirty="0" err="1">
                <a:effectLst/>
                <a:latin typeface="-apple-system"/>
              </a:rPr>
              <a:t>hidden_layer_sizes</a:t>
            </a:r>
            <a:r>
              <a:rPr lang="en-US" b="0" i="1" dirty="0">
                <a:effectLst/>
                <a:latin typeface="-apple-system"/>
              </a:rPr>
              <a:t>=(100,)</a:t>
            </a:r>
            <a:r>
              <a:rPr lang="en-US" b="0" i="0" dirty="0">
                <a:effectLst/>
                <a:latin typeface="-apple-system"/>
              </a:rPr>
              <a:t>, </a:t>
            </a:r>
            <a:r>
              <a:rPr lang="en-US" dirty="0">
                <a:latin typeface="Arial" panose="020B0604020202020204" pitchFamily="34" charset="0"/>
              </a:rPr>
              <a:t>activation='</a:t>
            </a:r>
            <a:r>
              <a:rPr lang="en-US" dirty="0" err="1">
                <a:latin typeface="Arial" panose="020B0604020202020204" pitchFamily="34" charset="0"/>
              </a:rPr>
              <a:t>relu</a:t>
            </a:r>
            <a:r>
              <a:rPr lang="en-US" dirty="0">
                <a:latin typeface="Arial" panose="020B0604020202020204" pitchFamily="34" charset="0"/>
              </a:rPr>
              <a:t>’, </a:t>
            </a:r>
          </a:p>
          <a:p>
            <a:pPr marL="0" marR="0" lvl="0" indent="0" algn="l" defTabSz="914400" rtl="0" eaLnBrk="0" fontAlgn="base" latinLnBrk="0" hangingPunct="0">
              <a:lnSpc>
                <a:spcPct val="100000"/>
              </a:lnSpc>
              <a:spcBef>
                <a:spcPct val="30000"/>
              </a:spcBef>
              <a:spcAft>
                <a:spcPct val="0"/>
              </a:spcAft>
              <a:buClrTx/>
              <a:buSzTx/>
              <a:buFontTx/>
              <a:buNone/>
              <a:tabLst/>
            </a:pPr>
            <a:r>
              <a:rPr lang="en-US" dirty="0">
                <a:latin typeface="Arial" panose="020B0604020202020204" pitchFamily="34" charset="0"/>
              </a:rPr>
              <a:t>solver='</a:t>
            </a:r>
            <a:r>
              <a:rPr lang="en-US" dirty="0" err="1">
                <a:latin typeface="Arial" panose="020B0604020202020204" pitchFamily="34" charset="0"/>
              </a:rPr>
              <a:t>adam</a:t>
            </a:r>
            <a:r>
              <a:rPr lang="en-US" dirty="0">
                <a:latin typeface="Arial" panose="020B0604020202020204" pitchFamily="34" charset="0"/>
              </a:rPr>
              <a:t>',</a:t>
            </a:r>
            <a:r>
              <a:rPr kumimoji="0" lang="en-US" altLang="en-US" b="0" i="0" u="none" strike="noStrike" cap="none" normalizeH="0" baseline="0" dirty="0" err="1">
                <a:ln>
                  <a:noFill/>
                </a:ln>
                <a:effectLst/>
                <a:latin typeface="Arial" panose="020B0604020202020204" pitchFamily="34" charset="0"/>
              </a:rPr>
              <a:t>random_</a:t>
            </a:r>
            <a:r>
              <a:rPr kumimoji="0" lang="en-US" altLang="en-US" b="0" i="0" u="none" strike="noStrike" cap="none" normalizeH="0" baseline="0" dirty="0" err="1">
                <a:ln>
                  <a:noFill/>
                </a:ln>
                <a:solidFill>
                  <a:schemeClr val="tx1"/>
                </a:solidFill>
                <a:effectLst/>
                <a:latin typeface="Arial" panose="020B0604020202020204" pitchFamily="34" charset="0"/>
              </a:rPr>
              <a:t>state</a:t>
            </a:r>
            <a:r>
              <a:rPr kumimoji="0" lang="en-US" altLang="en-US" b="0" i="0" u="none" strike="noStrike" cap="none" normalizeH="0" baseline="0" dirty="0">
                <a:ln>
                  <a:noFill/>
                </a:ln>
                <a:solidFill>
                  <a:srgbClr val="666666"/>
                </a:solidFill>
                <a:effectLst/>
                <a:latin typeface="Arial" panose="020B0604020202020204" pitchFamily="34" charset="0"/>
              </a:rPr>
              <a:t>=</a:t>
            </a:r>
            <a:r>
              <a:rPr kumimoji="0" lang="en-US" altLang="en-US" b="0" i="0" u="none" strike="noStrike" cap="none" normalizeH="0" baseline="0" dirty="0">
                <a:ln>
                  <a:noFill/>
                </a:ln>
                <a:solidFill>
                  <a:srgbClr val="208050"/>
                </a:solidFill>
                <a:effectLst/>
                <a:latin typeface="SFMono-Regular"/>
              </a:rPr>
              <a:t>1</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max_iter</a:t>
            </a:r>
            <a:r>
              <a:rPr kumimoji="0" lang="en-US" altLang="en-US" b="0" i="0" u="none" strike="noStrike" cap="none" normalizeH="0" baseline="0" dirty="0">
                <a:ln>
                  <a:noFill/>
                </a:ln>
                <a:solidFill>
                  <a:srgbClr val="666666"/>
                </a:solidFill>
                <a:effectLst/>
                <a:latin typeface="Arial" panose="020B0604020202020204" pitchFamily="34" charset="0"/>
              </a:rPr>
              <a:t>=</a:t>
            </a:r>
            <a:r>
              <a:rPr kumimoji="0" lang="en-US" altLang="en-US" b="0" i="0" u="none" strike="noStrike" cap="none" normalizeH="0" baseline="0" dirty="0">
                <a:ln>
                  <a:noFill/>
                </a:ln>
                <a:solidFill>
                  <a:srgbClr val="208050"/>
                </a:solidFill>
                <a:effectLst/>
                <a:latin typeface="SFMono-Regular"/>
              </a:rPr>
              <a:t>500</a:t>
            </a:r>
            <a:r>
              <a:rPr kumimoji="0" lang="en-US" altLang="en-US" b="0" i="0" u="none" strike="noStrike" cap="none" normalizeH="0" baseline="0" dirty="0">
                <a:ln>
                  <a:noFill/>
                </a:ln>
                <a:solidFill>
                  <a:srgbClr val="212529"/>
                </a:solidFill>
                <a:effectLst/>
                <a:latin typeface="SFMono-Regular"/>
              </a:rPr>
              <a:t>)</a:t>
            </a:r>
          </a:p>
          <a:p>
            <a:pPr marL="0" marR="0" lvl="0" indent="0" algn="l" defTabSz="914400" rtl="0" eaLnBrk="0" fontAlgn="base" latinLnBrk="0" hangingPunct="0">
              <a:lnSpc>
                <a:spcPct val="100000"/>
              </a:lnSpc>
              <a:spcBef>
                <a:spcPct val="30000"/>
              </a:spcBef>
              <a:spcAft>
                <a:spcPct val="0"/>
              </a:spcAft>
              <a:buClrTx/>
              <a:buSzTx/>
              <a:buFontTx/>
              <a:buNone/>
              <a:tabLst/>
            </a:pPr>
            <a:r>
              <a:rPr lang="en-US" altLang="en-US" dirty="0" err="1">
                <a:latin typeface="Arial" panose="020B0604020202020204" pitchFamily="34" charset="0"/>
              </a:rPr>
              <a:t>regr.f</a:t>
            </a:r>
            <a:r>
              <a:rPr kumimoji="0" lang="en-US" altLang="en-US" b="0" i="0" u="none" strike="noStrike" cap="none" normalizeH="0" baseline="0" dirty="0" err="1">
                <a:ln>
                  <a:noFill/>
                </a:ln>
                <a:solidFill>
                  <a:schemeClr val="tx1"/>
                </a:solidFill>
                <a:effectLst/>
                <a:latin typeface="Arial" panose="020B0604020202020204" pitchFamily="34" charset="0"/>
              </a:rPr>
              <a:t>it</a:t>
            </a:r>
            <a:r>
              <a:rPr kumimoji="0" lang="en-US" altLang="en-US" b="0" i="0" u="none" strike="noStrike" cap="none" normalizeH="0" baseline="0" dirty="0">
                <a:ln>
                  <a:noFill/>
                </a:ln>
                <a:solidFill>
                  <a:srgbClr val="212529"/>
                </a:solidFill>
                <a:effectLst/>
                <a:latin typeface="SFMono-Regular"/>
              </a:rPr>
              <a:t>(</a:t>
            </a:r>
            <a:r>
              <a:rPr kumimoji="0" lang="en-US" altLang="en-US" b="0" i="0" u="none" strike="noStrike" cap="none" normalizeH="0" baseline="0" dirty="0" err="1">
                <a:ln>
                  <a:noFill/>
                </a:ln>
                <a:solidFill>
                  <a:schemeClr val="tx1"/>
                </a:solidFill>
                <a:effectLst/>
                <a:latin typeface="Arial" panose="020B0604020202020204" pitchFamily="34" charset="0"/>
              </a:rPr>
              <a:t>X_train</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y_train</a:t>
            </a:r>
            <a:r>
              <a:rPr kumimoji="0" lang="en-US" altLang="en-US" b="0" i="0" u="none" strike="noStrike" cap="none" normalizeH="0" baseline="0" dirty="0">
                <a:ln>
                  <a:noFill/>
                </a:ln>
                <a:solidFill>
                  <a:srgbClr val="212529"/>
                </a:solidFill>
                <a:effectLst/>
                <a:latin typeface="SFMono-Regular"/>
              </a:rPr>
              <a: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b="0" i="0" u="none" strike="noStrike" cap="none" normalizeH="0" baseline="0" dirty="0" err="1">
                <a:ln>
                  <a:noFill/>
                </a:ln>
                <a:solidFill>
                  <a:schemeClr val="tx1"/>
                </a:solidFill>
                <a:effectLst/>
                <a:latin typeface="Arial" panose="020B0604020202020204" pitchFamily="34" charset="0"/>
              </a:rPr>
              <a:t>regr</a:t>
            </a:r>
            <a:r>
              <a:rPr kumimoji="0" lang="en-US" altLang="en-US" b="0" i="0" u="none" strike="noStrike" cap="none" normalizeH="0" baseline="0" dirty="0" err="1">
                <a:ln>
                  <a:noFill/>
                </a:ln>
                <a:solidFill>
                  <a:srgbClr val="666666"/>
                </a:solidFill>
                <a:effectLst/>
                <a:latin typeface="Arial" panose="020B0604020202020204" pitchFamily="34" charset="0"/>
              </a:rPr>
              <a:t>.</a:t>
            </a:r>
            <a:r>
              <a:rPr kumimoji="0" lang="en-US" altLang="en-US" b="0" i="0" u="none" strike="noStrike" cap="none" normalizeH="0" baseline="0" dirty="0" err="1">
                <a:ln>
                  <a:noFill/>
                </a:ln>
                <a:solidFill>
                  <a:schemeClr val="tx1"/>
                </a:solidFill>
                <a:effectLst/>
                <a:latin typeface="Arial" panose="020B0604020202020204" pitchFamily="34" charset="0"/>
              </a:rPr>
              <a:t>predict</a:t>
            </a:r>
            <a:r>
              <a:rPr kumimoji="0" lang="en-US" altLang="en-US" b="0" i="0" u="none" strike="noStrike" cap="none" normalizeH="0" baseline="0" dirty="0">
                <a:ln>
                  <a:noFill/>
                </a:ln>
                <a:solidFill>
                  <a:srgbClr val="212529"/>
                </a:solidFill>
                <a:effectLst/>
                <a:latin typeface="SFMono-Regular"/>
              </a:rPr>
              <a:t>(</a:t>
            </a:r>
            <a:r>
              <a:rPr kumimoji="0" lang="en-US" altLang="en-US" b="0" i="0" u="none" strike="noStrike" cap="none" normalizeH="0" baseline="0" dirty="0" err="1">
                <a:ln>
                  <a:noFill/>
                </a:ln>
                <a:solidFill>
                  <a:schemeClr val="tx1"/>
                </a:solidFill>
                <a:effectLst/>
                <a:latin typeface="Arial" panose="020B0604020202020204" pitchFamily="34" charset="0"/>
              </a:rPr>
              <a:t>X_test</a:t>
            </a:r>
            <a:r>
              <a:rPr kumimoji="0" lang="en-US" altLang="en-US" b="0" i="0" u="none" strike="noStrike" cap="none" normalizeH="0" baseline="0" dirty="0">
                <a:ln>
                  <a:noFill/>
                </a:ln>
                <a:solidFill>
                  <a:srgbClr val="212529"/>
                </a:solidFill>
                <a:effectLst/>
                <a:latin typeface="SFMono-Regular"/>
              </a:rPr>
              <a:t>[:</a:t>
            </a:r>
            <a:r>
              <a:rPr kumimoji="0" lang="en-US" altLang="en-US" b="0" i="0" u="none" strike="noStrike" cap="none" normalizeH="0" baseline="0" dirty="0">
                <a:ln>
                  <a:noFill/>
                </a:ln>
                <a:solidFill>
                  <a:srgbClr val="208050"/>
                </a:solidFill>
                <a:effectLst/>
                <a:latin typeface="SFMono-Regular"/>
              </a:rPr>
              <a:t>2</a:t>
            </a:r>
            <a:r>
              <a:rPr kumimoji="0" lang="en-US" altLang="en-US" b="0" i="0" u="none" strike="noStrike" cap="none" normalizeH="0" baseline="0" dirty="0">
                <a:ln>
                  <a:noFill/>
                </a:ln>
                <a:solidFill>
                  <a:srgbClr val="212529"/>
                </a:solidFill>
                <a:effectLst/>
                <a:latin typeface="SFMono-Regular"/>
              </a:rPr>
              <a:t>])</a:t>
            </a:r>
            <a:endParaRPr kumimoji="0" lang="en-US" altLang="en-US" b="0" i="0" u="none" strike="noStrike" cap="none" normalizeH="0" baseline="0" dirty="0">
              <a:ln>
                <a:noFill/>
              </a:ln>
              <a:solidFill>
                <a:srgbClr val="333333"/>
              </a:solidFill>
              <a:effectLst/>
              <a:latin typeface="SFMono-Regular"/>
            </a:endParaRP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b="0" i="0" u="none" strike="noStrike" cap="none" normalizeH="0" baseline="0" dirty="0" err="1">
                <a:ln>
                  <a:noFill/>
                </a:ln>
                <a:solidFill>
                  <a:schemeClr val="tx1"/>
                </a:solidFill>
                <a:effectLst/>
                <a:latin typeface="Arial" panose="020B0604020202020204" pitchFamily="34" charset="0"/>
              </a:rPr>
              <a:t>regr</a:t>
            </a:r>
            <a:r>
              <a:rPr kumimoji="0" lang="en-US" altLang="en-US" b="0" i="0" u="none" strike="noStrike" cap="none" normalizeH="0" baseline="0" dirty="0" err="1">
                <a:ln>
                  <a:noFill/>
                </a:ln>
                <a:solidFill>
                  <a:srgbClr val="666666"/>
                </a:solidFill>
                <a:effectLst/>
                <a:latin typeface="Arial" panose="020B0604020202020204" pitchFamily="34" charset="0"/>
              </a:rPr>
              <a:t>.</a:t>
            </a:r>
            <a:r>
              <a:rPr kumimoji="0" lang="en-US" altLang="en-US" b="0" i="0" u="none" strike="noStrike" cap="none" normalizeH="0" baseline="0" dirty="0" err="1">
                <a:ln>
                  <a:noFill/>
                </a:ln>
                <a:solidFill>
                  <a:schemeClr val="tx1"/>
                </a:solidFill>
                <a:effectLst/>
                <a:latin typeface="Arial" panose="020B0604020202020204" pitchFamily="34" charset="0"/>
              </a:rPr>
              <a:t>score</a:t>
            </a:r>
            <a:r>
              <a:rPr kumimoji="0" lang="en-US" altLang="en-US" b="0" i="0" u="none" strike="noStrike" cap="none" normalizeH="0" baseline="0" dirty="0">
                <a:ln>
                  <a:noFill/>
                </a:ln>
                <a:solidFill>
                  <a:srgbClr val="212529"/>
                </a:solidFill>
                <a:effectLst/>
                <a:latin typeface="SFMono-Regular"/>
              </a:rPr>
              <a:t>(</a:t>
            </a:r>
            <a:r>
              <a:rPr kumimoji="0" lang="en-US" altLang="en-US" b="0" i="0" u="none" strike="noStrike" cap="none" normalizeH="0" baseline="0" dirty="0" err="1">
                <a:ln>
                  <a:noFill/>
                </a:ln>
                <a:solidFill>
                  <a:schemeClr val="tx1"/>
                </a:solidFill>
                <a:effectLst/>
                <a:latin typeface="Arial" panose="020B0604020202020204" pitchFamily="34" charset="0"/>
              </a:rPr>
              <a:t>X_test</a:t>
            </a:r>
            <a:r>
              <a:rPr kumimoji="0" lang="en-US" altLang="en-US" b="0" i="0" u="none" strike="noStrike" cap="none" normalizeH="0" baseline="0" dirty="0">
                <a:ln>
                  <a:noFill/>
                </a:ln>
                <a:solidFill>
                  <a:srgbClr val="212529"/>
                </a:solidFill>
                <a:effectLst/>
                <a:latin typeface="SFMono-Regular"/>
              </a:rPr>
              <a:t>, </a:t>
            </a:r>
            <a:r>
              <a:rPr kumimoji="0" lang="en-US" altLang="en-US" b="0" i="0" u="none" strike="noStrike" cap="none" normalizeH="0" baseline="0" dirty="0" err="1">
                <a:ln>
                  <a:noFill/>
                </a:ln>
                <a:solidFill>
                  <a:schemeClr val="tx1"/>
                </a:solidFill>
                <a:effectLst/>
                <a:latin typeface="Arial" panose="020B0604020202020204" pitchFamily="34" charset="0"/>
              </a:rPr>
              <a:t>y_test</a:t>
            </a:r>
            <a:r>
              <a:rPr kumimoji="0" lang="en-US" altLang="en-US" b="0" i="0" u="none" strike="noStrike" cap="none" normalizeH="0" baseline="0" dirty="0">
                <a:ln>
                  <a:noFill/>
                </a:ln>
                <a:solidFill>
                  <a:srgbClr val="212529"/>
                </a:solidFill>
                <a:effectLst/>
                <a:latin typeface="SFMono-Regular"/>
              </a:rPr>
              <a:t>) </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38807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Software installation</a:t>
            </a:r>
          </a:p>
        </p:txBody>
      </p:sp>
      <p:sp>
        <p:nvSpPr>
          <p:cNvPr id="3" name="Subtitle 2"/>
          <p:cNvSpPr>
            <a:spLocks noGrp="1"/>
          </p:cNvSpPr>
          <p:nvPr>
            <p:ph type="subTitle" idx="1"/>
          </p:nvPr>
        </p:nvSpPr>
        <p:spPr/>
        <p:txBody>
          <a:bodyPr>
            <a:normAutofit/>
          </a:bodyPr>
          <a:lstStyle/>
          <a:p>
            <a:endParaRPr lang="en-US" b="1" dirty="0"/>
          </a:p>
        </p:txBody>
      </p:sp>
      <p:sp>
        <p:nvSpPr>
          <p:cNvPr id="4" name="Slide Number Placeholder 3"/>
          <p:cNvSpPr>
            <a:spLocks noGrp="1"/>
          </p:cNvSpPr>
          <p:nvPr>
            <p:ph type="sldNum" sz="quarter" idx="12"/>
          </p:nvPr>
        </p:nvSpPr>
        <p:spPr/>
        <p:txBody>
          <a:bodyPr/>
          <a:lstStyle/>
          <a:p>
            <a:fld id="{53229BE9-862C-49A5-9F6E-82F7A2EC27B4}" type="slidenum">
              <a:rPr lang="en-US" smtClean="0"/>
              <a:t>3</a:t>
            </a:fld>
            <a:endParaRPr lang="en-US"/>
          </a:p>
        </p:txBody>
      </p:sp>
    </p:spTree>
    <p:extLst>
      <p:ext uri="{BB962C8B-B14F-4D97-AF65-F5344CB8AC3E}">
        <p14:creationId xmlns:p14="http://schemas.microsoft.com/office/powerpoint/2010/main" val="2597690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Installation …</a:t>
            </a:r>
            <a:endParaRPr lang="en-US" dirty="0"/>
          </a:p>
        </p:txBody>
      </p:sp>
      <p:sp>
        <p:nvSpPr>
          <p:cNvPr id="3" name="Content Placeholder 2"/>
          <p:cNvSpPr>
            <a:spLocks noGrp="1"/>
          </p:cNvSpPr>
          <p:nvPr>
            <p:ph idx="1"/>
          </p:nvPr>
        </p:nvSpPr>
        <p:spPr/>
        <p:txBody>
          <a:bodyPr/>
          <a:lstStyle/>
          <a:p>
            <a:pPr lvl="0" algn="r" rtl="1"/>
            <a:r>
              <a:rPr lang="fa-IR" dirty="0">
                <a:latin typeface="Arial" panose="020B0604020202020204" pitchFamily="34" charset="0"/>
                <a:cs typeface="B Zar" panose="00000400000000000000" pitchFamily="2" charset="-78"/>
              </a:rPr>
              <a:t>الف: در ابتدا یک محیط برای برنامه نویسی پایتون انتخاب و نصب کنید مانند </a:t>
            </a:r>
            <a:r>
              <a:rPr lang="en-US" dirty="0" err="1">
                <a:latin typeface="Arial" panose="020B0604020202020204" pitchFamily="34" charset="0"/>
                <a:cs typeface="B Zar" panose="00000400000000000000" pitchFamily="2" charset="-78"/>
              </a:rPr>
              <a:t>PyCharm</a:t>
            </a:r>
            <a:r>
              <a:rPr lang="fa-IR" dirty="0">
                <a:latin typeface="Arial" panose="020B0604020202020204" pitchFamily="34" charset="0"/>
                <a:cs typeface="B Zar" panose="00000400000000000000" pitchFamily="2" charset="-78"/>
              </a:rPr>
              <a:t>، آناکوندا يا </a:t>
            </a:r>
            <a:r>
              <a:rPr lang="en-US" dirty="0" err="1">
                <a:latin typeface="Arial" panose="020B0604020202020204" pitchFamily="34" charset="0"/>
                <a:cs typeface="B Zar" panose="00000400000000000000" pitchFamily="2" charset="-78"/>
              </a:rPr>
              <a:t>Jupyter</a:t>
            </a:r>
            <a:r>
              <a:rPr lang="fa-IR" dirty="0">
                <a:latin typeface="Arial" panose="020B0604020202020204" pitchFamily="34" charset="0"/>
                <a:cs typeface="B Zar" panose="00000400000000000000" pitchFamily="2" charset="-78"/>
              </a:rPr>
              <a:t>.</a:t>
            </a:r>
          </a:p>
          <a:p>
            <a:pPr lvl="0" algn="r" rtl="1"/>
            <a:r>
              <a:rPr lang="fa-IR" dirty="0">
                <a:latin typeface="Arial" panose="020B0604020202020204" pitchFamily="34" charset="0"/>
                <a:cs typeface="B Zar" panose="00000400000000000000" pitchFamily="2" charset="-78"/>
              </a:rPr>
              <a:t>ب: سپس نصب کتابخانه های مورد نظر در محیط پایتون را انجام دهید.</a:t>
            </a:r>
            <a:endParaRPr lang="en-US" dirty="0">
              <a:latin typeface="Arial" panose="020B0604020202020204" pitchFamily="34" charset="0"/>
              <a:cs typeface="B Zar" panose="00000400000000000000" pitchFamily="2" charset="-78"/>
            </a:endParaRPr>
          </a:p>
          <a:p>
            <a:pPr lvl="0" algn="r" rtl="1"/>
            <a:endParaRPr lang="en-US" dirty="0">
              <a:latin typeface="Arial" panose="020B0604020202020204" pitchFamily="34" charset="0"/>
              <a:cs typeface="B Zar" panose="00000400000000000000" pitchFamily="2" charset="-78"/>
            </a:endParaRPr>
          </a:p>
          <a:p>
            <a:pPr lvl="0" algn="r" rtl="1"/>
            <a:r>
              <a:rPr lang="fa-IR" dirty="0">
                <a:latin typeface="Arial" panose="020B0604020202020204" pitchFamily="34" charset="0"/>
                <a:cs typeface="B Zar" panose="00000400000000000000" pitchFamily="2" charset="-78"/>
              </a:rPr>
              <a:t>به عنوان مثال ابتدا نصب آناکوندا و سپس نصب کتابخانه ها در محیط آناکوندا.</a:t>
            </a:r>
            <a:endParaRPr lang="en-US" dirty="0">
              <a:latin typeface="Arial" panose="020B0604020202020204" pitchFamily="34" charset="0"/>
              <a:cs typeface="B Zar" panose="00000400000000000000" pitchFamily="2" charset="-78"/>
            </a:endParaRPr>
          </a:p>
          <a:p>
            <a:endParaRPr lang="en-US" dirty="0"/>
          </a:p>
        </p:txBody>
      </p:sp>
      <p:sp>
        <p:nvSpPr>
          <p:cNvPr id="4" name="Slide Number Placeholder 3"/>
          <p:cNvSpPr>
            <a:spLocks noGrp="1"/>
          </p:cNvSpPr>
          <p:nvPr>
            <p:ph type="sldNum" sz="quarter" idx="12"/>
          </p:nvPr>
        </p:nvSpPr>
        <p:spPr/>
        <p:txBody>
          <a:bodyPr/>
          <a:lstStyle/>
          <a:p>
            <a:fld id="{53229BE9-862C-49A5-9F6E-82F7A2EC27B4}" type="slidenum">
              <a:rPr lang="en-US" smtClean="0"/>
              <a:t>4</a:t>
            </a:fld>
            <a:endParaRPr lang="en-US"/>
          </a:p>
        </p:txBody>
      </p:sp>
    </p:spTree>
    <p:extLst>
      <p:ext uri="{BB962C8B-B14F-4D97-AF65-F5344CB8AC3E}">
        <p14:creationId xmlns:p14="http://schemas.microsoft.com/office/powerpoint/2010/main" val="354368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3493" y="272143"/>
            <a:ext cx="11465480" cy="6449332"/>
          </a:xfrm>
        </p:spPr>
      </p:pic>
      <p:sp>
        <p:nvSpPr>
          <p:cNvPr id="4" name="Slide Number Placeholder 3"/>
          <p:cNvSpPr>
            <a:spLocks noGrp="1"/>
          </p:cNvSpPr>
          <p:nvPr>
            <p:ph type="sldNum" sz="quarter" idx="12"/>
          </p:nvPr>
        </p:nvSpPr>
        <p:spPr/>
        <p:txBody>
          <a:bodyPr/>
          <a:lstStyle/>
          <a:p>
            <a:fld id="{53229BE9-862C-49A5-9F6E-82F7A2EC27B4}" type="slidenum">
              <a:rPr lang="en-US" smtClean="0"/>
              <a:t>5</a:t>
            </a:fld>
            <a:endParaRPr lang="en-US"/>
          </a:p>
        </p:txBody>
      </p:sp>
    </p:spTree>
    <p:extLst>
      <p:ext uri="{BB962C8B-B14F-4D97-AF65-F5344CB8AC3E}">
        <p14:creationId xmlns:p14="http://schemas.microsoft.com/office/powerpoint/2010/main" val="1785376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712177" y="3616430"/>
            <a:ext cx="6334478" cy="3050189"/>
          </a:xfrm>
          <a:prstGeom prst="rect">
            <a:avLst/>
          </a:prstGeom>
        </p:spPr>
      </p:pic>
      <p:sp>
        <p:nvSpPr>
          <p:cNvPr id="2" name="Title 1"/>
          <p:cNvSpPr>
            <a:spLocks noGrp="1"/>
          </p:cNvSpPr>
          <p:nvPr>
            <p:ph type="title"/>
          </p:nvPr>
        </p:nvSpPr>
        <p:spPr/>
        <p:txBody>
          <a:bodyPr/>
          <a:lstStyle/>
          <a:p>
            <a:r>
              <a:rPr lang="en-US" b="1" dirty="0"/>
              <a:t>Installation</a:t>
            </a:r>
            <a:r>
              <a:rPr lang="en-US" sz="2000" b="1" dirty="0"/>
              <a:t> (1)</a:t>
            </a:r>
            <a:endParaRPr lang="en-US" sz="2000" dirty="0"/>
          </a:p>
        </p:txBody>
      </p:sp>
      <p:sp>
        <p:nvSpPr>
          <p:cNvPr id="3" name="Content Placeholder 2"/>
          <p:cNvSpPr>
            <a:spLocks noGrp="1"/>
          </p:cNvSpPr>
          <p:nvPr>
            <p:ph idx="1"/>
          </p:nvPr>
        </p:nvSpPr>
        <p:spPr>
          <a:xfrm>
            <a:off x="838200" y="1340203"/>
            <a:ext cx="10515600" cy="4351338"/>
          </a:xfrm>
        </p:spPr>
        <p:txBody>
          <a:bodyPr/>
          <a:lstStyle/>
          <a:p>
            <a:pPr lvl="0" algn="r" rtl="1"/>
            <a:r>
              <a:rPr lang="fa-IR" dirty="0">
                <a:latin typeface="Arial" panose="020B0604020202020204" pitchFamily="34" charset="0"/>
                <a:cs typeface="B Zar" panose="00000400000000000000" pitchFamily="2" charset="-78"/>
              </a:rPr>
              <a:t>الف: ابتدا نرم افزار آناکوندا تحت ویندوز یا لینوکس را دانلود کرده و نصب کنید.</a:t>
            </a:r>
          </a:p>
          <a:p>
            <a:pPr marL="0" lvl="0" indent="0" algn="l">
              <a:buNone/>
            </a:pPr>
            <a:r>
              <a:rPr lang="en-US" dirty="0">
                <a:latin typeface="Arial" panose="020B0604020202020204" pitchFamily="34" charset="0"/>
                <a:cs typeface="B Zar" panose="00000400000000000000" pitchFamily="2" charset="-78"/>
              </a:rPr>
              <a:t>ANACONDA</a:t>
            </a:r>
            <a:endParaRPr lang="fa-IR" dirty="0">
              <a:latin typeface="Arial" panose="020B0604020202020204" pitchFamily="34" charset="0"/>
              <a:cs typeface="B Zar" panose="00000400000000000000" pitchFamily="2" charset="-78"/>
            </a:endParaRPr>
          </a:p>
          <a:p>
            <a:pPr marL="0" indent="0">
              <a:buNone/>
            </a:pPr>
            <a:r>
              <a:rPr lang="en-US" dirty="0"/>
              <a:t>The open-source </a:t>
            </a:r>
            <a:r>
              <a:rPr lang="en-US" dirty="0">
                <a:hlinkClick r:id="rId3"/>
              </a:rPr>
              <a:t>Anaconda Distribution</a:t>
            </a:r>
            <a:r>
              <a:rPr lang="en-US" dirty="0"/>
              <a:t> is the easiest way to perform Python/R data science and machine learning on Linux, Windows, and Mac OS X. </a:t>
            </a:r>
          </a:p>
          <a:p>
            <a:pPr marL="0" indent="0">
              <a:buNone/>
            </a:pPr>
            <a:r>
              <a:rPr lang="en-US" dirty="0"/>
              <a:t>https://www.anaconda.com/distribution/</a:t>
            </a:r>
          </a:p>
        </p:txBody>
      </p:sp>
      <p:sp>
        <p:nvSpPr>
          <p:cNvPr id="5" name="Slide Number Placeholder 4"/>
          <p:cNvSpPr>
            <a:spLocks noGrp="1"/>
          </p:cNvSpPr>
          <p:nvPr>
            <p:ph type="sldNum" sz="quarter" idx="12"/>
          </p:nvPr>
        </p:nvSpPr>
        <p:spPr/>
        <p:txBody>
          <a:bodyPr/>
          <a:lstStyle/>
          <a:p>
            <a:fld id="{53229BE9-862C-49A5-9F6E-82F7A2EC27B4}" type="slidenum">
              <a:rPr lang="en-US" smtClean="0"/>
              <a:t>6</a:t>
            </a:fld>
            <a:endParaRPr lang="en-US"/>
          </a:p>
        </p:txBody>
      </p:sp>
    </p:spTree>
    <p:extLst>
      <p:ext uri="{BB962C8B-B14F-4D97-AF65-F5344CB8AC3E}">
        <p14:creationId xmlns:p14="http://schemas.microsoft.com/office/powerpoint/2010/main" val="674397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Installation</a:t>
            </a:r>
            <a:r>
              <a:rPr lang="en-US" sz="2000" b="1" dirty="0"/>
              <a:t> (2)</a:t>
            </a:r>
            <a:endParaRPr lang="en-US" sz="2000" dirty="0"/>
          </a:p>
        </p:txBody>
      </p:sp>
      <p:sp>
        <p:nvSpPr>
          <p:cNvPr id="3" name="Content Placeholder 2"/>
          <p:cNvSpPr>
            <a:spLocks noGrp="1"/>
          </p:cNvSpPr>
          <p:nvPr>
            <p:ph idx="1"/>
          </p:nvPr>
        </p:nvSpPr>
        <p:spPr>
          <a:xfrm>
            <a:off x="838200" y="1340203"/>
            <a:ext cx="10515600" cy="4351338"/>
          </a:xfrm>
        </p:spPr>
        <p:txBody>
          <a:bodyPr/>
          <a:lstStyle/>
          <a:p>
            <a:pPr algn="l"/>
            <a:r>
              <a:rPr lang="en-US" dirty="0"/>
              <a:t>Installation path: C:\ProgramData\Anaconda3</a:t>
            </a:r>
            <a:endParaRPr lang="fa-IR" dirty="0"/>
          </a:p>
          <a:p>
            <a:r>
              <a:rPr lang="en-US" dirty="0"/>
              <a:t>Windows setting: Permission for the users to change “C:\</a:t>
            </a:r>
            <a:r>
              <a:rPr lang="en-US" dirty="0" err="1"/>
              <a:t>ProgramData</a:t>
            </a:r>
            <a:r>
              <a:rPr lang="en-US" dirty="0"/>
              <a:t>\Anaconda3”is needed. </a:t>
            </a:r>
          </a:p>
          <a:p>
            <a:pPr algn="r" rtl="1"/>
            <a:r>
              <a:rPr lang="fa-IR" dirty="0">
                <a:latin typeface="Arial" panose="020B0604020202020204" pitchFamily="34" charset="0"/>
                <a:cs typeface="B Zar" panose="00000400000000000000" pitchFamily="2" charset="-78"/>
              </a:rPr>
              <a:t>ب: سپس باید کتابخانه های مورد نیاز را به شرح زیر در محیط کوندا به روز رسانی يا نصب کنید. با اتصال به اینترنت کتابخانه ها به صورت آنلاین نصب می شوند.</a:t>
            </a:r>
          </a:p>
          <a:p>
            <a:endParaRPr lang="en-US" dirty="0"/>
          </a:p>
          <a:p>
            <a:r>
              <a:rPr lang="en-US" dirty="0"/>
              <a:t>Libraries:    </a:t>
            </a:r>
            <a:r>
              <a:rPr lang="en-US" dirty="0" err="1"/>
              <a:t>Numpy</a:t>
            </a:r>
            <a:r>
              <a:rPr lang="en-US" dirty="0"/>
              <a:t>     </a:t>
            </a:r>
            <a:r>
              <a:rPr lang="en-US" dirty="0" err="1"/>
              <a:t>mingw</a:t>
            </a:r>
            <a:r>
              <a:rPr lang="en-US" dirty="0"/>
              <a:t>   scikit   </a:t>
            </a:r>
            <a:r>
              <a:rPr lang="en-US" dirty="0" err="1"/>
              <a:t>opencv</a:t>
            </a:r>
            <a:endParaRPr lang="en-US" dirty="0"/>
          </a:p>
          <a:p>
            <a:pPr algn="l"/>
            <a:endParaRPr lang="en-US" dirty="0"/>
          </a:p>
          <a:p>
            <a:pPr lvl="0" algn="r" rtl="1"/>
            <a:endParaRPr lang="en-US" dirty="0"/>
          </a:p>
        </p:txBody>
      </p:sp>
      <p:sp>
        <p:nvSpPr>
          <p:cNvPr id="4" name="Slide Number Placeholder 3"/>
          <p:cNvSpPr>
            <a:spLocks noGrp="1"/>
          </p:cNvSpPr>
          <p:nvPr>
            <p:ph type="sldNum" sz="quarter" idx="12"/>
          </p:nvPr>
        </p:nvSpPr>
        <p:spPr/>
        <p:txBody>
          <a:bodyPr/>
          <a:lstStyle/>
          <a:p>
            <a:fld id="{53229BE9-862C-49A5-9F6E-82F7A2EC27B4}" type="slidenum">
              <a:rPr lang="en-US" smtClean="0"/>
              <a:t>7</a:t>
            </a:fld>
            <a:endParaRPr lang="en-US"/>
          </a:p>
        </p:txBody>
      </p:sp>
    </p:spTree>
    <p:extLst>
      <p:ext uri="{BB962C8B-B14F-4D97-AF65-F5344CB8AC3E}">
        <p14:creationId xmlns:p14="http://schemas.microsoft.com/office/powerpoint/2010/main" val="3399081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Cloud Computing Services</a:t>
            </a:r>
            <a:endParaRPr lang="en-US" dirty="0"/>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fld id="{53229BE9-862C-49A5-9F6E-82F7A2EC27B4}" type="slidenum">
              <a:rPr lang="en-US" smtClean="0"/>
              <a:t>8</a:t>
            </a:fld>
            <a:endParaRPr lang="en-US"/>
          </a:p>
        </p:txBody>
      </p:sp>
    </p:spTree>
    <p:extLst>
      <p:ext uri="{BB962C8B-B14F-4D97-AF65-F5344CB8AC3E}">
        <p14:creationId xmlns:p14="http://schemas.microsoft.com/office/powerpoint/2010/main" val="1827611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AWS</a:t>
            </a:r>
          </a:p>
        </p:txBody>
      </p:sp>
      <p:sp>
        <p:nvSpPr>
          <p:cNvPr id="3" name="Content Placeholder 2"/>
          <p:cNvSpPr>
            <a:spLocks noGrp="1"/>
          </p:cNvSpPr>
          <p:nvPr>
            <p:ph idx="1"/>
          </p:nvPr>
        </p:nvSpPr>
        <p:spPr/>
        <p:txBody>
          <a:bodyPr/>
          <a:lstStyle/>
          <a:p>
            <a:endParaRPr lang="en-US" dirty="0"/>
          </a:p>
          <a:p>
            <a:r>
              <a:rPr lang="en-US" b="1" dirty="0"/>
              <a:t>Amazon Web Services (AWS) - Cloud Computing Services</a:t>
            </a:r>
          </a:p>
          <a:p>
            <a:r>
              <a:rPr lang="en-US" dirty="0"/>
              <a:t> </a:t>
            </a:r>
            <a:r>
              <a:rPr lang="en-US" i="1" dirty="0"/>
              <a:t>https://aws.amazon.com</a:t>
            </a:r>
            <a:endParaRPr lang="en-US" dirty="0">
              <a:hlinkClick r:id="rId2"/>
            </a:endParaRPr>
          </a:p>
          <a:p>
            <a:endParaRPr lang="en-US" dirty="0"/>
          </a:p>
        </p:txBody>
      </p:sp>
      <p:sp>
        <p:nvSpPr>
          <p:cNvPr id="4" name="Slide Number Placeholder 3"/>
          <p:cNvSpPr>
            <a:spLocks noGrp="1"/>
          </p:cNvSpPr>
          <p:nvPr>
            <p:ph type="sldNum" sz="quarter" idx="12"/>
          </p:nvPr>
        </p:nvSpPr>
        <p:spPr/>
        <p:txBody>
          <a:bodyPr/>
          <a:lstStyle/>
          <a:p>
            <a:fld id="{53229BE9-862C-49A5-9F6E-82F7A2EC27B4}" type="slidenum">
              <a:rPr lang="en-US" smtClean="0"/>
              <a:t>9</a:t>
            </a:fld>
            <a:endParaRPr lang="en-US"/>
          </a:p>
        </p:txBody>
      </p:sp>
    </p:spTree>
    <p:extLst>
      <p:ext uri="{BB962C8B-B14F-4D97-AF65-F5344CB8AC3E}">
        <p14:creationId xmlns:p14="http://schemas.microsoft.com/office/powerpoint/2010/main" val="35838117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297</TotalTime>
  <Words>1398</Words>
  <Application>Microsoft Office PowerPoint</Application>
  <PresentationFormat>Widescreen</PresentationFormat>
  <Paragraphs>134</Paragraphs>
  <Slides>22</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-apple-system</vt:lpstr>
      <vt:lpstr>Arial</vt:lpstr>
      <vt:lpstr>Calibri</vt:lpstr>
      <vt:lpstr>Calibri Light</vt:lpstr>
      <vt:lpstr>Courier New</vt:lpstr>
      <vt:lpstr>EB Garamond</vt:lpstr>
      <vt:lpstr>SFMono-Regular</vt:lpstr>
      <vt:lpstr>tahoma</vt:lpstr>
      <vt:lpstr>Times New Roman</vt:lpstr>
      <vt:lpstr>Office Theme</vt:lpstr>
      <vt:lpstr>بـــه نــام خــدايـي كـه جـان آفــريـد                                                      زمـيـن و زمــان و مــكان آفـــريــد خــداونــد دانــا ، خــداونــد هــوش                                                    خـــداونـد روزي ده عـــيــب پـوش </vt:lpstr>
      <vt:lpstr>Python coding</vt:lpstr>
      <vt:lpstr>Software installation</vt:lpstr>
      <vt:lpstr>Installation …</vt:lpstr>
      <vt:lpstr>PowerPoint Presentation</vt:lpstr>
      <vt:lpstr>Installation (1)</vt:lpstr>
      <vt:lpstr>Installation (2)</vt:lpstr>
      <vt:lpstr>Cloud Computing Services</vt:lpstr>
      <vt:lpstr>AWS</vt:lpstr>
      <vt:lpstr>Google cloud</vt:lpstr>
      <vt:lpstr>Google Colab</vt:lpstr>
      <vt:lpstr>PowerPoint Presentation</vt:lpstr>
      <vt:lpstr>PowerPoint Presentation</vt:lpstr>
      <vt:lpstr>Some Python Neural Network Libraries For Programmers</vt:lpstr>
      <vt:lpstr>Scikit library</vt:lpstr>
      <vt:lpstr>PowerPoint Presentation</vt:lpstr>
      <vt:lpstr>Data classification</vt:lpstr>
      <vt:lpstr>Iris data</vt:lpstr>
      <vt:lpstr>MNIST dataset</vt:lpstr>
      <vt:lpstr>MNIST dataset</vt:lpstr>
      <vt:lpstr>PowerPoint Presentation</vt:lpstr>
      <vt:lpstr>Regression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بـــه نــام خــدايـي كـه جـان آفــريـد                                                      زمـيـن و زمــان و مــكان آفـــريــد خــداونــد دانــا ، خــداونــد هــوش                                                    خـــداونـد روزي ده عـــيــب پـوش </dc:title>
  <dc:creator>Esmat</dc:creator>
  <cp:lastModifiedBy>Esmat</cp:lastModifiedBy>
  <cp:revision>45</cp:revision>
  <dcterms:created xsi:type="dcterms:W3CDTF">2023-05-16T18:36:28Z</dcterms:created>
  <dcterms:modified xsi:type="dcterms:W3CDTF">2023-05-18T11:49:13Z</dcterms:modified>
</cp:coreProperties>
</file>