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350" r:id="rId2"/>
    <p:sldId id="352" r:id="rId3"/>
    <p:sldId id="331" r:id="rId4"/>
    <p:sldId id="353" r:id="rId5"/>
    <p:sldId id="332" r:id="rId6"/>
    <p:sldId id="333" r:id="rId7"/>
    <p:sldId id="351" r:id="rId8"/>
    <p:sldId id="335" r:id="rId9"/>
    <p:sldId id="354" r:id="rId10"/>
    <p:sldId id="364" r:id="rId11"/>
    <p:sldId id="365" r:id="rId12"/>
    <p:sldId id="363" r:id="rId13"/>
    <p:sldId id="366" r:id="rId14"/>
    <p:sldId id="304" r:id="rId15"/>
    <p:sldId id="305" r:id="rId16"/>
    <p:sldId id="306" r:id="rId17"/>
    <p:sldId id="362" r:id="rId18"/>
    <p:sldId id="373" r:id="rId19"/>
    <p:sldId id="372" r:id="rId20"/>
    <p:sldId id="367" r:id="rId21"/>
    <p:sldId id="371" r:id="rId22"/>
    <p:sldId id="368" r:id="rId23"/>
    <p:sldId id="369" r:id="rId24"/>
    <p:sldId id="370" r:id="rId25"/>
    <p:sldId id="356" r:id="rId26"/>
    <p:sldId id="357" r:id="rId27"/>
    <p:sldId id="360" r:id="rId28"/>
    <p:sldId id="361" r:id="rId29"/>
    <p:sldId id="319" r:id="rId30"/>
    <p:sldId id="358" r:id="rId31"/>
    <p:sldId id="359" r:id="rId32"/>
    <p:sldId id="314" r:id="rId33"/>
    <p:sldId id="374" r:id="rId34"/>
    <p:sldId id="384" r:id="rId35"/>
    <p:sldId id="385" r:id="rId36"/>
    <p:sldId id="376" r:id="rId37"/>
    <p:sldId id="377" r:id="rId38"/>
    <p:sldId id="375" r:id="rId39"/>
    <p:sldId id="378" r:id="rId40"/>
    <p:sldId id="339" r:id="rId41"/>
    <p:sldId id="379" r:id="rId42"/>
    <p:sldId id="380" r:id="rId43"/>
    <p:sldId id="340" r:id="rId44"/>
    <p:sldId id="383" r:id="rId45"/>
    <p:sldId id="381" r:id="rId46"/>
    <p:sldId id="382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8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D11EC-2DAA-40A1-AFFE-86985C09BC68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74DF6-6479-4BCD-BB99-4252AEF1A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068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{accuracy} =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{\# correct predictions}}{\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{\# test instances}}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{error} = 1 -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{accuracy} =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{\# incorrect predictions}}{\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{\# test instances}}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B1589-163F-E24F-B863-0C404A1CF04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420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B1589-163F-E24F-B863-0C404A1CF04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9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B1589-163F-E24F-B863-0C404A1CF04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342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{accuracy} = \</a:t>
            </a:r>
            <a:r>
              <a:rPr lang="en-US" sz="120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{TP + TN}{P + N}</a:t>
            </a:r>
          </a:p>
          <a:p>
            <a:endParaRPr lang="en-US"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</a:t>
            </a:r>
            <a:r>
              <a:rPr lang="en-US" sz="120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definecolor</a:t>
            </a:r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r>
              <a:rPr lang="en-US" sz="120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darkgreen</a:t>
            </a:r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</a:t>
            </a:r>
            <a:r>
              <a:rPr lang="en-US" sz="120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rgb</a:t>
            </a:r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}{0.0, 0.5, 0.1}</a:t>
            </a:r>
          </a:p>
          <a:p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\color{</a:t>
            </a:r>
            <a:r>
              <a:rPr lang="en-US" sz="120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darkgreen</a:t>
            </a:r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}\</a:t>
            </a:r>
            <a:r>
              <a:rPr lang="en-US" sz="120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{precision} = \</a:t>
            </a:r>
            <a:r>
              <a:rPr lang="en-US" sz="120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{TP}{TP + FP}</a:t>
            </a:r>
          </a:p>
          <a:p>
            <a:endParaRPr lang="en-US"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{recall} = \</a:t>
            </a:r>
            <a:r>
              <a:rPr lang="en-US" sz="1200" kern="120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{TP}{TP + FN}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B1589-163F-E24F-B863-0C404A1CF04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893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AAE36-C326-38AD-DA0B-2A9DFAFC12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1014FF-07E4-1778-0292-51210EEADA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82F0C5-A978-9BB3-6281-729C3DF37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EAC-17D8-45E0-BB5E-408911C8C202}" type="datetime1">
              <a:rPr lang="en-US" smtClean="0"/>
              <a:t>11/25/2024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E905D-9324-E3F9-EB6B-37E11A433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3A538A-BB0A-A317-AEA8-BA2A55946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55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6C45D-A0CD-3B07-1D7F-BB27975FE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3303EA-7B4A-C3E9-2EFB-DDAB95B1D3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5174F-38E0-E51C-C358-E8E03AE03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2F20D-2CB1-4C4D-848B-0AE9AFDE0B1C}" type="datetime1">
              <a:rPr lang="en-US" smtClean="0"/>
              <a:t>11/25/2024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D241A-B587-B1CD-AEC3-CB21F8A2E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9AA40-53DD-5917-593D-E9352C403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1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A30EAD7-36CC-C65A-9138-DB4E9EF36C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AC1BFA-1969-3E25-2724-3E9BCCFB45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E3970-A60E-8CD7-41CC-7C0167BAD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49CD9-C221-4C5E-AB34-10CCC81945F3}" type="datetime1">
              <a:rPr lang="en-US" smtClean="0"/>
              <a:t>11/25/2024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145904-1B40-F577-5872-D5D257985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1E554D-454D-CB9E-B58C-F1FE44201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426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65332"/>
            <a:ext cx="2844800" cy="365125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fld id="{8A758EFE-665F-4341-B5B8-2DAEADA52F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13536" y="20647"/>
            <a:ext cx="10972800" cy="9248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573952" y="1203159"/>
            <a:ext cx="10972800" cy="492106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-6771" y="945083"/>
            <a:ext cx="11589172" cy="63343"/>
            <a:chOff x="685800" y="1794746"/>
            <a:chExt cx="7772400" cy="179475"/>
          </a:xfrm>
        </p:grpSpPr>
        <p:sp>
          <p:nvSpPr>
            <p:cNvPr id="22" name="Rectangle 21"/>
            <p:cNvSpPr/>
            <p:nvPr userDrawn="1"/>
          </p:nvSpPr>
          <p:spPr>
            <a:xfrm>
              <a:off x="685800" y="1794746"/>
              <a:ext cx="1170819" cy="1794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1856619" y="1794746"/>
              <a:ext cx="2206599" cy="17947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33" dirty="0"/>
            </a:p>
          </p:txBody>
        </p:sp>
        <p:sp>
          <p:nvSpPr>
            <p:cNvPr id="24" name="Rectangle 23"/>
            <p:cNvSpPr/>
            <p:nvPr userDrawn="1"/>
          </p:nvSpPr>
          <p:spPr>
            <a:xfrm>
              <a:off x="4063218" y="1794746"/>
              <a:ext cx="4394982" cy="17947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33" dirty="0"/>
            </a:p>
          </p:txBody>
        </p:sp>
      </p:grpSp>
    </p:spTree>
    <p:extLst>
      <p:ext uri="{BB962C8B-B14F-4D97-AF65-F5344CB8AC3E}">
        <p14:creationId xmlns:p14="http://schemas.microsoft.com/office/powerpoint/2010/main" val="3971816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D04E2-9574-799F-753A-B0ABE50B3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1F545B-BD84-077D-F91D-64BAC656EA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2E9A4-47E2-3926-5C72-9F83F383C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E6F4-3B15-4389-B345-F013F092F94A}" type="datetime1">
              <a:rPr lang="en-US" smtClean="0"/>
              <a:t>11/25/2024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E17333-AFA5-511F-DE27-8BA7A6A86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76696B-82BB-470B-220B-FBD778548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33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0EE16-4D3D-3FA9-B8D3-F9A6EE721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A4C617-D7FF-05EB-6EA4-E6408A25C4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F0EB63-00B5-274D-EAB2-F4DBEBC0B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EEE79-4260-438E-B195-2424B9C417F2}" type="datetime1">
              <a:rPr lang="en-US" smtClean="0"/>
              <a:t>11/25/2024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CC87E-E8AB-6212-9B95-A02ECA186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DB9FC-7DD0-317E-AC14-B9A12C33F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38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98994-651C-E4AC-3758-3918FE32B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D2CFB-8731-5263-E331-E3CACC25B7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D56B87-67FE-0633-3CC5-FA4F270808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260A35-9EC4-B5CE-BEA8-A4C637AD2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95D98-7DE9-4AD4-B216-4307B5B75C1E}" type="datetime1">
              <a:rPr lang="en-US" smtClean="0"/>
              <a:t>11/25/2024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B7E671-4D14-B394-22AF-98927D894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8FDB2E-136B-7A5F-9FAE-10878E51A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47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F7636-FC67-6D78-4EC9-6B5401E5F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5860D-2DE1-FADC-B93F-9C7472A99B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57F4FD-BA74-AC9F-0B37-6760E64C0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123DD9-3B39-574C-FF72-649CEF5EEC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6CE5F4-4EB3-9674-3F02-1F3C039B43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255369-384A-E0B1-2A80-83B3F7868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90B3D-9A65-47E6-9F9A-07D4D4ADF1FB}" type="datetime1">
              <a:rPr lang="en-US" smtClean="0"/>
              <a:t>11/25/2024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5BB737-A39C-6F55-8E25-D088A81F5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96FB36-C674-6210-E0B5-7E2A1FF73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71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19676-8820-A7E1-93DC-139A8CE50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923621-CDFB-2D58-25C9-50E27ECA5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7B8D-ACC8-43B0-B837-A13059E02609}" type="datetime1">
              <a:rPr lang="en-US" smtClean="0"/>
              <a:t>11/25/2024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AAFB73-4481-07D7-CA85-6B052CADF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8E999F-21A5-2FD0-7D6D-CBACD8B38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38A404-293A-C725-AEE0-FAE51F044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D6BE-05D5-4730-B483-CCFC4762944B}" type="datetime1">
              <a:rPr lang="en-US" smtClean="0"/>
              <a:t>11/25/2024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E45BA5-5B86-88FB-13A4-3B801C286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CD2AE9-4F56-F050-3F58-6C8C109C8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402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557E1-9A39-18EB-7D74-970EB7127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8E5C9-D8B1-0439-8581-8F83A5BE3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5C6927-50AF-251F-5FCE-00C605030A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028CCD-B3F1-135D-6140-28CC7A2E8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27BDC-96B2-4412-A0AC-D48656C0A7DB}" type="datetime1">
              <a:rPr lang="en-US" smtClean="0"/>
              <a:t>11/25/2024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1C9AFA-4ED5-C102-AB4D-1C0846281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23EF0-853B-E948-D071-D58682448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4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492E5-C029-DB89-9A8B-06B1145D4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B010C8-1606-91FB-A0B9-B4C1228436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720DC7-367B-F13E-0A74-CFF03FD4F3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661F55-A185-E930-CF69-53063CD5C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731CE-708D-4D7F-AF1A-5D9251AE545A}" type="datetime1">
              <a:rPr lang="en-US" smtClean="0"/>
              <a:t>11/25/2024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7DD1DB-8A9E-C5A3-3D27-1B53C0858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EB0B74-F007-D97E-50D1-FC21E999C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31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18968B-D67C-C0E5-761B-561A1E1B7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1FE280-DB3F-A67C-0D88-A5229DF84F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C7F86-F24A-3478-B96E-89078389F1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02418-9863-4CEC-9395-721CF8C70A91}" type="datetime1">
              <a:rPr lang="en-US" smtClean="0"/>
              <a:t>11/25/2024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176A4-69E4-AD45-5347-7932135520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0E186-71AD-C99F-2CB9-63ABEAC022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BBC98-C09A-4FBE-A4E0-8E8C176AD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15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s://chistio.ir/%da%86%da%af%d9%88%d9%86%d9%87-%d8%a8%d9%81%d9%87%d9%85%db%8c%d9%85-%d8%af%d8%a7%d8%af%d9%87%e2%80%8c%d9%87%d8%a7%db%8c-%d9%85%d8%a7-%d8%a7%d8%b2-%d8%aa%d9%88%d8%b2%db%8c%d8%b9-%d9%86%d8%b1%d9%85/" TargetMode="Externa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E8922-5E58-5249-90A1-E495731094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788851"/>
          </a:xfrm>
        </p:spPr>
        <p:txBody>
          <a:bodyPr>
            <a:normAutofit fontScale="90000"/>
          </a:bodyPr>
          <a:lstStyle/>
          <a:p>
            <a:r>
              <a:rPr lang="en-US" dirty="0"/>
              <a:t>Classifiers:</a:t>
            </a:r>
            <a:br>
              <a:rPr lang="en-US" dirty="0"/>
            </a:br>
            <a:r>
              <a:rPr lang="en-US" dirty="0"/>
              <a:t>Performance Metrics</a:t>
            </a:r>
            <a:br>
              <a:rPr lang="en-US" dirty="0"/>
            </a:br>
            <a:r>
              <a:rPr lang="en-US" dirty="0"/>
              <a:t>Validation techniques</a:t>
            </a:r>
            <a:br>
              <a:rPr lang="en-US" dirty="0"/>
            </a:br>
            <a:r>
              <a:rPr lang="en-US" dirty="0"/>
              <a:t>Comparison</a:t>
            </a:r>
            <a:br>
              <a:rPr lang="en-US" dirty="0"/>
            </a:br>
            <a:r>
              <a:rPr lang="en-US" dirty="0"/>
              <a:t>Statistical Significance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5FE553-4B50-B944-8263-C6922AFA91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endParaRPr lang="fa-IR" dirty="0"/>
          </a:p>
          <a:p>
            <a:r>
              <a:rPr lang="en-US" dirty="0" err="1"/>
              <a:t>Rashedi</a:t>
            </a:r>
            <a:endParaRPr lang="en-US" dirty="0"/>
          </a:p>
          <a:p>
            <a:r>
              <a:rPr lang="en-US" dirty="0" err="1"/>
              <a:t>kgut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AD1CE4-8E5A-F8ED-2F19-090544F3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200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3E31F-4B9E-2D86-70F5-F16536BE7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Multi-class: macro PR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6FC80D-E51B-7D46-9388-90F14C928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0EAAC2-41EF-F197-7576-652C89D4C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2656" y="2800040"/>
            <a:ext cx="3951144" cy="19288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A0E275-0B93-4C00-092C-49AEB01F0D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023" y="2302360"/>
            <a:ext cx="6000750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096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2B528-1806-4E8E-B39C-FC0E2FC24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3F58B1-238F-F5FC-F12A-F0BCB4B2C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11</a:t>
            </a:fld>
            <a:endParaRPr lang="en-US"/>
          </a:p>
        </p:txBody>
      </p:sp>
      <p:pic>
        <p:nvPicPr>
          <p:cNvPr id="1026" name="Picture 2" descr="Micro, Macro &amp; Weighted Averages of F1 Score, Clearly Explained ...">
            <a:extLst>
              <a:ext uri="{FF2B5EF4-FFF2-40B4-BE49-F238E27FC236}">
                <a16:creationId xmlns:a16="http://schemas.microsoft.com/office/drawing/2014/main" id="{5A035FA8-2662-7BD0-182A-5828ECA2A7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9739526" cy="379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28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FE7ED-B6F9-CB6E-3C49-79AB208DF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Multi-class</a:t>
            </a:r>
            <a:r>
              <a:rPr lang="en-US"/>
              <a:t>: micro </a:t>
            </a:r>
            <a:r>
              <a:rPr lang="en-US" dirty="0"/>
              <a:t>PR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4675D2-35A4-183F-CA6D-04509888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B60343-6F7B-42C5-43E7-8F549E2135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748" y="2100723"/>
            <a:ext cx="7615852" cy="4106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967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34E9E-4102-2B21-3BE8-FD408C01A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3AF581-9458-7626-AF50-A217D62E9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13</a:t>
            </a:fld>
            <a:endParaRPr lang="en-US"/>
          </a:p>
        </p:txBody>
      </p:sp>
      <p:pic>
        <p:nvPicPr>
          <p:cNvPr id="2050" name="Picture 2" descr="Micro, Macro &amp; Weighted Averages of F1 Score, Clearly Explained ...">
            <a:extLst>
              <a:ext uri="{FF2B5EF4-FFF2-40B4-BE49-F238E27FC236}">
                <a16:creationId xmlns:a16="http://schemas.microsoft.com/office/drawing/2014/main" id="{5E5BD8C1-D949-9B2E-638E-032F66069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9407816" cy="3942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2299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>
            <a:extLst>
              <a:ext uri="{FF2B5EF4-FFF2-40B4-BE49-F238E27FC236}">
                <a16:creationId xmlns:a16="http://schemas.microsoft.com/office/drawing/2014/main" id="{17FFA0D7-0380-C295-FA4D-3F225EF723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Sensitivity and Specificity</a:t>
            </a:r>
          </a:p>
        </p:txBody>
      </p:sp>
      <p:sp>
        <p:nvSpPr>
          <p:cNvPr id="79875" name="Rectangle 4">
            <a:extLst>
              <a:ext uri="{FF2B5EF4-FFF2-40B4-BE49-F238E27FC236}">
                <a16:creationId xmlns:a16="http://schemas.microsoft.com/office/drawing/2014/main" id="{B1D7F1BF-B6E4-F942-F326-CA417A2DF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1433514"/>
            <a:ext cx="769620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Count up the total number of each label (TP, FP, TN, FN) over a large dataset. In ROC analysis, we use two statistics: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9876" name="Text Box 5">
            <a:extLst>
              <a:ext uri="{FF2B5EF4-FFF2-40B4-BE49-F238E27FC236}">
                <a16:creationId xmlns:a16="http://schemas.microsoft.com/office/drawing/2014/main" id="{C5D51BB2-46F2-5C4B-DB72-81674384E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2955926"/>
            <a:ext cx="2819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b="1">
                <a:latin typeface="Arial" panose="020B0604020202020204" pitchFamily="34" charset="0"/>
              </a:rPr>
              <a:t>Sensitivity</a:t>
            </a:r>
            <a:r>
              <a:rPr lang="en-GB" altLang="en-US" sz="2000">
                <a:latin typeface="Arial" panose="020B0604020202020204" pitchFamily="34" charset="0"/>
              </a:rPr>
              <a:t> = </a:t>
            </a: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79877" name="Text Box 6">
            <a:extLst>
              <a:ext uri="{FF2B5EF4-FFF2-40B4-BE49-F238E27FC236}">
                <a16:creationId xmlns:a16="http://schemas.microsoft.com/office/drawing/2014/main" id="{295CB03B-6B4D-88C8-EC88-360865275E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2727326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>
                <a:latin typeface="Arial" panose="020B0604020202020204" pitchFamily="34" charset="0"/>
              </a:rPr>
              <a:t>TP</a:t>
            </a: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79878" name="Line 7">
            <a:extLst>
              <a:ext uri="{FF2B5EF4-FFF2-40B4-BE49-F238E27FC236}">
                <a16:creationId xmlns:a16="http://schemas.microsoft.com/office/drawing/2014/main" id="{19A06297-15CA-5BA4-985F-88270B3D4253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3400" y="3108325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79" name="Rectangle 8">
            <a:extLst>
              <a:ext uri="{FF2B5EF4-FFF2-40B4-BE49-F238E27FC236}">
                <a16:creationId xmlns:a16="http://schemas.microsoft.com/office/drawing/2014/main" id="{23033FE7-AECA-15C2-9A86-48B1D0088C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3181351"/>
            <a:ext cx="9969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latin typeface="Arial" panose="020B0604020202020204" pitchFamily="34" charset="0"/>
              </a:rPr>
              <a:t>TP+FN</a:t>
            </a: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79880" name="Text Box 9">
            <a:extLst>
              <a:ext uri="{FF2B5EF4-FFF2-40B4-BE49-F238E27FC236}">
                <a16:creationId xmlns:a16="http://schemas.microsoft.com/office/drawing/2014/main" id="{417FE622-2BB1-1D26-389E-2379E69DD9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5165726"/>
            <a:ext cx="2819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b="1">
                <a:latin typeface="Arial" panose="020B0604020202020204" pitchFamily="34" charset="0"/>
              </a:rPr>
              <a:t>Specificity</a:t>
            </a:r>
            <a:r>
              <a:rPr lang="en-GB" altLang="en-US" sz="2000">
                <a:latin typeface="Arial" panose="020B0604020202020204" pitchFamily="34" charset="0"/>
              </a:rPr>
              <a:t> = </a:t>
            </a: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79881" name="Text Box 10">
            <a:extLst>
              <a:ext uri="{FF2B5EF4-FFF2-40B4-BE49-F238E27FC236}">
                <a16:creationId xmlns:a16="http://schemas.microsoft.com/office/drawing/2014/main" id="{C7E0DD02-9F44-149F-BC3E-FFC25FE030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4937126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>
                <a:latin typeface="Arial" panose="020B0604020202020204" pitchFamily="34" charset="0"/>
              </a:rPr>
              <a:t>TN</a:t>
            </a: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79882" name="Line 11">
            <a:extLst>
              <a:ext uri="{FF2B5EF4-FFF2-40B4-BE49-F238E27FC236}">
                <a16:creationId xmlns:a16="http://schemas.microsoft.com/office/drawing/2014/main" id="{CCBF7D68-141A-5DB8-40DC-3CBCD12E69F4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3400" y="5318125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83" name="Rectangle 12">
            <a:extLst>
              <a:ext uri="{FF2B5EF4-FFF2-40B4-BE49-F238E27FC236}">
                <a16:creationId xmlns:a16="http://schemas.microsoft.com/office/drawing/2014/main" id="{A54117AE-57A3-386A-194F-C646FB4D8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5391151"/>
            <a:ext cx="9969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latin typeface="Arial" panose="020B0604020202020204" pitchFamily="34" charset="0"/>
              </a:rPr>
              <a:t>TN+FP</a:t>
            </a: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79884" name="Text Box 13">
            <a:extLst>
              <a:ext uri="{FF2B5EF4-FFF2-40B4-BE49-F238E27FC236}">
                <a16:creationId xmlns:a16="http://schemas.microsoft.com/office/drawing/2014/main" id="{B13989ED-E1FF-4EA2-2B4E-71BB0C100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2743201"/>
            <a:ext cx="4648200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</a:rPr>
              <a:t>Can be thought of as the likelihood of spotting a positive case when presented with one.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</a:rPr>
              <a:t>Or… the proportion of positive samples we find.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79885" name="Rectangle 14">
            <a:extLst>
              <a:ext uri="{FF2B5EF4-FFF2-40B4-BE49-F238E27FC236}">
                <a16:creationId xmlns:a16="http://schemas.microsoft.com/office/drawing/2014/main" id="{11344AE4-092F-C1AF-9950-6A57201A8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4800601"/>
            <a:ext cx="4572000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</a:rPr>
              <a:t>Can be thought of as the likelihood of spotting a negative case when presented with one.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</a:rPr>
              <a:t>Or… the proportion of negative samples that we find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A018CB-E883-41BC-8AB6-138265E45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14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8555D6-A1C5-0140-07B4-D483B530821C}"/>
              </a:ext>
            </a:extLst>
          </p:cNvPr>
          <p:cNvSpPr txBox="1"/>
          <p:nvPr/>
        </p:nvSpPr>
        <p:spPr>
          <a:xfrm>
            <a:off x="1150124" y="2844225"/>
            <a:ext cx="1364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3200" dirty="0">
                <a:cs typeface="B Nazanin" panose="00000400000000000000" pitchFamily="2" charset="-78"/>
              </a:rPr>
              <a:t>حساسيت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7B53F7-4F7B-BACC-FD49-F5FC3D9BD429}"/>
              </a:ext>
            </a:extLst>
          </p:cNvPr>
          <p:cNvSpPr txBox="1"/>
          <p:nvPr/>
        </p:nvSpPr>
        <p:spPr>
          <a:xfrm>
            <a:off x="515449" y="5041613"/>
            <a:ext cx="21515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3200" dirty="0">
                <a:cs typeface="B Nazanin" panose="00000400000000000000" pitchFamily="2" charset="-78"/>
              </a:rPr>
              <a:t>تشخيص پذيری</a:t>
            </a:r>
            <a:endParaRPr lang="en-US" sz="3200" dirty="0"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4">
            <a:extLst>
              <a:ext uri="{FF2B5EF4-FFF2-40B4-BE49-F238E27FC236}">
                <a16:creationId xmlns:a16="http://schemas.microsoft.com/office/drawing/2014/main" id="{45728D3F-5B9A-5B11-8EBB-D7643D7DF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930276"/>
            <a:ext cx="3733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>
                <a:latin typeface="Arial" panose="020B0604020202020204" pitchFamily="34" charset="0"/>
              </a:rPr>
              <a:t>Sensitivity =                       = ? </a:t>
            </a: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80899" name="Text Box 5">
            <a:extLst>
              <a:ext uri="{FF2B5EF4-FFF2-40B4-BE49-F238E27FC236}">
                <a16:creationId xmlns:a16="http://schemas.microsoft.com/office/drawing/2014/main" id="{F4F7B518-8641-F013-7838-A427358B4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701676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>
                <a:latin typeface="Arial" panose="020B0604020202020204" pitchFamily="34" charset="0"/>
              </a:rPr>
              <a:t>TP</a:t>
            </a: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80900" name="Line 6">
            <a:extLst>
              <a:ext uri="{FF2B5EF4-FFF2-40B4-BE49-F238E27FC236}">
                <a16:creationId xmlns:a16="http://schemas.microsoft.com/office/drawing/2014/main" id="{2309FC1D-9EC8-CA1D-8C61-BEF15B76149F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3400" y="1082675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01" name="Rectangle 7">
            <a:extLst>
              <a:ext uri="{FF2B5EF4-FFF2-40B4-BE49-F238E27FC236}">
                <a16:creationId xmlns:a16="http://schemas.microsoft.com/office/drawing/2014/main" id="{4647CFDE-C4BA-8EF6-B26A-BAC359D543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1155701"/>
            <a:ext cx="9969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latin typeface="Arial" panose="020B0604020202020204" pitchFamily="34" charset="0"/>
              </a:rPr>
              <a:t>TP+FN</a:t>
            </a: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80902" name="Text Box 8">
            <a:extLst>
              <a:ext uri="{FF2B5EF4-FFF2-40B4-BE49-F238E27FC236}">
                <a16:creationId xmlns:a16="http://schemas.microsoft.com/office/drawing/2014/main" id="{C231E965-4360-AED3-E698-305BB64B4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914401"/>
            <a:ext cx="3581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>
                <a:latin typeface="Arial" panose="020B0604020202020204" pitchFamily="34" charset="0"/>
              </a:rPr>
              <a:t>Specificity =                       =  ? </a:t>
            </a: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80903" name="Text Box 9">
            <a:extLst>
              <a:ext uri="{FF2B5EF4-FFF2-40B4-BE49-F238E27FC236}">
                <a16:creationId xmlns:a16="http://schemas.microsoft.com/office/drawing/2014/main" id="{832ADF96-4756-D33B-96E0-8C64643B66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4400" y="685801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>
                <a:latin typeface="Arial" panose="020B0604020202020204" pitchFamily="34" charset="0"/>
              </a:rPr>
              <a:t>TN</a:t>
            </a: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80904" name="Line 10">
            <a:extLst>
              <a:ext uri="{FF2B5EF4-FFF2-40B4-BE49-F238E27FC236}">
                <a16:creationId xmlns:a16="http://schemas.microsoft.com/office/drawing/2014/main" id="{CB5852F3-0B40-6BB3-F626-245150004E68}"/>
              </a:ext>
            </a:extLst>
          </p:cNvPr>
          <p:cNvSpPr>
            <a:spLocks noChangeShapeType="1"/>
          </p:cNvSpPr>
          <p:nvPr/>
        </p:nvSpPr>
        <p:spPr bwMode="auto">
          <a:xfrm>
            <a:off x="8305800" y="1066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05" name="Rectangle 11">
            <a:extLst>
              <a:ext uri="{FF2B5EF4-FFF2-40B4-BE49-F238E27FC236}">
                <a16:creationId xmlns:a16="http://schemas.microsoft.com/office/drawing/2014/main" id="{A940CFA5-99FE-4036-27F7-7C9CC684F0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5800" y="1139826"/>
            <a:ext cx="9969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>
                <a:latin typeface="Arial" panose="020B0604020202020204" pitchFamily="34" charset="0"/>
              </a:rPr>
              <a:t>TN+FP</a:t>
            </a:r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80906" name="Rectangle 12">
            <a:extLst>
              <a:ext uri="{FF2B5EF4-FFF2-40B4-BE49-F238E27FC236}">
                <a16:creationId xmlns:a16="http://schemas.microsoft.com/office/drawing/2014/main" id="{04607A56-8732-4609-5102-8FDB54374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2387" y="4038601"/>
            <a:ext cx="1371600" cy="9302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0907" name="Rectangle 13">
            <a:extLst>
              <a:ext uri="{FF2B5EF4-FFF2-40B4-BE49-F238E27FC236}">
                <a16:creationId xmlns:a16="http://schemas.microsoft.com/office/drawing/2014/main" id="{E4AADCF7-11EC-CAA1-8E8E-69B36EE2C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8387" y="4038601"/>
            <a:ext cx="1524000" cy="9302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0908" name="Text Box 14">
            <a:extLst>
              <a:ext uri="{FF2B5EF4-FFF2-40B4-BE49-F238E27FC236}">
                <a16:creationId xmlns:a16="http://schemas.microsoft.com/office/drawing/2014/main" id="{17AD0C62-5995-0089-E669-6E477DEAF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5587" y="2209801"/>
            <a:ext cx="2057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000" b="1">
                <a:latin typeface="Arial" panose="020B0604020202020204" pitchFamily="34" charset="0"/>
              </a:rPr>
              <a:t>Prediction</a:t>
            </a:r>
            <a:endParaRPr lang="en-US" altLang="en-US" sz="2000" b="1">
              <a:latin typeface="Arial" panose="020B0604020202020204" pitchFamily="34" charset="0"/>
            </a:endParaRPr>
          </a:p>
        </p:txBody>
      </p:sp>
      <p:sp>
        <p:nvSpPr>
          <p:cNvPr id="80909" name="Text Box 15">
            <a:extLst>
              <a:ext uri="{FF2B5EF4-FFF2-40B4-BE49-F238E27FC236}">
                <a16:creationId xmlns:a16="http://schemas.microsoft.com/office/drawing/2014/main" id="{3A5A54BD-6879-C380-62D3-DAEC0372F0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5787" y="3505201"/>
            <a:ext cx="1447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>
                <a:latin typeface="Arial" panose="020B0604020202020204" pitchFamily="34" charset="0"/>
              </a:rPr>
              <a:t>Ground Truth</a:t>
            </a:r>
            <a:endParaRPr lang="en-US" altLang="en-US" sz="2000" b="1">
              <a:latin typeface="Arial" panose="020B0604020202020204" pitchFamily="34" charset="0"/>
            </a:endParaRPr>
          </a:p>
        </p:txBody>
      </p:sp>
      <p:sp>
        <p:nvSpPr>
          <p:cNvPr id="80910" name="Text Box 16">
            <a:extLst>
              <a:ext uri="{FF2B5EF4-FFF2-40B4-BE49-F238E27FC236}">
                <a16:creationId xmlns:a16="http://schemas.microsoft.com/office/drawing/2014/main" id="{AF4B9C60-8DCB-02FD-47B9-A4610A98F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4987" y="3292475"/>
            <a:ext cx="685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b="1">
                <a:latin typeface="Arial" panose="020B0604020202020204" pitchFamily="34" charset="0"/>
              </a:rPr>
              <a:t>1</a:t>
            </a:r>
            <a:endParaRPr lang="en-US" altLang="en-US" b="1">
              <a:latin typeface="Arial" panose="020B0604020202020204" pitchFamily="34" charset="0"/>
            </a:endParaRPr>
          </a:p>
        </p:txBody>
      </p:sp>
      <p:sp>
        <p:nvSpPr>
          <p:cNvPr id="80911" name="Rectangle 17">
            <a:extLst>
              <a:ext uri="{FF2B5EF4-FFF2-40B4-BE49-F238E27FC236}">
                <a16:creationId xmlns:a16="http://schemas.microsoft.com/office/drawing/2014/main" id="{D12A4E41-6C27-B4CB-871F-E92B97965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0363" y="2552700"/>
            <a:ext cx="4095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b="1">
                <a:latin typeface="Arial" panose="020B0604020202020204" pitchFamily="34" charset="0"/>
              </a:rPr>
              <a:t>1</a:t>
            </a:r>
            <a:endParaRPr lang="en-US" altLang="en-US" b="1">
              <a:latin typeface="Arial" panose="020B0604020202020204" pitchFamily="34" charset="0"/>
            </a:endParaRPr>
          </a:p>
        </p:txBody>
      </p:sp>
      <p:sp>
        <p:nvSpPr>
          <p:cNvPr id="80912" name="Rectangle 18">
            <a:extLst>
              <a:ext uri="{FF2B5EF4-FFF2-40B4-BE49-F238E27FC236}">
                <a16:creationId xmlns:a16="http://schemas.microsoft.com/office/drawing/2014/main" id="{C918CC4F-5112-6BB5-78E3-9AB11EE039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1988" y="2568575"/>
            <a:ext cx="4095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b="1">
                <a:latin typeface="Arial" panose="020B0604020202020204" pitchFamily="34" charset="0"/>
              </a:rPr>
              <a:t>0</a:t>
            </a:r>
            <a:endParaRPr lang="en-US" altLang="en-US" b="1">
              <a:latin typeface="Arial" panose="020B0604020202020204" pitchFamily="34" charset="0"/>
            </a:endParaRPr>
          </a:p>
        </p:txBody>
      </p:sp>
      <p:sp>
        <p:nvSpPr>
          <p:cNvPr id="80913" name="Rectangle 19">
            <a:extLst>
              <a:ext uri="{FF2B5EF4-FFF2-40B4-BE49-F238E27FC236}">
                <a16:creationId xmlns:a16="http://schemas.microsoft.com/office/drawing/2014/main" id="{73C5A847-064A-2FD7-29F7-482A5B0E9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4988" y="4152900"/>
            <a:ext cx="4095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b="1">
                <a:latin typeface="Arial" panose="020B0604020202020204" pitchFamily="34" charset="0"/>
              </a:rPr>
              <a:t>0</a:t>
            </a:r>
            <a:endParaRPr lang="en-US" altLang="en-US" b="1">
              <a:latin typeface="Arial" panose="020B0604020202020204" pitchFamily="34" charset="0"/>
            </a:endParaRPr>
          </a:p>
        </p:txBody>
      </p:sp>
      <p:sp>
        <p:nvSpPr>
          <p:cNvPr id="80914" name="Rectangle 20">
            <a:extLst>
              <a:ext uri="{FF2B5EF4-FFF2-40B4-BE49-F238E27FC236}">
                <a16:creationId xmlns:a16="http://schemas.microsoft.com/office/drawing/2014/main" id="{4C9C7453-F557-1432-7ECD-B7A9612478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2387" y="3124201"/>
            <a:ext cx="1371600" cy="9302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0915" name="Rectangle 21">
            <a:extLst>
              <a:ext uri="{FF2B5EF4-FFF2-40B4-BE49-F238E27FC236}">
                <a16:creationId xmlns:a16="http://schemas.microsoft.com/office/drawing/2014/main" id="{265D9E90-CB39-A477-9657-4EA9C3DBF0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8387" y="3124201"/>
            <a:ext cx="1524000" cy="93027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0916" name="Text Box 22">
            <a:extLst>
              <a:ext uri="{FF2B5EF4-FFF2-40B4-BE49-F238E27FC236}">
                <a16:creationId xmlns:a16="http://schemas.microsoft.com/office/drawing/2014/main" id="{FCEECB66-7775-3899-D3BD-1972D89429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5587" y="3352800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60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0917" name="Text Box 23">
            <a:extLst>
              <a:ext uri="{FF2B5EF4-FFF2-40B4-BE49-F238E27FC236}">
                <a16:creationId xmlns:a16="http://schemas.microsoft.com/office/drawing/2014/main" id="{5E5E9816-E841-9E2B-3483-4F43F23889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9587" y="3352800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30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0918" name="Text Box 24">
            <a:extLst>
              <a:ext uri="{FF2B5EF4-FFF2-40B4-BE49-F238E27FC236}">
                <a16:creationId xmlns:a16="http://schemas.microsoft.com/office/drawing/2014/main" id="{83F3B342-670B-1C0D-2B4B-01F20685F6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9587" y="4267200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20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0919" name="Text Box 25">
            <a:extLst>
              <a:ext uri="{FF2B5EF4-FFF2-40B4-BE49-F238E27FC236}">
                <a16:creationId xmlns:a16="http://schemas.microsoft.com/office/drawing/2014/main" id="{3B5A0EED-DB42-A5DC-3E23-75126D9FD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5587" y="4267200"/>
            <a:ext cx="76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1800">
                <a:latin typeface="Arial" panose="020B0604020202020204" pitchFamily="34" charset="0"/>
              </a:rPr>
              <a:t>80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0920" name="Text Box 26">
            <a:extLst>
              <a:ext uri="{FF2B5EF4-FFF2-40B4-BE49-F238E27FC236}">
                <a16:creationId xmlns:a16="http://schemas.microsoft.com/office/drawing/2014/main" id="{BBF2FC5B-E580-2E74-569B-8AC0949F6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5037" y="3871913"/>
            <a:ext cx="32157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</a:rPr>
              <a:t>80+20 = 100 cases in the dataset were class 0 (class negative)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80921" name="Text Box 27">
            <a:extLst>
              <a:ext uri="{FF2B5EF4-FFF2-40B4-BE49-F238E27FC236}">
                <a16:creationId xmlns:a16="http://schemas.microsoft.com/office/drawing/2014/main" id="{AB5369DC-07B6-7637-2FAB-0717580E4D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5037" y="2606677"/>
            <a:ext cx="36729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</a:rPr>
              <a:t>60+30 = 90 cases in the dataset were class 1 (class positive)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80922" name="Rectangle 28">
            <a:extLst>
              <a:ext uri="{FF2B5EF4-FFF2-40B4-BE49-F238E27FC236}">
                <a16:creationId xmlns:a16="http://schemas.microsoft.com/office/drawing/2014/main" id="{9458FC95-775E-E690-8656-D3203D1C84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5318126"/>
            <a:ext cx="3200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dirty="0">
                <a:latin typeface="Arial" panose="020B0604020202020204" pitchFamily="34" charset="0"/>
              </a:rPr>
              <a:t>90+100 = 190 examples (samples) in the data overall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CEA514-79F1-048B-079F-7536C35EF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9D798802-2B04-0430-BB6D-1F4ACB840B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br>
              <a:rPr lang="en-GB" altLang="en-US" dirty="0"/>
            </a:br>
            <a:r>
              <a:rPr lang="en-US" dirty="0"/>
              <a:t>Receiver Operating Characteristic (ROC) curves</a:t>
            </a:r>
            <a:endParaRPr lang="en-GB" altLang="en-US" dirty="0"/>
          </a:p>
        </p:txBody>
      </p:sp>
      <p:sp>
        <p:nvSpPr>
          <p:cNvPr id="81923" name="Line 4">
            <a:extLst>
              <a:ext uri="{FF2B5EF4-FFF2-40B4-BE49-F238E27FC236}">
                <a16:creationId xmlns:a16="http://schemas.microsoft.com/office/drawing/2014/main" id="{8CDCB66D-485C-ED9A-1D97-A49E01266C3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257800" y="2344738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24" name="Line 5">
            <a:extLst>
              <a:ext uri="{FF2B5EF4-FFF2-40B4-BE49-F238E27FC236}">
                <a16:creationId xmlns:a16="http://schemas.microsoft.com/office/drawing/2014/main" id="{ECDB158C-6622-7816-8CEC-1E97A4705B7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57800" y="5316538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25" name="Text Box 6">
            <a:extLst>
              <a:ext uri="{FF2B5EF4-FFF2-40B4-BE49-F238E27FC236}">
                <a16:creationId xmlns:a16="http://schemas.microsoft.com/office/drawing/2014/main" id="{A40235D9-3C4B-64D3-BCF0-89274DAEA0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5468938"/>
            <a:ext cx="2438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1800" b="1">
                <a:latin typeface="Arial" panose="020B0604020202020204" pitchFamily="34" charset="0"/>
              </a:rPr>
              <a:t>1 - Specificity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81926" name="Text Box 7">
            <a:extLst>
              <a:ext uri="{FF2B5EF4-FFF2-40B4-BE49-F238E27FC236}">
                <a16:creationId xmlns:a16="http://schemas.microsoft.com/office/drawing/2014/main" id="{F39B8E06-06DD-E4BA-F27C-77B32EB33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3505200"/>
            <a:ext cx="1752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1800" b="1">
                <a:latin typeface="Arial" panose="020B0604020202020204" pitchFamily="34" charset="0"/>
              </a:rPr>
              <a:t>Sensitivity</a:t>
            </a:r>
            <a:endParaRPr lang="en-US" altLang="en-US" sz="1800" b="1">
              <a:latin typeface="Arial" panose="020B0604020202020204" pitchFamily="34" charset="0"/>
            </a:endParaRPr>
          </a:p>
        </p:txBody>
      </p:sp>
      <p:sp>
        <p:nvSpPr>
          <p:cNvPr id="81927" name="Text Box 8">
            <a:extLst>
              <a:ext uri="{FF2B5EF4-FFF2-40B4-BE49-F238E27FC236}">
                <a16:creationId xmlns:a16="http://schemas.microsoft.com/office/drawing/2014/main" id="{5D92D026-E802-297B-1515-6104FFBB92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3800" y="2878138"/>
            <a:ext cx="2819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b="1" i="1" dirty="0">
                <a:latin typeface="Arial" panose="020B0604020202020204" pitchFamily="34" charset="0"/>
              </a:rPr>
              <a:t>This is classifier B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  <p:sp>
        <p:nvSpPr>
          <p:cNvPr id="81928" name="Line 9">
            <a:extLst>
              <a:ext uri="{FF2B5EF4-FFF2-40B4-BE49-F238E27FC236}">
                <a16:creationId xmlns:a16="http://schemas.microsoft.com/office/drawing/2014/main" id="{2753049D-352B-413A-CFB2-AC7F4131CD0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858000" y="3106738"/>
            <a:ext cx="609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29" name="Text Box 10">
            <a:extLst>
              <a:ext uri="{FF2B5EF4-FFF2-40B4-BE49-F238E27FC236}">
                <a16:creationId xmlns:a16="http://schemas.microsoft.com/office/drawing/2014/main" id="{BD10FB5D-BBF1-4497-A4B2-819E8834B7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2116138"/>
            <a:ext cx="2819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b="1" i="1" dirty="0">
                <a:latin typeface="Arial" panose="020B0604020202020204" pitchFamily="34" charset="0"/>
              </a:rPr>
              <a:t>This is classifier A</a:t>
            </a:r>
            <a:endParaRPr lang="en-US" altLang="en-US" sz="1800" b="1" i="1" dirty="0">
              <a:latin typeface="Arial" panose="020B0604020202020204" pitchFamily="34" charset="0"/>
            </a:endParaRPr>
          </a:p>
        </p:txBody>
      </p:sp>
      <p:sp>
        <p:nvSpPr>
          <p:cNvPr id="81930" name="Line 11">
            <a:extLst>
              <a:ext uri="{FF2B5EF4-FFF2-40B4-BE49-F238E27FC236}">
                <a16:creationId xmlns:a16="http://schemas.microsoft.com/office/drawing/2014/main" id="{C5205ED0-FD2E-AE04-0315-20F42B6DF6D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72200" y="2497138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1" name="Line 12">
            <a:extLst>
              <a:ext uri="{FF2B5EF4-FFF2-40B4-BE49-F238E27FC236}">
                <a16:creationId xmlns:a16="http://schemas.microsoft.com/office/drawing/2014/main" id="{5531B746-0679-CF06-BF5B-09B8BB1BD50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19800" y="2801938"/>
            <a:ext cx="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2" name="Line 13">
            <a:extLst>
              <a:ext uri="{FF2B5EF4-FFF2-40B4-BE49-F238E27FC236}">
                <a16:creationId xmlns:a16="http://schemas.microsoft.com/office/drawing/2014/main" id="{8116D378-27CF-9DC0-2BB7-1B73E581E3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05600" y="3106738"/>
            <a:ext cx="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3" name="Line 14">
            <a:extLst>
              <a:ext uri="{FF2B5EF4-FFF2-40B4-BE49-F238E27FC236}">
                <a16:creationId xmlns:a16="http://schemas.microsoft.com/office/drawing/2014/main" id="{CC1730FA-DB0A-8024-FBFB-9DF2EC75B073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5600" y="3259138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4" name="Line 15">
            <a:extLst>
              <a:ext uri="{FF2B5EF4-FFF2-40B4-BE49-F238E27FC236}">
                <a16:creationId xmlns:a16="http://schemas.microsoft.com/office/drawing/2014/main" id="{0CD2CD4E-B755-9A8E-6F8B-1824A9C1FA2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81600" y="3106738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5" name="Rectangle 16">
            <a:extLst>
              <a:ext uri="{FF2B5EF4-FFF2-40B4-BE49-F238E27FC236}">
                <a16:creationId xmlns:a16="http://schemas.microsoft.com/office/drawing/2014/main" id="{48AC6C04-40DF-3BEB-BA80-1DE98F1CC2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2114551"/>
            <a:ext cx="50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i="1">
                <a:latin typeface="Arial" panose="020B0604020202020204" pitchFamily="34" charset="0"/>
              </a:rPr>
              <a:t>1.0</a:t>
            </a:r>
            <a:endParaRPr lang="en-US" altLang="en-US" sz="1800" i="1">
              <a:latin typeface="Arial" panose="020B0604020202020204" pitchFamily="34" charset="0"/>
            </a:endParaRPr>
          </a:p>
        </p:txBody>
      </p:sp>
      <p:sp>
        <p:nvSpPr>
          <p:cNvPr id="81936" name="Rectangle 17">
            <a:extLst>
              <a:ext uri="{FF2B5EF4-FFF2-40B4-BE49-F238E27FC236}">
                <a16:creationId xmlns:a16="http://schemas.microsoft.com/office/drawing/2014/main" id="{6E968DD6-97E1-602E-C349-FF3449E9A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5329238"/>
            <a:ext cx="501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i="1">
                <a:latin typeface="Arial" panose="020B0604020202020204" pitchFamily="34" charset="0"/>
              </a:rPr>
              <a:t>0.0</a:t>
            </a:r>
            <a:endParaRPr lang="en-US" altLang="en-US" sz="1800" i="1">
              <a:latin typeface="Arial" panose="020B0604020202020204" pitchFamily="34" charset="0"/>
            </a:endParaRPr>
          </a:p>
        </p:txBody>
      </p:sp>
      <p:sp>
        <p:nvSpPr>
          <p:cNvPr id="81937" name="Rectangle 18">
            <a:extLst>
              <a:ext uri="{FF2B5EF4-FFF2-40B4-BE49-F238E27FC236}">
                <a16:creationId xmlns:a16="http://schemas.microsoft.com/office/drawing/2014/main" id="{1E2C26F5-B716-8E36-73B3-95A7610316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400" y="5329238"/>
            <a:ext cx="501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i="1">
                <a:latin typeface="Arial" panose="020B0604020202020204" pitchFamily="34" charset="0"/>
              </a:rPr>
              <a:t>1.0</a:t>
            </a:r>
            <a:endParaRPr lang="en-US" altLang="en-US" sz="1800" i="1">
              <a:latin typeface="Arial" panose="020B0604020202020204" pitchFamily="34" charset="0"/>
            </a:endParaRPr>
          </a:p>
        </p:txBody>
      </p:sp>
      <p:sp>
        <p:nvSpPr>
          <p:cNvPr id="81938" name="Line 19">
            <a:extLst>
              <a:ext uri="{FF2B5EF4-FFF2-40B4-BE49-F238E27FC236}">
                <a16:creationId xmlns:a16="http://schemas.microsoft.com/office/drawing/2014/main" id="{704C3D0F-257E-0628-EF9F-C7B6A1D1EA4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67200" y="5715000"/>
            <a:ext cx="1524000" cy="19685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9" name="Text Box 20">
            <a:extLst>
              <a:ext uri="{FF2B5EF4-FFF2-40B4-BE49-F238E27FC236}">
                <a16:creationId xmlns:a16="http://schemas.microsoft.com/office/drawing/2014/main" id="{CBDB6512-5074-E292-CAE7-3A9DC16D2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5638801"/>
            <a:ext cx="1447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800">
                <a:latin typeface="Arial" panose="020B0604020202020204" pitchFamily="34" charset="0"/>
              </a:rPr>
              <a:t>Note</a:t>
            </a:r>
            <a:endParaRPr lang="en-US" altLang="en-US" sz="2800">
              <a:latin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36DC65-D307-1740-23DE-5310EFFA0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C46AE-F9D1-15DD-C08B-A0E0C1DBF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50E17-B470-161C-42B5-76BC3E62E6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80D295-FB36-4466-6E14-3A255C0CB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3D006E-6B95-FDD3-CE7D-604BF821A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70" y="681037"/>
            <a:ext cx="11927859" cy="552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67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2E188-85C1-2F4E-3028-5221D4F19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24A2C-3774-1A48-82DB-425CB40757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D31C8C-A787-4AC4-514E-9E4936CE7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0B2DAD-5D4E-5338-158D-D0BA10F66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258" y="160609"/>
            <a:ext cx="6916533" cy="619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6395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B54D5-8941-4D8D-70B4-08C125DCD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A4B4E-887B-1012-406C-D338547D63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D2B763-4B85-EB55-091E-15C27027F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19</a:t>
            </a:fld>
            <a:endParaRPr lang="en-US"/>
          </a:p>
        </p:txBody>
      </p:sp>
      <p:pic>
        <p:nvPicPr>
          <p:cNvPr id="8194" name="Picture 2" descr="How to draw an ROC curve - Quora">
            <a:extLst>
              <a:ext uri="{FF2B5EF4-FFF2-40B4-BE49-F238E27FC236}">
                <a16:creationId xmlns:a16="http://schemas.microsoft.com/office/drawing/2014/main" id="{3E24644A-E360-79AE-898E-12D971B316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318" y="136525"/>
            <a:ext cx="8667363" cy="650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135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CA0C5E-38F0-BB8A-760F-0ADAAD2C3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8EFE-665F-4341-B5B8-2DAEADA52F6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3B3A0C-AF69-8A2C-8C08-12FDAAA05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6F5C3A-8D65-18CD-EF51-76AE02261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952" y="1871003"/>
            <a:ext cx="10972800" cy="4253220"/>
          </a:xfrm>
        </p:spPr>
        <p:txBody>
          <a:bodyPr/>
          <a:lstStyle/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dirty="0"/>
              <a:t>Classification Metrics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Confusion Matrix</a:t>
            </a:r>
          </a:p>
          <a:p>
            <a:pPr lvl="1">
              <a:spcBef>
                <a:spcPts val="0"/>
              </a:spcBef>
            </a:pPr>
            <a:r>
              <a:rPr lang="en-US" dirty="0"/>
              <a:t>Point metrics: Accuracy, Precision, Recall / Sensitivity, Specificity, F-score</a:t>
            </a:r>
          </a:p>
          <a:p>
            <a:pPr lvl="1">
              <a:spcBef>
                <a:spcPts val="0"/>
              </a:spcBef>
            </a:pPr>
            <a:r>
              <a:rPr lang="en-US" dirty="0"/>
              <a:t>Summary metrics: AU-ROC, AU-PRC, Log-loss.</a:t>
            </a:r>
          </a:p>
          <a:p>
            <a:pPr lvl="1"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For classification : Accuracy/Precision/Recall/F1-score, ROC curves,… </a:t>
            </a:r>
          </a:p>
          <a:p>
            <a:pPr lvl="1">
              <a:spcBef>
                <a:spcPts val="0"/>
              </a:spcBef>
            </a:pPr>
            <a:r>
              <a:rPr lang="en-US" dirty="0"/>
              <a:t>For regression : Normalized RMSE, Normalized Mean Absolute Error (NMAE),…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9164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FD4C0-122D-C108-871F-F540728A9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4E310E-E127-D153-A654-252046C8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20</a:t>
            </a:fld>
            <a:endParaRPr lang="en-US"/>
          </a:p>
        </p:txBody>
      </p:sp>
      <p:pic>
        <p:nvPicPr>
          <p:cNvPr id="3074" name="Picture 2" descr="How to explain the ROC AUC score and ROC curve?">
            <a:extLst>
              <a:ext uri="{FF2B5EF4-FFF2-40B4-BE49-F238E27FC236}">
                <a16:creationId xmlns:a16="http://schemas.microsoft.com/office/drawing/2014/main" id="{8CB95A28-6E53-DBCE-8F92-F61FEBE7C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086" y="2579567"/>
            <a:ext cx="6710784" cy="377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AUC ROC Curve in Machine Learning - GeeksforGeeks">
            <a:extLst>
              <a:ext uri="{FF2B5EF4-FFF2-40B4-BE49-F238E27FC236}">
                <a16:creationId xmlns:a16="http://schemas.microsoft.com/office/drawing/2014/main" id="{A269E117-954C-271D-61DA-9A06199646B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9CD3DF-6322-6685-E015-5448BC3D5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004" y="601451"/>
            <a:ext cx="4505325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831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67D8C-FC81-07B3-D82F-B90C166D2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E2D3B-EF8D-49C4-01BF-FBFDC4056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33E7FC-369B-18A9-FF21-8E7579843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21</a:t>
            </a:fld>
            <a:endParaRPr lang="en-US"/>
          </a:p>
        </p:txBody>
      </p:sp>
      <p:pic>
        <p:nvPicPr>
          <p:cNvPr id="7170" name="Picture 2" descr="Understanding the ROC-AUC Curve. Evaluating Classification Model ...">
            <a:extLst>
              <a:ext uri="{FF2B5EF4-FFF2-40B4-BE49-F238E27FC236}">
                <a16:creationId xmlns:a16="http://schemas.microsoft.com/office/drawing/2014/main" id="{3AD9BDAB-9B44-7DD8-DF27-7A3B17A78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214" y="553142"/>
            <a:ext cx="5397756" cy="5397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899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90D10-E6DB-3AD4-918F-0477CCEAE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C8BED-D56A-3B62-F23D-B16E636C49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932D71-C6D0-B6DD-0EEB-A49850513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22</a:t>
            </a:fld>
            <a:endParaRPr lang="en-US"/>
          </a:p>
        </p:txBody>
      </p:sp>
      <p:pic>
        <p:nvPicPr>
          <p:cNvPr id="4098" name="Picture 2" descr="ROC curves and Area Under the Curve explained (video)">
            <a:extLst>
              <a:ext uri="{FF2B5EF4-FFF2-40B4-BE49-F238E27FC236}">
                <a16:creationId xmlns:a16="http://schemas.microsoft.com/office/drawing/2014/main" id="{A5D71355-EB29-4AF9-4D81-9D23C7339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159" y="305147"/>
            <a:ext cx="10432641" cy="596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5892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66ECD-6941-14E5-BC19-8FB7A81A1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41C1D-EB5B-EAD3-93BE-D8397B7AC8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F2521F-E53C-F9DF-72FB-2253CCFAB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23</a:t>
            </a:fld>
            <a:endParaRPr lang="en-US"/>
          </a:p>
        </p:txBody>
      </p:sp>
      <p:pic>
        <p:nvPicPr>
          <p:cNvPr id="5122" name="Picture 2" descr="ROC curves and Area Under the Curve explained (video)">
            <a:extLst>
              <a:ext uri="{FF2B5EF4-FFF2-40B4-BE49-F238E27FC236}">
                <a16:creationId xmlns:a16="http://schemas.microsoft.com/office/drawing/2014/main" id="{DB79BD17-E7C0-5F4C-43F0-78C9F59DE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36" y="365125"/>
            <a:ext cx="9888022" cy="5631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4116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95CFF-8F03-16A1-829C-BA76C5A22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37EA70-1494-5EBB-A9D4-88A91F299D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82B94F-2B43-347B-03B1-C21E57F83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24</a:t>
            </a:fld>
            <a:endParaRPr lang="en-US"/>
          </a:p>
        </p:txBody>
      </p:sp>
      <p:pic>
        <p:nvPicPr>
          <p:cNvPr id="6146" name="Picture 2" descr="ROC image 11">
            <a:extLst>
              <a:ext uri="{FF2B5EF4-FFF2-40B4-BE49-F238E27FC236}">
                <a16:creationId xmlns:a16="http://schemas.microsoft.com/office/drawing/2014/main" id="{648C87C3-46A0-FA7B-3444-BF153A158A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368" y="386977"/>
            <a:ext cx="10008471" cy="5699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6660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AFA08-956D-E16C-6CBA-6A4421DF6F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Validation Techniques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3DA6A9-1E78-4F5F-4ABF-BE946638DB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Train-Test split</a:t>
            </a:r>
          </a:p>
          <a:p>
            <a:r>
              <a:rPr lang="en-US" dirty="0"/>
              <a:t>Cross validation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327FB1-A61B-7712-F208-16EFB09AD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1879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BA559-5FC2-05A4-0045-6C576A529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i="0" dirty="0">
                <a:solidFill>
                  <a:srgbClr val="242424"/>
                </a:solidFill>
                <a:effectLst/>
                <a:latin typeface="source-serif-pro"/>
              </a:rPr>
              <a:t>Cross-validation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A31E1-1140-567F-3CEA-82AF5C26FC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42424"/>
                </a:solidFill>
                <a:effectLst/>
                <a:latin typeface="source-serif-pro"/>
              </a:rPr>
              <a:t>Cross-validation is a technique used to evaluate the performance of a machine learning model by training it on different subsets of the data and testing it on the remaining subset. </a:t>
            </a:r>
          </a:p>
          <a:p>
            <a:r>
              <a:rPr lang="en-US" b="0" i="0" dirty="0">
                <a:solidFill>
                  <a:srgbClr val="242424"/>
                </a:solidFill>
                <a:effectLst/>
                <a:latin typeface="source-serif-pro"/>
              </a:rPr>
              <a:t>This is something different from the general train-test split</a:t>
            </a:r>
          </a:p>
          <a:p>
            <a:endParaRPr lang="en-US" dirty="0">
              <a:solidFill>
                <a:srgbClr val="242424"/>
              </a:solidFill>
              <a:latin typeface="source-serif-pro"/>
            </a:endParaRPr>
          </a:p>
          <a:p>
            <a:r>
              <a:rPr lang="en-US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en-US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holdout method</a:t>
            </a:r>
          </a:p>
          <a:p>
            <a:r>
              <a:rPr lang="en-US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K-fold cross validation</a:t>
            </a:r>
            <a:endParaRPr lang="en-US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Leave-one-out cross validation</a:t>
            </a:r>
            <a:endParaRPr lang="en-US" b="1" i="0" dirty="0">
              <a:solidFill>
                <a:srgbClr val="242424"/>
              </a:solidFill>
              <a:effectLst/>
              <a:latin typeface="source-serif-pro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C6D6F5-00E8-DE21-C565-1D58A2301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373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69A1-C30C-3DE5-A457-6427F675C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121C4-7A8E-C774-2A02-162957FFE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 </a:t>
            </a:r>
            <a:r>
              <a:rPr lang="en-US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holdout method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is the simplest kind of cross validation. 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 data set is separated into two sets, called the training set and the testing set. 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 classifier is trained using the training set only. 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Then the classifier is asked to predict the output values for the data in the testing set (it has never seen these output values before).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C5E8D-8237-B0EE-AC26-406501E4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1571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ECCB8-A5AD-D2D0-E9C6-370E0DA30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K-fold cross validation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44308-3913-E46B-5BCD-D23E4EB1E7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K-fold cross validation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is one way to improve over the holdout method.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The data set is divided into </a:t>
            </a:r>
            <a:r>
              <a:rPr lang="en-US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subsets, and the holdout method is repeated </a:t>
            </a:r>
            <a:r>
              <a:rPr lang="en-US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times. Each time, one of the </a:t>
            </a:r>
            <a:r>
              <a:rPr lang="en-US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subsets is used as the test set and the other </a:t>
            </a:r>
            <a:r>
              <a:rPr lang="en-US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k-1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subsets are put together to form a training set. 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Then the average error across all </a:t>
            </a:r>
            <a:r>
              <a:rPr lang="en-US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trials is computed. 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 advantage of this method is that it matters less how the data gets divided. Every data point gets to be in a test set exactly once, and gets to be in a training set </a:t>
            </a:r>
            <a:r>
              <a:rPr lang="en-US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k-1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times. The variance of the resulting estimate is reduced as </a:t>
            </a:r>
            <a:r>
              <a:rPr lang="en-US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is increased. 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 disadvantage of this method is that the training algorithm has to be rerun from scratch </a:t>
            </a:r>
            <a:r>
              <a:rPr lang="en-US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times, which means it takes </a:t>
            </a:r>
            <a:r>
              <a:rPr lang="en-US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times as much computation to make an evaluation.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9F4EC7-377A-967A-772F-9FAB16948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433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279EBCC8-3248-1CE8-DB48-F1C101D9EA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Cross-validation</a:t>
            </a:r>
          </a:p>
        </p:txBody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487703DE-15C1-12A9-E49C-DF8DAE7797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362200" y="14478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i="1" dirty="0"/>
              <a:t>Cross-validation</a:t>
            </a:r>
            <a:r>
              <a:rPr lang="en-US" altLang="en-US" dirty="0"/>
              <a:t> avoids overlapping test sets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First step: split data into </a:t>
            </a:r>
            <a:r>
              <a:rPr lang="en-US" altLang="en-US" i="1" dirty="0"/>
              <a:t>k</a:t>
            </a:r>
            <a:r>
              <a:rPr lang="en-US" altLang="en-US" dirty="0"/>
              <a:t> subsets of equal size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Second step: use each subset in turn for testing, the remainder for training</a:t>
            </a:r>
          </a:p>
          <a:p>
            <a:pPr lvl="1"/>
            <a:r>
              <a:rPr lang="en-US" altLang="en-US" dirty="0"/>
              <a:t>The error estimates are averaged to yield an overall error estimate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</a:pPr>
            <a:endParaRPr lang="en-US" altLang="en-US" dirty="0"/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Called </a:t>
            </a:r>
            <a:r>
              <a:rPr lang="en-US" altLang="en-US" i="1" dirty="0"/>
              <a:t>k-fold cross-validation</a:t>
            </a:r>
            <a:endParaRPr lang="en-US" altLang="en-US" dirty="0"/>
          </a:p>
          <a:p>
            <a:pPr eaLnBrk="1" hangingPunct="1"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210CA3-8BE2-FFD7-2C9E-70F87F3C9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8A11-08F0-9A4C-9469-805DD3644C3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We train on our training data </a:t>
            </a:r>
            <a:r>
              <a:rPr lang="en-US" dirty="0">
                <a:solidFill>
                  <a:srgbClr val="0000FF"/>
                </a:solidFill>
              </a:rPr>
              <a:t>Train = {x</a:t>
            </a:r>
            <a:r>
              <a:rPr lang="en-US" baseline="-25000" dirty="0">
                <a:solidFill>
                  <a:srgbClr val="0000FF"/>
                </a:solidFill>
              </a:rPr>
              <a:t>i</a:t>
            </a:r>
            <a:r>
              <a:rPr lang="en-US" dirty="0">
                <a:solidFill>
                  <a:srgbClr val="0000FF"/>
                </a:solidFill>
              </a:rPr>
              <a:t>, y</a:t>
            </a:r>
            <a:r>
              <a:rPr lang="en-US" baseline="-25000" dirty="0">
                <a:solidFill>
                  <a:srgbClr val="0000FF"/>
                </a:solidFill>
              </a:rPr>
              <a:t>i</a:t>
            </a:r>
            <a:r>
              <a:rPr lang="en-US" dirty="0">
                <a:solidFill>
                  <a:srgbClr val="0000FF"/>
                </a:solidFill>
              </a:rPr>
              <a:t>}</a:t>
            </a:r>
            <a:r>
              <a:rPr lang="en-US" baseline="-25000" dirty="0">
                <a:solidFill>
                  <a:srgbClr val="0000FF"/>
                </a:solidFill>
              </a:rPr>
              <a:t>1,m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/>
              <a:t>We test on </a:t>
            </a:r>
            <a:r>
              <a:rPr lang="en-US" dirty="0">
                <a:solidFill>
                  <a:srgbClr val="0000FF"/>
                </a:solidFill>
              </a:rPr>
              <a:t>Test data.</a:t>
            </a:r>
          </a:p>
          <a:p>
            <a:r>
              <a:rPr lang="en-US" dirty="0"/>
              <a:t>We often set aside part of the training data as a </a:t>
            </a:r>
            <a:r>
              <a:rPr lang="en-US" dirty="0">
                <a:solidFill>
                  <a:srgbClr val="0000FF"/>
                </a:solidFill>
              </a:rPr>
              <a:t>development set</a:t>
            </a:r>
            <a:r>
              <a:rPr lang="en-US" dirty="0"/>
              <a:t>, especially when the algorithms require tuning. </a:t>
            </a:r>
          </a:p>
          <a:p>
            <a:pPr lvl="1"/>
            <a:r>
              <a:rPr lang="en-US" dirty="0"/>
              <a:t> </a:t>
            </a:r>
          </a:p>
          <a:p>
            <a:r>
              <a:rPr lang="en-US" dirty="0"/>
              <a:t>When we deal with binary classification we often measure performance simply using </a:t>
            </a:r>
            <a:r>
              <a:rPr lang="en-US" dirty="0">
                <a:solidFill>
                  <a:srgbClr val="0000FF"/>
                </a:solidFill>
              </a:rPr>
              <a:t>Accuracy: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Any possible problems with it?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101" y="3952123"/>
            <a:ext cx="3867151" cy="600075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101" y="4809903"/>
            <a:ext cx="5467351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9682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CBC19-0B29-79BD-E114-C0A869D50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CD0E6-BE30-B80F-8A15-5FBCE435B6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6BBE4-9BDB-19E7-E5B0-EDE0C0F93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30</a:t>
            </a:fld>
            <a:endParaRPr lang="en-US"/>
          </a:p>
        </p:txBody>
      </p:sp>
      <p:pic>
        <p:nvPicPr>
          <p:cNvPr id="1026" name="Picture 2" descr="Cross-Validation - an overview | ScienceDirect Topics">
            <a:extLst>
              <a:ext uri="{FF2B5EF4-FFF2-40B4-BE49-F238E27FC236}">
                <a16:creationId xmlns:a16="http://schemas.microsoft.com/office/drawing/2014/main" id="{63C408C4-F1ED-D641-590C-77098C2DD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19" y="1273836"/>
            <a:ext cx="9354666" cy="435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4199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86846-C650-E325-1FE1-C93E2B990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8F9ED4-BCFA-5219-A1BC-F53EEF52F7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C83401-0F2D-0DA1-BAD4-14FD60383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31</a:t>
            </a:fld>
            <a:endParaRPr lang="en-US"/>
          </a:p>
        </p:txBody>
      </p:sp>
      <p:pic>
        <p:nvPicPr>
          <p:cNvPr id="2050" name="Picture 2" descr="Doubt in K-fold cross validation : r/learnmachinelearning">
            <a:extLst>
              <a:ext uri="{FF2B5EF4-FFF2-40B4-BE49-F238E27FC236}">
                <a16:creationId xmlns:a16="http://schemas.microsoft.com/office/drawing/2014/main" id="{C1897A6B-72F2-C595-97F2-401AA3EAC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66775"/>
            <a:ext cx="11430000" cy="512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3004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>
            <a:extLst>
              <a:ext uri="{FF2B5EF4-FFF2-40B4-BE49-F238E27FC236}">
                <a16:creationId xmlns:a16="http://schemas.microsoft.com/office/drawing/2014/main" id="{DB5DF62B-93E7-1BDC-1BDB-957F973867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Leave-One-Out cross-validation</a:t>
            </a:r>
          </a:p>
        </p:txBody>
      </p:sp>
      <p:sp>
        <p:nvSpPr>
          <p:cNvPr id="92163" name="Rectangle 3">
            <a:extLst>
              <a:ext uri="{FF2B5EF4-FFF2-40B4-BE49-F238E27FC236}">
                <a16:creationId xmlns:a16="http://schemas.microsoft.com/office/drawing/2014/main" id="{765647F3-86B4-9FF8-D5FD-8B9CCB82E9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LOOCV</a:t>
            </a:r>
            <a:r>
              <a:rPr lang="en-US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is K-fold cross validation taken to its logical extreme, with K equal to N, the number of data points in the set. </a:t>
            </a:r>
            <a:br>
              <a:rPr lang="en-US" altLang="en-US" dirty="0"/>
            </a:br>
            <a:endParaRPr lang="en-US" altLang="en-US" dirty="0"/>
          </a:p>
          <a:p>
            <a:pPr eaLnBrk="1" hangingPunct="1"/>
            <a:r>
              <a:rPr lang="en-US" altLang="en-US" dirty="0"/>
              <a:t>   Set number of folds to number of training instances</a:t>
            </a:r>
          </a:p>
          <a:p>
            <a:pPr lvl="1" eaLnBrk="1" hangingPunct="1"/>
            <a:r>
              <a:rPr lang="en-US" altLang="en-US" dirty="0"/>
              <a:t>I.e., for </a:t>
            </a:r>
            <a:r>
              <a:rPr lang="en-US" altLang="en-US" i="1" dirty="0"/>
              <a:t>n</a:t>
            </a:r>
            <a:r>
              <a:rPr lang="en-US" altLang="en-US" dirty="0"/>
              <a:t> training instances, build classifier </a:t>
            </a:r>
            <a:r>
              <a:rPr lang="en-US" altLang="en-US" i="1" dirty="0"/>
              <a:t>n</a:t>
            </a:r>
            <a:r>
              <a:rPr lang="en-US" altLang="en-US" dirty="0"/>
              <a:t> times</a:t>
            </a:r>
          </a:p>
          <a:p>
            <a:pPr eaLnBrk="1" hangingPunct="1"/>
            <a:r>
              <a:rPr lang="en-US" altLang="en-US" dirty="0"/>
              <a:t>Involves no random subsampling </a:t>
            </a:r>
          </a:p>
          <a:p>
            <a:pPr eaLnBrk="1" hangingPunct="1"/>
            <a:r>
              <a:rPr lang="en-US" altLang="en-US" dirty="0"/>
              <a:t>Very computationally expensive</a:t>
            </a:r>
          </a:p>
          <a:p>
            <a:pPr lvl="1"/>
            <a:r>
              <a:rPr lang="en-US" altLang="en-US" dirty="0"/>
              <a:t>(exception: NN) </a:t>
            </a:r>
          </a:p>
          <a:p>
            <a:pPr marL="280988" lvl="1" indent="-163513"/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Leave-</a:t>
            </a:r>
            <a:r>
              <a:rPr lang="en-US" i="1" dirty="0">
                <a:solidFill>
                  <a:srgbClr val="202122"/>
                </a:solidFill>
                <a:latin typeface="Arial" panose="020B0604020202020204" pitchFamily="34" charset="0"/>
              </a:rPr>
              <a:t>p</a:t>
            </a: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-out cross-validation (</a:t>
            </a:r>
            <a:r>
              <a:rPr lang="en-US" b="1" dirty="0" err="1">
                <a:solidFill>
                  <a:srgbClr val="202122"/>
                </a:solidFill>
                <a:latin typeface="Arial" panose="020B0604020202020204" pitchFamily="34" charset="0"/>
              </a:rPr>
              <a:t>LpO</a:t>
            </a:r>
            <a:r>
              <a:rPr lang="en-US" b="1" dirty="0">
                <a:solidFill>
                  <a:srgbClr val="202122"/>
                </a:solidFill>
                <a:latin typeface="Arial" panose="020B0604020202020204" pitchFamily="34" charset="0"/>
              </a:rPr>
              <a:t> CV</a:t>
            </a: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) </a:t>
            </a:r>
            <a:endParaRPr lang="en-US" altLang="en-US" dirty="0"/>
          </a:p>
          <a:p>
            <a:pPr lvl="1" eaLnBrk="1" hangingPunct="1"/>
            <a:endParaRPr lang="en-US" alt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AD1BC5-3EEE-7347-BD5E-DFC5DD440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4B5FC-8532-6254-5E98-04FF9CAFD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6DD1A-CFA5-E125-F26E-385380B9D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874D3C-7495-76D3-8557-F1D3FEDEE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33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C7ED87-F0DC-B9BC-5036-45F96BA2E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46238"/>
            <a:ext cx="8096250" cy="444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8874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EE405-348B-A0C7-0E2F-0F99E24765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Comparing classifiers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CA78A3-B30C-70A7-CC37-FFF16B9DA2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7F3888-33B0-8D51-C2E7-3DEE37599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493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922A8-8AC7-BE3D-1D53-9321672DC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8BE14-B326-1D68-CFB1-865872F6B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C97587-C259-D68C-5EBB-C7FDEC3FB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87900" y="7137809"/>
            <a:ext cx="2743200" cy="365125"/>
          </a:xfrm>
        </p:spPr>
        <p:txBody>
          <a:bodyPr/>
          <a:lstStyle/>
          <a:p>
            <a:fld id="{F67BBC98-C09A-4FBE-A4E0-8E8C176ADDE7}" type="slidenum">
              <a:rPr lang="en-US" smtClean="0"/>
              <a:t>35</a:t>
            </a:fld>
            <a:endParaRPr lang="en-US" dirty="0"/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8527989A-269B-654C-67F5-92D468D75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29" y="864779"/>
            <a:ext cx="7277673" cy="219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Analysis and comparison of machine learning classifiers and deep ...">
            <a:extLst>
              <a:ext uri="{FF2B5EF4-FFF2-40B4-BE49-F238E27FC236}">
                <a16:creationId xmlns:a16="http://schemas.microsoft.com/office/drawing/2014/main" id="{8B48681E-9073-D20F-4BC3-6C1A87007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775" y="3429000"/>
            <a:ext cx="6524625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0095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522D8-5F41-7E8B-F079-BD9CC0F53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4866" y="365125"/>
            <a:ext cx="4128934" cy="1325563"/>
          </a:xfrm>
        </p:spPr>
        <p:txBody>
          <a:bodyPr/>
          <a:lstStyle/>
          <a:p>
            <a:r>
              <a:rPr lang="en-US" dirty="0"/>
              <a:t>Boxplot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4020D-B3E4-7513-D8A1-F144B1285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4866" y="2024985"/>
            <a:ext cx="3935515" cy="4311393"/>
          </a:xfrm>
        </p:spPr>
        <p:txBody>
          <a:bodyPr>
            <a:normAutofit/>
          </a:bodyPr>
          <a:lstStyle/>
          <a:p>
            <a:r>
              <a:rPr lang="en-US" b="0" i="1" dirty="0">
                <a:solidFill>
                  <a:srgbClr val="000000"/>
                </a:solidFill>
                <a:effectLst/>
                <a:latin typeface="system-ui"/>
              </a:rPr>
              <a:t>Boxplot is a chart that is used to visualize how a given data (variable) is distributed using quartiles. It shows the minimum, maximum, median, first quartile and third quartile in the data set.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05B615-61BD-846A-705E-C8FC5FF51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36</a:t>
            </a:fld>
            <a:endParaRPr lang="en-US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EF76DA79-BADF-ADD3-D64C-1C73B84C3A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54" y="547223"/>
            <a:ext cx="6900094" cy="6174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5801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73FF0-0BFC-7C25-9B49-BE16AC8C2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640B7-1AE4-1274-CB69-8EA92C31D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702A9C-403A-E962-935D-7BDFDDEA0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37</a:t>
            </a:fld>
            <a:endParaRPr lang="en-US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3E252A79-0FB0-AF78-D977-75D71E6C6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072" y="480501"/>
            <a:ext cx="7858528" cy="5696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نمودار جعبه ای (Boxplot) و رسم آن در پایتون - به زبان ساده ...">
            <a:extLst>
              <a:ext uri="{FF2B5EF4-FFF2-40B4-BE49-F238E27FC236}">
                <a16:creationId xmlns:a16="http://schemas.microsoft.com/office/drawing/2014/main" id="{6B29267F-BA3A-54DC-05C2-5E9DF9F51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690688"/>
            <a:ext cx="3005711" cy="3606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9268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EC9E8-9589-C10B-BFAF-182FACB06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Boxplot for classification accuracies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E72EDF-AD4D-B760-4341-347BD111D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7458" y="4483509"/>
            <a:ext cx="1826342" cy="1693453"/>
          </a:xfrm>
        </p:spPr>
        <p:txBody>
          <a:bodyPr/>
          <a:lstStyle/>
          <a:p>
            <a:r>
              <a:rPr lang="en-US" dirty="0"/>
              <a:t>10fold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B07E2-7CAD-BB4E-C64A-2F3E381B5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38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205568-75E7-BE7D-35AA-40C7C3BB9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835889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2805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B404A-AB75-196A-53F7-85F3B83EA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Radar chart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B5C9EA-715A-9F0C-06CD-541C3FC52A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873586-F953-DB76-3435-2BE4DF11E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BBC98-C09A-4FBE-A4E0-8E8C176ADDE7}" type="slidenum">
              <a:rPr lang="en-US" smtClean="0"/>
              <a:t>39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9185A8-B858-42A2-596A-4482544F1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808" y="1690688"/>
            <a:ext cx="5628968" cy="3707541"/>
          </a:xfrm>
          <a:prstGeom prst="rect">
            <a:avLst/>
          </a:prstGeom>
        </p:spPr>
      </p:pic>
      <p:pic>
        <p:nvPicPr>
          <p:cNvPr id="14340" name="Picture 4" descr="The radar graph for BSO, BESO, BPSO, and BSSO based on the average ...">
            <a:extLst>
              <a:ext uri="{FF2B5EF4-FFF2-40B4-BE49-F238E27FC236}">
                <a16:creationId xmlns:a16="http://schemas.microsoft.com/office/drawing/2014/main" id="{474CCD6C-B002-A762-A2AF-CD8023D9ED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076" y="1428801"/>
            <a:ext cx="5586116" cy="396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498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616F4C-39B9-7809-DD24-0D892DDD5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8EFE-665F-4341-B5B8-2DAEADA52F6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DA4DBB-A3DD-FE6D-A0E1-A6C210D20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527BE4-4CD2-F900-EB9E-E2A214409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5040E2-E965-B14B-23C6-40B99C0824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79" y="659275"/>
            <a:ext cx="10986043" cy="5020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2384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52400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1"/>
          <p:cNvCxnSpPr/>
          <p:nvPr/>
        </p:nvCxnSpPr>
        <p:spPr>
          <a:xfrm>
            <a:off x="152400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52400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40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Hypothesis testing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want to show that </a:t>
            </a:r>
            <a:r>
              <a:rPr lang="en-US" dirty="0">
                <a:solidFill>
                  <a:srgbClr val="FF9900"/>
                </a:solidFill>
              </a:rPr>
              <a:t>hypothesis H is true</a:t>
            </a:r>
            <a:r>
              <a:rPr lang="en-US" dirty="0"/>
              <a:t>, based on your data  </a:t>
            </a:r>
          </a:p>
          <a:p>
            <a:pPr lvl="1"/>
            <a:r>
              <a:rPr lang="en-US" sz="1800" dirty="0"/>
              <a:t>(e.g.  H  = “classifier A and B are different”) </a:t>
            </a:r>
          </a:p>
          <a:p>
            <a:r>
              <a:rPr lang="en-US" dirty="0"/>
              <a:t>Define a </a:t>
            </a:r>
            <a:r>
              <a:rPr lang="en-US" dirty="0">
                <a:solidFill>
                  <a:srgbClr val="FF9900"/>
                </a:solidFill>
              </a:rPr>
              <a:t>null hypothesis H</a:t>
            </a:r>
            <a:r>
              <a:rPr lang="en-US" baseline="-25000" dirty="0">
                <a:solidFill>
                  <a:srgbClr val="FF9900"/>
                </a:solidFill>
              </a:rPr>
              <a:t>0</a:t>
            </a:r>
            <a:r>
              <a:rPr lang="en-US" dirty="0">
                <a:solidFill>
                  <a:srgbClr val="FF9900"/>
                </a:solidFill>
              </a:rPr>
              <a:t> </a:t>
            </a:r>
          </a:p>
          <a:p>
            <a:pPr lvl="1"/>
            <a:r>
              <a:rPr lang="en-US" sz="1800" dirty="0"/>
              <a:t>(H</a:t>
            </a:r>
            <a:r>
              <a:rPr lang="en-US" sz="1800" baseline="-25000" dirty="0"/>
              <a:t>0</a:t>
            </a:r>
            <a:r>
              <a:rPr lang="en-US" sz="1800" dirty="0"/>
              <a:t>  is the contrary of what you want to show)</a:t>
            </a:r>
          </a:p>
          <a:p>
            <a:r>
              <a:rPr lang="en-US" dirty="0">
                <a:solidFill>
                  <a:srgbClr val="FF9900"/>
                </a:solidFill>
              </a:rPr>
              <a:t>H</a:t>
            </a:r>
            <a:r>
              <a:rPr lang="en-US" baseline="-25000" dirty="0">
                <a:solidFill>
                  <a:srgbClr val="FF9900"/>
                </a:solidFill>
              </a:rPr>
              <a:t>0</a:t>
            </a:r>
            <a:r>
              <a:rPr lang="en-US" dirty="0">
                <a:solidFill>
                  <a:srgbClr val="FF9900"/>
                </a:solidFill>
              </a:rPr>
              <a:t> defines a distribution P(</a:t>
            </a:r>
            <a:r>
              <a:rPr lang="en-US" i="1" dirty="0">
                <a:solidFill>
                  <a:srgbClr val="FF9900"/>
                </a:solidFill>
              </a:rPr>
              <a:t>m |</a:t>
            </a:r>
            <a:r>
              <a:rPr lang="en-US" dirty="0">
                <a:solidFill>
                  <a:srgbClr val="FF9900"/>
                </a:solidFill>
              </a:rPr>
              <a:t>H</a:t>
            </a:r>
            <a:r>
              <a:rPr lang="en-US" baseline="-25000" dirty="0">
                <a:solidFill>
                  <a:srgbClr val="FF9900"/>
                </a:solidFill>
              </a:rPr>
              <a:t>0</a:t>
            </a:r>
            <a:r>
              <a:rPr lang="en-US" dirty="0">
                <a:solidFill>
                  <a:srgbClr val="FF9900"/>
                </a:solidFill>
              </a:rPr>
              <a:t>) </a:t>
            </a:r>
            <a:r>
              <a:rPr lang="en-US" dirty="0"/>
              <a:t>over some statistic</a:t>
            </a:r>
          </a:p>
          <a:p>
            <a:pPr lvl="1"/>
            <a:r>
              <a:rPr lang="en-US" dirty="0"/>
              <a:t>e.g. a distribution over the difference in accuracy between A and B</a:t>
            </a:r>
          </a:p>
          <a:p>
            <a:r>
              <a:rPr lang="en-US" dirty="0">
                <a:solidFill>
                  <a:srgbClr val="FF9900"/>
                </a:solidFill>
              </a:rPr>
              <a:t>Can you refute (reject) H</a:t>
            </a:r>
            <a:r>
              <a:rPr lang="en-US" baseline="-25000" dirty="0">
                <a:solidFill>
                  <a:srgbClr val="FF9900"/>
                </a:solidFill>
              </a:rPr>
              <a:t>0</a:t>
            </a:r>
            <a:r>
              <a:rPr lang="en-US" dirty="0">
                <a:solidFill>
                  <a:srgbClr val="FF99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703648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A611A6-794D-8739-1FCD-24F5D8CE1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8EFE-665F-4341-B5B8-2DAEADA52F6C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DD671C-36E4-853F-FF5E-7A2BFF36E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IRANSans"/>
              </a:rPr>
              <a:t>t-Test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84648F-F967-11DB-B663-D5DAC769E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536" y="1080354"/>
            <a:ext cx="10972800" cy="4921064"/>
          </a:xfrm>
        </p:spPr>
        <p:txBody>
          <a:bodyPr/>
          <a:lstStyle/>
          <a:p>
            <a:pPr algn="r" rtl="1"/>
            <a:r>
              <a:rPr lang="fa-IR" b="0" i="0" dirty="0">
                <a:solidFill>
                  <a:srgbClr val="333333"/>
                </a:solidFill>
                <a:effectLst/>
                <a:latin typeface="IRANSans"/>
                <a:cs typeface="B Nazanin" panose="00000400000000000000" pitchFamily="2" charset="-78"/>
              </a:rPr>
              <a:t>آزمون تی یا همان </a:t>
            </a:r>
            <a:r>
              <a:rPr lang="en-US" b="0" i="0" dirty="0">
                <a:solidFill>
                  <a:srgbClr val="333333"/>
                </a:solidFill>
                <a:effectLst/>
                <a:latin typeface="IRANSans"/>
                <a:cs typeface="B Nazanin" panose="00000400000000000000" pitchFamily="2" charset="-78"/>
              </a:rPr>
              <a:t> t-Test </a:t>
            </a:r>
            <a:r>
              <a:rPr lang="fa-IR" b="0" i="0" dirty="0">
                <a:solidFill>
                  <a:srgbClr val="333333"/>
                </a:solidFill>
                <a:effectLst/>
                <a:latin typeface="IRANSans"/>
                <a:cs typeface="B Nazanin" panose="00000400000000000000" pitchFamily="2" charset="-78"/>
              </a:rPr>
              <a:t>یک آزمونِ آماریست.</a:t>
            </a:r>
            <a:endParaRPr lang="en-US" b="0" i="0" dirty="0">
              <a:solidFill>
                <a:srgbClr val="333333"/>
              </a:solidFill>
              <a:effectLst/>
              <a:latin typeface="IRANSans"/>
              <a:cs typeface="B Nazanin" panose="00000400000000000000" pitchFamily="2" charset="-78"/>
            </a:endParaRPr>
          </a:p>
          <a:p>
            <a:pPr algn="r" rtl="1"/>
            <a:r>
              <a:rPr lang="fa-IR" b="0" i="0" dirty="0">
                <a:solidFill>
                  <a:srgbClr val="333333"/>
                </a:solidFill>
                <a:effectLst/>
                <a:latin typeface="IRANSans"/>
                <a:cs typeface="B Nazanin" panose="00000400000000000000" pitchFamily="2" charset="-78"/>
              </a:rPr>
              <a:t> آزمونِ </a:t>
            </a:r>
            <a:r>
              <a:rPr lang="en-US" dirty="0">
                <a:solidFill>
                  <a:srgbClr val="333333"/>
                </a:solidFill>
                <a:latin typeface="IRANSans"/>
                <a:cs typeface="B Nazanin" panose="00000400000000000000" pitchFamily="2" charset="-78"/>
              </a:rPr>
              <a:t>t-Test</a:t>
            </a:r>
            <a:r>
              <a:rPr lang="fa-IR" dirty="0">
                <a:solidFill>
                  <a:srgbClr val="333333"/>
                </a:solidFill>
                <a:latin typeface="IRANSans"/>
                <a:cs typeface="B Nazanin" panose="00000400000000000000" pitchFamily="2" charset="-78"/>
              </a:rPr>
              <a:t> </a:t>
            </a:r>
            <a:r>
              <a:rPr lang="en-US" b="0" i="0" dirty="0">
                <a:solidFill>
                  <a:srgbClr val="333333"/>
                </a:solidFill>
                <a:effectLst/>
                <a:latin typeface="IRANSans"/>
                <a:cs typeface="B Nazanin" panose="00000400000000000000" pitchFamily="2" charset="-78"/>
              </a:rPr>
              <a:t>  </a:t>
            </a:r>
            <a:r>
              <a:rPr lang="fa-IR" b="0" i="0" dirty="0">
                <a:solidFill>
                  <a:srgbClr val="333333"/>
                </a:solidFill>
                <a:effectLst/>
                <a:latin typeface="IRANSans"/>
                <a:cs typeface="B Nazanin" panose="00000400000000000000" pitchFamily="2" charset="-78"/>
              </a:rPr>
              <a:t>این موضوع را ارزیابی می‌کند که آیا اختلافِ میانگینِ دو گروه، از لحاظِ آماری قابل توجه </a:t>
            </a:r>
            <a:r>
              <a:rPr lang="en-US" b="0" i="0" dirty="0">
                <a:solidFill>
                  <a:srgbClr val="333333"/>
                </a:solidFill>
                <a:effectLst/>
                <a:latin typeface="IRANSans"/>
                <a:cs typeface="B Nazanin" panose="00000400000000000000" pitchFamily="2" charset="-78"/>
              </a:rPr>
              <a:t>significance) </a:t>
            </a:r>
            <a:r>
              <a:rPr lang="fa-IR" b="0" i="0" dirty="0">
                <a:solidFill>
                  <a:srgbClr val="333333"/>
                </a:solidFill>
                <a:effectLst/>
                <a:latin typeface="IRANSans"/>
                <a:cs typeface="B Nazanin" panose="00000400000000000000" pitchFamily="2" charset="-78"/>
              </a:rPr>
              <a:t>) هست یا خیر؟ </a:t>
            </a:r>
          </a:p>
          <a:p>
            <a:pPr algn="r" rtl="1"/>
            <a:r>
              <a:rPr lang="fa-IR" dirty="0">
                <a:solidFill>
                  <a:srgbClr val="333333"/>
                </a:solidFill>
                <a:latin typeface="IRANSans"/>
                <a:cs typeface="B Nazanin" panose="00000400000000000000" pitchFamily="2" charset="-78"/>
              </a:rPr>
              <a:t>نشان می دهد احتمال تصادفی بودن تفاوت ها وجود دارد.</a:t>
            </a:r>
          </a:p>
          <a:p>
            <a:pPr algn="r" rtl="1"/>
            <a:r>
              <a:rPr lang="fa-IR" b="0" i="0" dirty="0">
                <a:solidFill>
                  <a:srgbClr val="333333"/>
                </a:solidFill>
                <a:effectLst/>
                <a:latin typeface="IRANSans"/>
                <a:cs typeface="B Nazanin" panose="00000400000000000000" pitchFamily="2" charset="-78"/>
              </a:rPr>
              <a:t>این آزمون عموماً بر روی گروه‌هایی که نمونه‌های آن کم است (معمولاً پایین‌تر از ۳۰ عدد) کاربرد دارد. </a:t>
            </a:r>
          </a:p>
          <a:p>
            <a:pPr algn="r" rtl="1"/>
            <a:r>
              <a:rPr lang="fa-IR" b="0" i="0" dirty="0">
                <a:solidFill>
                  <a:srgbClr val="333333"/>
                </a:solidFill>
                <a:effectLst/>
                <a:latin typeface="IRANSans"/>
                <a:cs typeface="B Nazanin" panose="00000400000000000000" pitchFamily="2" charset="-78"/>
              </a:rPr>
              <a:t>همچنین توزیع داده‌های هر گروه در این آزمونِ آماری، بایستی از</a:t>
            </a:r>
            <a:r>
              <a:rPr lang="fa-IR" b="0" i="0" u="none" strike="noStrike" dirty="0">
                <a:solidFill>
                  <a:srgbClr val="00729D"/>
                </a:solidFill>
                <a:effectLst/>
                <a:latin typeface="IRANSans"/>
                <a:cs typeface="B Nazanin" panose="00000400000000000000" pitchFamily="2" charset="-78"/>
                <a:hlinkClick r:id="rId2"/>
              </a:rPr>
              <a:t> </a:t>
            </a:r>
            <a:r>
              <a:rPr lang="fa-IR" b="0" i="0" u="none" strike="noStrike" dirty="0">
                <a:effectLst/>
                <a:latin typeface="IRANSans"/>
                <a:cs typeface="B Nazanin" panose="00000400000000000000" pitchFamily="2" charset="-78"/>
              </a:rPr>
              <a:t>توزیع نرمال یا همان گوسین</a:t>
            </a:r>
            <a:r>
              <a:rPr lang="fa-IR" b="0" i="0" dirty="0">
                <a:effectLst/>
                <a:latin typeface="IRANSans"/>
                <a:cs typeface="B Nazanin" panose="00000400000000000000" pitchFamily="2" charset="-78"/>
              </a:rPr>
              <a:t> </a:t>
            </a:r>
            <a:r>
              <a:rPr lang="fa-IR" b="0" i="0" dirty="0">
                <a:solidFill>
                  <a:srgbClr val="333333"/>
                </a:solidFill>
                <a:effectLst/>
                <a:latin typeface="IRANSans"/>
                <a:cs typeface="B Nazanin" panose="00000400000000000000" pitchFamily="2" charset="-78"/>
              </a:rPr>
              <a:t>پیروی کند.</a:t>
            </a:r>
            <a:endParaRPr lang="en-US" dirty="0">
              <a:cs typeface="B Nazanin" panose="00000400000000000000" pitchFamily="2" charset="-7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DA22AF-83B5-634A-A5A9-C47C2FAFA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538" y="4942944"/>
            <a:ext cx="4657725" cy="15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6261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43A184B-27A4-5A55-36EF-C8D03B975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8EFE-665F-4341-B5B8-2DAEADA52F6C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AC1857-5925-00CC-A59F-B852F1F60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T-Test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25933-D8F6-25CE-86AC-F133FDE97B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1F1AE2-F1C1-2CA9-709E-9F7B87D3C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4064" y="1396296"/>
            <a:ext cx="6533536" cy="4534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3039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52400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1"/>
          <p:cNvCxnSpPr/>
          <p:nvPr/>
        </p:nvCxnSpPr>
        <p:spPr>
          <a:xfrm>
            <a:off x="152400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52400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43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Rejecting H</a:t>
            </a:r>
            <a:r>
              <a:rPr lang="en-US" baseline="-25000"/>
              <a:t>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H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r>
              <a:rPr lang="en-US" dirty="0">
                <a:solidFill>
                  <a:schemeClr val="tx1"/>
                </a:solidFill>
              </a:rPr>
              <a:t> defines a distribution P(</a:t>
            </a:r>
            <a:r>
              <a:rPr lang="en-US" i="1" dirty="0">
                <a:solidFill>
                  <a:schemeClr val="tx1"/>
                </a:solidFill>
              </a:rPr>
              <a:t>M |</a:t>
            </a:r>
            <a:r>
              <a:rPr lang="en-US" dirty="0">
                <a:solidFill>
                  <a:schemeClr val="tx1"/>
                </a:solidFill>
              </a:rPr>
              <a:t>H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r>
              <a:rPr lang="en-US" dirty="0">
                <a:solidFill>
                  <a:schemeClr val="tx1"/>
                </a:solidFill>
              </a:rPr>
              <a:t>) over some statistic </a:t>
            </a:r>
            <a:r>
              <a:rPr lang="en-US" i="1" dirty="0">
                <a:solidFill>
                  <a:schemeClr val="tx1"/>
                </a:solidFill>
              </a:rPr>
              <a:t>M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US" dirty="0"/>
              <a:t>(e.g. </a:t>
            </a:r>
            <a:r>
              <a:rPr lang="en-US" i="1" dirty="0"/>
              <a:t>M=</a:t>
            </a:r>
            <a:r>
              <a:rPr lang="en-US" dirty="0"/>
              <a:t> the difference in accuracy between A and B)</a:t>
            </a:r>
            <a:endParaRPr lang="en-US" sz="1400" dirty="0"/>
          </a:p>
          <a:p>
            <a:r>
              <a:rPr lang="en-US" dirty="0">
                <a:solidFill>
                  <a:schemeClr val="tx1"/>
                </a:solidFill>
              </a:rPr>
              <a:t>Select a significance value S </a:t>
            </a:r>
          </a:p>
          <a:p>
            <a:pPr lvl="1"/>
            <a:r>
              <a:rPr lang="en-US" dirty="0"/>
              <a:t>(e.g. 0.05, 0.01, etc.)</a:t>
            </a:r>
          </a:p>
          <a:p>
            <a:pPr lvl="1"/>
            <a:r>
              <a:rPr lang="en-US" dirty="0"/>
              <a:t>You can only reject H</a:t>
            </a:r>
            <a:r>
              <a:rPr lang="en-US" baseline="-25000" dirty="0"/>
              <a:t>0</a:t>
            </a:r>
            <a:r>
              <a:rPr lang="en-US" dirty="0"/>
              <a:t> if </a:t>
            </a:r>
            <a:r>
              <a:rPr lang="en-US" dirty="0">
                <a:solidFill>
                  <a:srgbClr val="000000"/>
                </a:solidFill>
              </a:rPr>
              <a:t>P(</a:t>
            </a:r>
            <a:r>
              <a:rPr lang="en-US" i="1" dirty="0">
                <a:solidFill>
                  <a:srgbClr val="000000"/>
                </a:solidFill>
              </a:rPr>
              <a:t>m |</a:t>
            </a:r>
            <a:r>
              <a:rPr lang="en-US" dirty="0">
                <a:solidFill>
                  <a:srgbClr val="000000"/>
                </a:solidFill>
              </a:rPr>
              <a:t>H</a:t>
            </a:r>
            <a:r>
              <a:rPr lang="en-US" baseline="-25000" dirty="0">
                <a:solidFill>
                  <a:srgbClr val="000000"/>
                </a:solidFill>
              </a:rPr>
              <a:t>0</a:t>
            </a:r>
            <a:r>
              <a:rPr lang="en-US" dirty="0">
                <a:solidFill>
                  <a:srgbClr val="000000"/>
                </a:solidFill>
              </a:rPr>
              <a:t>) </a:t>
            </a:r>
            <a:r>
              <a:rPr lang="en-US" b="1" dirty="0">
                <a:solidFill>
                  <a:srgbClr val="000000"/>
                </a:solidFill>
              </a:rPr>
              <a:t>≤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S</a:t>
            </a:r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Compute the test statistic </a:t>
            </a:r>
            <a:r>
              <a:rPr lang="en-US" i="1" dirty="0">
                <a:solidFill>
                  <a:schemeClr val="tx1"/>
                </a:solidFill>
              </a:rPr>
              <a:t>m </a:t>
            </a:r>
            <a:r>
              <a:rPr lang="en-US" dirty="0">
                <a:solidFill>
                  <a:schemeClr val="tx1"/>
                </a:solidFill>
              </a:rPr>
              <a:t>from your data</a:t>
            </a:r>
          </a:p>
          <a:p>
            <a:pPr lvl="1"/>
            <a:r>
              <a:rPr lang="en-US" dirty="0"/>
              <a:t>e.g. the average difference in accuracy over your N folds</a:t>
            </a:r>
          </a:p>
          <a:p>
            <a:r>
              <a:rPr lang="en-US" dirty="0">
                <a:solidFill>
                  <a:schemeClr val="tx1"/>
                </a:solidFill>
              </a:rPr>
              <a:t>Compute P(</a:t>
            </a:r>
            <a:r>
              <a:rPr lang="en-US" i="1" dirty="0">
                <a:solidFill>
                  <a:schemeClr val="tx1"/>
                </a:solidFill>
              </a:rPr>
              <a:t>m |</a:t>
            </a:r>
            <a:r>
              <a:rPr lang="en-US" dirty="0">
                <a:solidFill>
                  <a:schemeClr val="tx1"/>
                </a:solidFill>
              </a:rPr>
              <a:t>H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r>
              <a:rPr lang="en-US" dirty="0">
                <a:solidFill>
                  <a:schemeClr val="tx1"/>
                </a:solidFill>
              </a:rPr>
              <a:t>) </a:t>
            </a:r>
          </a:p>
          <a:p>
            <a:r>
              <a:rPr lang="en-US" dirty="0">
                <a:solidFill>
                  <a:schemeClr val="tx1"/>
                </a:solidFill>
              </a:rPr>
              <a:t>Refute H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r>
              <a:rPr lang="en-US" dirty="0">
                <a:solidFill>
                  <a:schemeClr val="tx1"/>
                </a:solidFill>
              </a:rPr>
              <a:t> with </a:t>
            </a:r>
            <a:r>
              <a:rPr lang="en-US" i="1" dirty="0">
                <a:solidFill>
                  <a:schemeClr val="tx1"/>
                </a:solidFill>
              </a:rPr>
              <a:t>p </a:t>
            </a:r>
            <a:r>
              <a:rPr lang="en-US" dirty="0">
                <a:solidFill>
                  <a:schemeClr val="tx1"/>
                </a:solidFill>
              </a:rPr>
              <a:t>≤ S if P(</a:t>
            </a:r>
            <a:r>
              <a:rPr lang="en-US" i="1" dirty="0">
                <a:solidFill>
                  <a:schemeClr val="tx1"/>
                </a:solidFill>
              </a:rPr>
              <a:t>m |</a:t>
            </a:r>
            <a:r>
              <a:rPr lang="en-US" dirty="0">
                <a:solidFill>
                  <a:schemeClr val="tx1"/>
                </a:solidFill>
              </a:rPr>
              <a:t>H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r>
              <a:rPr lang="en-US" dirty="0">
                <a:solidFill>
                  <a:schemeClr val="tx1"/>
                </a:solidFill>
              </a:rPr>
              <a:t>) ≤ S</a:t>
            </a:r>
          </a:p>
        </p:txBody>
      </p:sp>
    </p:spTree>
    <p:extLst>
      <p:ext uri="{BB962C8B-B14F-4D97-AF65-F5344CB8AC3E}">
        <p14:creationId xmlns:p14="http://schemas.microsoft.com/office/powerpoint/2010/main" val="330755124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C7D0E2-C9A3-7AB3-3480-A1824A7ED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8EFE-665F-4341-B5B8-2DAEADA52F6C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16179B-DD3A-2046-6E50-E88A40F0A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P-value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D80951-84BE-2085-3915-33747E415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effectLst/>
                <a:latin typeface="Google Sans"/>
              </a:rPr>
              <a:t>A p-value is a statistical metric that helps statisticians decide whether they should accept or reject the null hypothesis. The p-value measures the probability there is no relationship between variables. A low p-value gives evidence against the null hypothesis. P-values are often misinterpreted.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8141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AA5B0B-1133-EAA5-9C54-CD1525808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8EFE-665F-4341-B5B8-2DAEADA52F6C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B870A3-6E86-3BBE-AC97-8FC164B6B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P-value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50FE1-25CE-1E8C-B173-1C78A043AD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E69B53-07AB-AA38-0BC2-A0629CC20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2" y="1066800"/>
            <a:ext cx="11649075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7059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FF12C0-D4BD-9101-581A-901EBAB27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8EFE-665F-4341-B5B8-2DAEADA52F6C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5A40B6-194F-8BB1-E5BB-47B3A1C0E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P-value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843B54-14FF-1670-9253-5D51DF98EF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What is the p-value?. Detailed explanation of p-value | by Chia ...">
            <a:extLst>
              <a:ext uri="{FF2B5EF4-FFF2-40B4-BE49-F238E27FC236}">
                <a16:creationId xmlns:a16="http://schemas.microsoft.com/office/drawing/2014/main" id="{10E635CC-D303-FB8D-D71B-81B44BE2F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081" y="1092873"/>
            <a:ext cx="6743047" cy="503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155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8A11-08F0-9A4C-9469-805DD3644C3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952" y="1203159"/>
            <a:ext cx="7046048" cy="4921064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If the Binary classification problem is biased</a:t>
            </a:r>
          </a:p>
          <a:p>
            <a:pPr lvl="1"/>
            <a:r>
              <a:rPr lang="en-US" sz="1800" dirty="0"/>
              <a:t>In many problems most examples are negative</a:t>
            </a:r>
          </a:p>
          <a:p>
            <a:r>
              <a:rPr lang="en-US" sz="2000" dirty="0"/>
              <a:t>Or, in multiclass classification</a:t>
            </a:r>
          </a:p>
          <a:p>
            <a:pPr lvl="1"/>
            <a:r>
              <a:rPr lang="en-US" sz="1800" dirty="0"/>
              <a:t>The distribution over labels is often non-uniform</a:t>
            </a:r>
          </a:p>
          <a:p>
            <a:r>
              <a:rPr lang="en-US" sz="2000" dirty="0"/>
              <a:t>Simple accuracy is not a useful metric. </a:t>
            </a:r>
          </a:p>
          <a:p>
            <a:pPr lvl="1"/>
            <a:r>
              <a:rPr lang="en-US" sz="1800" dirty="0"/>
              <a:t>Often we resort to task specific metrics</a:t>
            </a:r>
          </a:p>
          <a:p>
            <a:r>
              <a:rPr lang="en-US" sz="2000" dirty="0"/>
              <a:t>However one important example that is being used often involves </a:t>
            </a:r>
            <a:r>
              <a:rPr lang="en-US" sz="2000" dirty="0">
                <a:solidFill>
                  <a:srgbClr val="0000FF"/>
                </a:solidFill>
              </a:rPr>
              <a:t>Recall</a:t>
            </a:r>
            <a:r>
              <a:rPr lang="en-US" sz="2000" dirty="0"/>
              <a:t> and </a:t>
            </a:r>
            <a:r>
              <a:rPr lang="en-US" sz="2000" dirty="0">
                <a:solidFill>
                  <a:srgbClr val="0000FF"/>
                </a:solidFill>
              </a:rPr>
              <a:t>Precision</a:t>
            </a:r>
            <a:r>
              <a:rPr lang="en-US" sz="2000" dirty="0"/>
              <a:t> </a:t>
            </a:r>
          </a:p>
          <a:p>
            <a:pPr>
              <a:lnSpc>
                <a:spcPct val="90000"/>
              </a:lnSpc>
            </a:pPr>
            <a:endParaRPr lang="en-US" altLang="en-US" sz="2000" b="1" dirty="0"/>
          </a:p>
          <a:p>
            <a:pPr>
              <a:lnSpc>
                <a:spcPct val="90000"/>
              </a:lnSpc>
            </a:pPr>
            <a:r>
              <a:rPr lang="en-US" altLang="en-US" sz="2000" b="1" dirty="0"/>
              <a:t>Recall:         # (positive identified = true positives)     </a:t>
            </a:r>
          </a:p>
          <a:p>
            <a:pPr marL="0" indent="0">
              <a:buNone/>
            </a:pPr>
            <a:r>
              <a:rPr lang="en-US" altLang="en-US" sz="2000" b="1" dirty="0"/>
              <a:t>                                               # (all positive)</a:t>
            </a:r>
          </a:p>
          <a:p>
            <a:pPr>
              <a:lnSpc>
                <a:spcPct val="90000"/>
              </a:lnSpc>
            </a:pPr>
            <a:endParaRPr lang="en-US" altLang="en-US" sz="2000" b="1" dirty="0"/>
          </a:p>
          <a:p>
            <a:pPr>
              <a:lnSpc>
                <a:spcPct val="90000"/>
              </a:lnSpc>
            </a:pPr>
            <a:r>
              <a:rPr lang="en-US" altLang="en-US" sz="2000" b="1" dirty="0"/>
              <a:t>Precision:   # (positive identified = true positives)                </a:t>
            </a:r>
          </a:p>
          <a:p>
            <a:pPr marL="0" indent="0">
              <a:buNone/>
            </a:pPr>
            <a:r>
              <a:rPr lang="en-US" altLang="en-US" sz="2000" b="1" dirty="0"/>
              <a:t>                                       # (predicted positive)</a:t>
            </a:r>
          </a:p>
          <a:p>
            <a:pPr>
              <a:lnSpc>
                <a:spcPct val="90000"/>
              </a:lnSpc>
            </a:pPr>
            <a:endParaRPr lang="en-US" altLang="en-US" sz="2000" b="1" dirty="0"/>
          </a:p>
          <a:p>
            <a:pPr>
              <a:lnSpc>
                <a:spcPct val="90000"/>
              </a:lnSpc>
            </a:pPr>
            <a:endParaRPr lang="en-US" altLang="en-US" sz="2000" b="1" dirty="0">
              <a:latin typeface="Arial" panose="020B0604020202020204" pitchFamily="34" charset="0"/>
            </a:endParaRP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5122" name="Picture 2" descr="https://upload.wikimedia.org/wikipedia/commons/thumb/2/26/Precisionrecall.svg/440px-Precisionrecal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131" y="1100267"/>
            <a:ext cx="3118104" cy="566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1" y="4495801"/>
            <a:ext cx="128727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Predicted positive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39425" y="1036613"/>
            <a:ext cx="1011752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     Positive   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82709" y="1028767"/>
            <a:ext cx="102348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     negative    </a:t>
            </a:r>
          </a:p>
        </p:txBody>
      </p: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2279188" y="4496427"/>
            <a:ext cx="402336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/>
          </p:cNvCxnSpPr>
          <p:nvPr/>
        </p:nvCxnSpPr>
        <p:spPr>
          <a:xfrm>
            <a:off x="2279188" y="5647745"/>
            <a:ext cx="402336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4847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E8A11-08F0-9A4C-9469-805DD3644C3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952" y="1203159"/>
            <a:ext cx="7284456" cy="4921064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100 examples, 5% are positive.</a:t>
            </a:r>
          </a:p>
          <a:p>
            <a:endParaRPr lang="en-US" sz="2000" dirty="0"/>
          </a:p>
          <a:p>
            <a:r>
              <a:rPr lang="en-US" sz="2000" dirty="0">
                <a:solidFill>
                  <a:srgbClr val="0000FF"/>
                </a:solidFill>
              </a:rPr>
              <a:t>Just say NO</a:t>
            </a:r>
            <a:r>
              <a:rPr lang="en-US" sz="2000" dirty="0"/>
              <a:t>: your accuracy is 95%</a:t>
            </a:r>
          </a:p>
          <a:p>
            <a:pPr lvl="1"/>
            <a:r>
              <a:rPr lang="en-US" sz="1600" dirty="0"/>
              <a:t>Recall = precision = 0</a:t>
            </a:r>
          </a:p>
          <a:p>
            <a:r>
              <a:rPr lang="en-US" sz="2000" dirty="0">
                <a:solidFill>
                  <a:srgbClr val="0000FF"/>
                </a:solidFill>
              </a:rPr>
              <a:t>Predict 4+, 96-</a:t>
            </a:r>
            <a:r>
              <a:rPr lang="en-US" sz="2000" dirty="0"/>
              <a:t>; 2 of the +s are indeed positive</a:t>
            </a:r>
          </a:p>
          <a:p>
            <a:pPr lvl="1"/>
            <a:r>
              <a:rPr lang="en-US" sz="1600" dirty="0"/>
              <a:t>Recall:2/5;  Precision: 2/4</a:t>
            </a:r>
          </a:p>
          <a:p>
            <a:pPr>
              <a:lnSpc>
                <a:spcPct val="90000"/>
              </a:lnSpc>
            </a:pPr>
            <a:endParaRPr lang="en-US" altLang="en-US" sz="2000" b="1" dirty="0"/>
          </a:p>
          <a:p>
            <a:pPr>
              <a:lnSpc>
                <a:spcPct val="90000"/>
              </a:lnSpc>
            </a:pPr>
            <a:endParaRPr lang="en-US" altLang="en-US" sz="2000" b="1" dirty="0"/>
          </a:p>
          <a:p>
            <a:pPr>
              <a:lnSpc>
                <a:spcPct val="90000"/>
              </a:lnSpc>
            </a:pPr>
            <a:endParaRPr lang="en-US" altLang="en-US" sz="2000" b="1" dirty="0"/>
          </a:p>
          <a:p>
            <a:pPr>
              <a:lnSpc>
                <a:spcPct val="90000"/>
              </a:lnSpc>
            </a:pPr>
            <a:endParaRPr lang="en-US" altLang="en-US" sz="2000" b="1" dirty="0"/>
          </a:p>
          <a:p>
            <a:pPr>
              <a:lnSpc>
                <a:spcPct val="90000"/>
              </a:lnSpc>
            </a:pPr>
            <a:r>
              <a:rPr lang="en-US" altLang="en-US" sz="2000" b="1" dirty="0"/>
              <a:t>Recall:         # (positive identified = true positives)     </a:t>
            </a:r>
          </a:p>
          <a:p>
            <a:pPr marL="0" indent="0">
              <a:buNone/>
            </a:pPr>
            <a:r>
              <a:rPr lang="en-US" altLang="en-US" sz="2000" b="1" dirty="0"/>
              <a:t>                                               # (all positive)</a:t>
            </a:r>
          </a:p>
          <a:p>
            <a:pPr>
              <a:lnSpc>
                <a:spcPct val="90000"/>
              </a:lnSpc>
            </a:pPr>
            <a:endParaRPr lang="en-US" altLang="en-US" sz="2000" b="1" dirty="0"/>
          </a:p>
          <a:p>
            <a:pPr>
              <a:lnSpc>
                <a:spcPct val="90000"/>
              </a:lnSpc>
            </a:pPr>
            <a:r>
              <a:rPr lang="en-US" altLang="en-US" sz="2000" b="1" dirty="0"/>
              <a:t>Precision:   # (positive identified = true positives)                </a:t>
            </a:r>
          </a:p>
          <a:p>
            <a:pPr marL="0" indent="0">
              <a:buNone/>
            </a:pPr>
            <a:r>
              <a:rPr lang="en-US" altLang="en-US" sz="2000" b="1" dirty="0"/>
              <a:t>                                       # (predicted positive)</a:t>
            </a:r>
          </a:p>
          <a:p>
            <a:pPr>
              <a:lnSpc>
                <a:spcPct val="90000"/>
              </a:lnSpc>
            </a:pPr>
            <a:endParaRPr lang="en-US" altLang="en-US" sz="2000" b="1" dirty="0"/>
          </a:p>
          <a:p>
            <a:pPr>
              <a:lnSpc>
                <a:spcPct val="90000"/>
              </a:lnSpc>
            </a:pPr>
            <a:endParaRPr lang="en-US" altLang="en-US" sz="2000" b="1" dirty="0">
              <a:latin typeface="Arial" panose="020B0604020202020204" pitchFamily="34" charset="0"/>
            </a:endParaRP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2944C8D-8041-4289-B160-9004FFC52C38}"/>
              </a:ext>
            </a:extLst>
          </p:cNvPr>
          <p:cNvCxnSpPr>
            <a:cxnSpLocks/>
          </p:cNvCxnSpPr>
          <p:nvPr/>
        </p:nvCxnSpPr>
        <p:spPr>
          <a:xfrm>
            <a:off x="2303668" y="4611728"/>
            <a:ext cx="402336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A9D06A-CC1B-48A7-B3CF-D1E54B2AFAC6}"/>
              </a:ext>
            </a:extLst>
          </p:cNvPr>
          <p:cNvCxnSpPr>
            <a:cxnSpLocks/>
          </p:cNvCxnSpPr>
          <p:nvPr/>
        </p:nvCxnSpPr>
        <p:spPr>
          <a:xfrm>
            <a:off x="2303668" y="5557756"/>
            <a:ext cx="402336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https://upload.wikimedia.org/wikipedia/commons/thumb/2/26/Precisionrecall.svg/440px-Precisionrecall.svg.png">
            <a:extLst>
              <a:ext uri="{FF2B5EF4-FFF2-40B4-BE49-F238E27FC236}">
                <a16:creationId xmlns:a16="http://schemas.microsoft.com/office/drawing/2014/main" id="{0DE1210F-924C-4B2B-9330-A9B4C0DD0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131" y="1100267"/>
            <a:ext cx="3118104" cy="566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F587F86-ED78-4967-8CFA-BEE6306285D5}"/>
              </a:ext>
            </a:extLst>
          </p:cNvPr>
          <p:cNvSpPr txBox="1"/>
          <p:nvPr/>
        </p:nvSpPr>
        <p:spPr>
          <a:xfrm>
            <a:off x="7539425" y="1036613"/>
            <a:ext cx="1011752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     Positive   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77493D-B445-46E8-A73E-B97F1A8C75EA}"/>
              </a:ext>
            </a:extLst>
          </p:cNvPr>
          <p:cNvSpPr txBox="1"/>
          <p:nvPr/>
        </p:nvSpPr>
        <p:spPr>
          <a:xfrm>
            <a:off x="8882709" y="1028767"/>
            <a:ext cx="102348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     negative    </a:t>
            </a:r>
          </a:p>
        </p:txBody>
      </p:sp>
    </p:spTree>
    <p:extLst>
      <p:ext uri="{BB962C8B-B14F-4D97-AF65-F5344CB8AC3E}">
        <p14:creationId xmlns:p14="http://schemas.microsoft.com/office/powerpoint/2010/main" val="4080985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046" y="4394872"/>
            <a:ext cx="2181225" cy="581025"/>
          </a:xfrm>
          <a:prstGeom prst="rect">
            <a:avLst/>
          </a:prstGeom>
        </p:spPr>
      </p:pic>
      <p:pic>
        <p:nvPicPr>
          <p:cNvPr id="34" name="Picture 3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029" y="4394872"/>
            <a:ext cx="2552700" cy="5810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Confusion Matrix</a:t>
            </a: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5" name="Content Placeholder 24"/>
          <p:cNvSpPr>
            <a:spLocks noGrp="1"/>
          </p:cNvSpPr>
          <p:nvPr>
            <p:ph idx="4294967295"/>
          </p:nvPr>
        </p:nvSpPr>
        <p:spPr>
          <a:xfrm>
            <a:off x="2593646" y="1371031"/>
            <a:ext cx="6450012" cy="3783012"/>
          </a:xfrm>
        </p:spPr>
        <p:txBody>
          <a:bodyPr>
            <a:normAutofit/>
          </a:bodyPr>
          <a:lstStyle/>
          <a:p>
            <a:r>
              <a:rPr lang="en-US" sz="1800" dirty="0"/>
              <a:t>Given a dataset of </a:t>
            </a:r>
            <a:r>
              <a:rPr lang="en-US" sz="1800" dirty="0">
                <a:latin typeface="cmmi10"/>
                <a:cs typeface="cmmi10"/>
              </a:rPr>
              <a:t>P</a:t>
            </a:r>
            <a:r>
              <a:rPr lang="en-US" sz="1800" dirty="0"/>
              <a:t> positive instances and </a:t>
            </a:r>
            <a:r>
              <a:rPr lang="en-US" sz="1800" dirty="0">
                <a:latin typeface="cmmi10"/>
                <a:cs typeface="cmmi10"/>
              </a:rPr>
              <a:t>N</a:t>
            </a:r>
            <a:r>
              <a:rPr lang="en-US" sz="1800" dirty="0"/>
              <a:t> negative instances: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751" dirty="0"/>
          </a:p>
          <a:p>
            <a:r>
              <a:rPr lang="en-US" sz="1800" dirty="0"/>
              <a:t>Imagine using classifier to identify positive cases (i.e., for information retrieval)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3638984" y="2003402"/>
            <a:ext cx="2353938" cy="1699694"/>
            <a:chOff x="441811" y="1279905"/>
            <a:chExt cx="3138583" cy="2266256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963948" y="2053093"/>
              <a:ext cx="238408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963948" y="3307805"/>
              <a:ext cx="238408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527024" y="1741570"/>
              <a:ext cx="0" cy="156623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348037" y="1741570"/>
              <a:ext cx="0" cy="156623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918866" y="2101022"/>
              <a:ext cx="647357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Yes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50123" y="2777252"/>
              <a:ext cx="607432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31104" y="1594429"/>
              <a:ext cx="647357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Yes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636009" y="1594429"/>
              <a:ext cx="607432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No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-176733" y="2435173"/>
              <a:ext cx="172953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3366FF"/>
                  </a:solidFill>
                </a:rPr>
                <a:t>Actual Class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47845" y="1279905"/>
              <a:ext cx="2132549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3366FF"/>
                  </a:solidFill>
                </a:rPr>
                <a:t>Predicted Class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3215" y="2113872"/>
              <a:ext cx="553997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TP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636008" y="2114743"/>
              <a:ext cx="586058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FN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903215" y="2777253"/>
              <a:ext cx="545448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FP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36008" y="2777253"/>
              <a:ext cx="594608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TN</a:t>
              </a:r>
            </a:p>
          </p:txBody>
        </p:sp>
      </p:grpSp>
      <p:pic>
        <p:nvPicPr>
          <p:cNvPr id="26" name="Picture 2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967" y="2583293"/>
            <a:ext cx="2552700" cy="58102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275359" y="5079727"/>
            <a:ext cx="2874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Probability that a randomly selected positive prediction is indeed positive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12967" y="5079725"/>
            <a:ext cx="2874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Probability that a randomly selected positive is identified </a:t>
            </a:r>
          </a:p>
        </p:txBody>
      </p:sp>
      <p:sp>
        <p:nvSpPr>
          <p:cNvPr id="31" name="Oval 30"/>
          <p:cNvSpPr/>
          <p:nvPr/>
        </p:nvSpPr>
        <p:spPr>
          <a:xfrm>
            <a:off x="4711578" y="2565319"/>
            <a:ext cx="456119" cy="1005776"/>
          </a:xfrm>
          <a:prstGeom prst="ellipse">
            <a:avLst/>
          </a:prstGeom>
          <a:noFill/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Oval 31"/>
          <p:cNvSpPr/>
          <p:nvPr/>
        </p:nvSpPr>
        <p:spPr>
          <a:xfrm rot="16200000">
            <a:off x="4965218" y="2310715"/>
            <a:ext cx="456119" cy="1005776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A742E4-01FD-492F-857A-F852136FDC6E}"/>
              </a:ext>
            </a:extLst>
          </p:cNvPr>
          <p:cNvSpPr txBox="1"/>
          <p:nvPr/>
        </p:nvSpPr>
        <p:spPr>
          <a:xfrm>
            <a:off x="185391" y="2403795"/>
            <a:ext cx="2228528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The notion of a confusion matrix can be usefully extended to the multiclass case</a:t>
            </a:r>
          </a:p>
          <a:p>
            <a:r>
              <a:rPr lang="en-US" dirty="0">
                <a:solidFill>
                  <a:srgbClr val="0000FF"/>
                </a:solidFill>
              </a:rPr>
              <a:t>(</a:t>
            </a:r>
            <a:r>
              <a:rPr lang="en-US" dirty="0" err="1">
                <a:solidFill>
                  <a:srgbClr val="0000FF"/>
                </a:solidFill>
              </a:rPr>
              <a:t>i,j</a:t>
            </a:r>
            <a:r>
              <a:rPr lang="en-US" dirty="0">
                <a:solidFill>
                  <a:srgbClr val="0000FF"/>
                </a:solidFill>
              </a:rPr>
              <a:t>) </a:t>
            </a:r>
            <a:r>
              <a:rPr lang="en-US" dirty="0"/>
              <a:t>cell indicate how many of the </a:t>
            </a:r>
            <a:r>
              <a:rPr lang="en-US" dirty="0">
                <a:solidFill>
                  <a:srgbClr val="0000FF"/>
                </a:solidFill>
              </a:rPr>
              <a:t>i</a:t>
            </a:r>
            <a:r>
              <a:rPr lang="en-US" dirty="0"/>
              <a:t>-labeled examples were predicted to be </a:t>
            </a:r>
            <a:r>
              <a:rPr lang="en-US" dirty="0">
                <a:solidFill>
                  <a:srgbClr val="0000FF"/>
                </a:solidFill>
              </a:rPr>
              <a:t>j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5AC908-D47F-6770-0AF1-A5E86B676698}"/>
              </a:ext>
            </a:extLst>
          </p:cNvPr>
          <p:cNvSpPr txBox="1"/>
          <p:nvPr/>
        </p:nvSpPr>
        <p:spPr>
          <a:xfrm>
            <a:off x="9724649" y="2628878"/>
            <a:ext cx="748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3200" dirty="0">
                <a:cs typeface="B Nazanin" panose="00000400000000000000" pitchFamily="2" charset="-78"/>
              </a:rPr>
              <a:t>دقت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FC6CA5-AB47-1244-7934-00F8A38B0D2C}"/>
              </a:ext>
            </a:extLst>
          </p:cNvPr>
          <p:cNvSpPr txBox="1"/>
          <p:nvPr/>
        </p:nvSpPr>
        <p:spPr>
          <a:xfrm>
            <a:off x="9723156" y="4419731"/>
            <a:ext cx="1250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3200" dirty="0">
                <a:cs typeface="B Nazanin" panose="00000400000000000000" pitchFamily="2" charset="-78"/>
              </a:rPr>
              <a:t>فراخوانی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DBAA26-0A95-B92A-6D3E-239B896518FB}"/>
              </a:ext>
            </a:extLst>
          </p:cNvPr>
          <p:cNvSpPr txBox="1"/>
          <p:nvPr/>
        </p:nvSpPr>
        <p:spPr>
          <a:xfrm>
            <a:off x="2349785" y="4840451"/>
            <a:ext cx="9412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3200" dirty="0">
                <a:cs typeface="B Nazanin" panose="00000400000000000000" pitchFamily="2" charset="-78"/>
              </a:rPr>
              <a:t>صحت</a:t>
            </a:r>
            <a:endParaRPr lang="en-US" sz="3200" dirty="0">
              <a:cs typeface="B Nazani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AD259C-7EDA-798B-A784-DCCA767C706D}"/>
              </a:ext>
            </a:extLst>
          </p:cNvPr>
          <p:cNvSpPr txBox="1"/>
          <p:nvPr/>
        </p:nvSpPr>
        <p:spPr>
          <a:xfrm>
            <a:off x="11203601" y="6308209"/>
            <a:ext cx="8534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24FE8A11-08F0-9A4C-9469-805DD3644C3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559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1938-476A-4922-BE24-3B8F6A2854D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Relevant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953" y="1203159"/>
            <a:ext cx="5918655" cy="492106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It makes sense to consider Recall and Precision together or combine them into a single metric.</a:t>
            </a:r>
          </a:p>
          <a:p>
            <a:endParaRPr lang="en-US" dirty="0"/>
          </a:p>
          <a:p>
            <a:r>
              <a:rPr lang="en-US" dirty="0"/>
              <a:t>Recall-Precision Curve:</a:t>
            </a:r>
          </a:p>
          <a:p>
            <a:endParaRPr lang="en-US" dirty="0"/>
          </a:p>
          <a:p>
            <a:r>
              <a:rPr lang="en-US" dirty="0"/>
              <a:t>F-Measure </a:t>
            </a:r>
            <a:r>
              <a:rPr lang="en-US"/>
              <a:t>/ F-Score: </a:t>
            </a:r>
            <a:endParaRPr lang="en-US" dirty="0"/>
          </a:p>
          <a:p>
            <a:pPr lvl="1"/>
            <a:r>
              <a:rPr lang="en-US" altLang="en-US" dirty="0"/>
              <a:t>A measure that combines precision and recall is the harmonic mean of precision and recall. </a:t>
            </a:r>
          </a:p>
          <a:p>
            <a:pPr lvl="1"/>
            <a:endParaRPr lang="en-US" altLang="en-US" dirty="0"/>
          </a:p>
          <a:p>
            <a:pPr lvl="1"/>
            <a:r>
              <a:rPr lang="en-US" altLang="en-US" dirty="0"/>
              <a:t>F1 is the most commonly used metric. </a:t>
            </a:r>
          </a:p>
          <a:p>
            <a:pPr marL="0" indent="0">
              <a:buNone/>
            </a:pPr>
            <a:endParaRPr lang="en-US" altLang="en-US" dirty="0"/>
          </a:p>
        </p:txBody>
      </p:sp>
      <p:pic>
        <p:nvPicPr>
          <p:cNvPr id="5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068" y="1441111"/>
            <a:ext cx="4363276" cy="295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7728" y="4892843"/>
            <a:ext cx="4276243" cy="87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556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730399-B925-7B6D-A530-E337B43A8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58EFE-665F-4341-B5B8-2DAEADA52F6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4D2D4F-E53B-CA37-A657-F894A692B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9C91C-5DDC-7EA2-BD72-039AA4B5B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51145A-5C48-8643-936F-0938DBFD6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032" y="1161678"/>
            <a:ext cx="10724304" cy="492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157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4179</TotalTime>
  <Words>1591</Words>
  <Application>Microsoft Office PowerPoint</Application>
  <PresentationFormat>Widescreen</PresentationFormat>
  <Paragraphs>276</Paragraphs>
  <Slides>46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7" baseType="lpstr">
      <vt:lpstr>Arial</vt:lpstr>
      <vt:lpstr>B Nazanin</vt:lpstr>
      <vt:lpstr>Calibri</vt:lpstr>
      <vt:lpstr>Calibri Light</vt:lpstr>
      <vt:lpstr>cmmi10</vt:lpstr>
      <vt:lpstr>Google Sans</vt:lpstr>
      <vt:lpstr>IRANSans</vt:lpstr>
      <vt:lpstr>source-serif-pro</vt:lpstr>
      <vt:lpstr>system-ui</vt:lpstr>
      <vt:lpstr>Times New Roman</vt:lpstr>
      <vt:lpstr>Office Theme</vt:lpstr>
      <vt:lpstr>Classifiers: Performance Metrics Validation techniques Comparison Statistical Significance</vt:lpstr>
      <vt:lpstr>PowerPoint Presentation</vt:lpstr>
      <vt:lpstr>Metrics</vt:lpstr>
      <vt:lpstr>PowerPoint Presentation</vt:lpstr>
      <vt:lpstr>Alternative Metrics</vt:lpstr>
      <vt:lpstr>Example</vt:lpstr>
      <vt:lpstr>Confusion Matrix</vt:lpstr>
      <vt:lpstr>Relevant Metrics</vt:lpstr>
      <vt:lpstr>PowerPoint Presentation</vt:lpstr>
      <vt:lpstr>Multi-class: macro PR</vt:lpstr>
      <vt:lpstr>PowerPoint Presentation</vt:lpstr>
      <vt:lpstr>Multi-class: micro PR</vt:lpstr>
      <vt:lpstr>PowerPoint Presentation</vt:lpstr>
      <vt:lpstr>Sensitivity and Specificity</vt:lpstr>
      <vt:lpstr>PowerPoint Presentation</vt:lpstr>
      <vt:lpstr> Receiver Operating Characteristic (ROC) curves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Validation Techniques</vt:lpstr>
      <vt:lpstr>Cross-validation</vt:lpstr>
      <vt:lpstr>PowerPoint Presentation</vt:lpstr>
      <vt:lpstr>K-fold cross validation</vt:lpstr>
      <vt:lpstr>Cross-validation</vt:lpstr>
      <vt:lpstr>PowerPoint Presentation</vt:lpstr>
      <vt:lpstr>PowerPoint Presentation</vt:lpstr>
      <vt:lpstr>Leave-One-Out cross-validation</vt:lpstr>
      <vt:lpstr>PowerPoint Presentation</vt:lpstr>
      <vt:lpstr>Comparing classifiers</vt:lpstr>
      <vt:lpstr>PowerPoint Presentation</vt:lpstr>
      <vt:lpstr>Boxplot</vt:lpstr>
      <vt:lpstr>PowerPoint Presentation</vt:lpstr>
      <vt:lpstr>Boxplot for classification accuracies</vt:lpstr>
      <vt:lpstr>Radar chart</vt:lpstr>
      <vt:lpstr>Hypothesis testing</vt:lpstr>
      <vt:lpstr>t-Test</vt:lpstr>
      <vt:lpstr>T-Test</vt:lpstr>
      <vt:lpstr>Rejecting H0</vt:lpstr>
      <vt:lpstr>P-value</vt:lpstr>
      <vt:lpstr>P-value</vt:lpstr>
      <vt:lpstr>P-value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Esmat</dc:creator>
  <cp:lastModifiedBy>Esmat</cp:lastModifiedBy>
  <cp:revision>59</cp:revision>
  <dcterms:created xsi:type="dcterms:W3CDTF">2024-10-25T21:29:54Z</dcterms:created>
  <dcterms:modified xsi:type="dcterms:W3CDTF">2024-11-24T20:59:55Z</dcterms:modified>
</cp:coreProperties>
</file>