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22"/>
  </p:notesMasterIdLst>
  <p:sldIdLst>
    <p:sldId id="256" r:id="rId2"/>
    <p:sldId id="257" r:id="rId3"/>
    <p:sldId id="258" r:id="rId4"/>
    <p:sldId id="270" r:id="rId5"/>
    <p:sldId id="271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59" r:id="rId14"/>
    <p:sldId id="267" r:id="rId15"/>
    <p:sldId id="260" r:id="rId16"/>
    <p:sldId id="274" r:id="rId17"/>
    <p:sldId id="275" r:id="rId18"/>
    <p:sldId id="268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A9227-C1CA-4F6E-9C68-8B55110646DA}" type="datetimeFigureOut">
              <a:rPr lang="en-US" smtClean="0"/>
              <a:t>12/21/2024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C30A3-C472-4E7D-A010-74535D32E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7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EDABDE35-C663-409E-A420-57407835C1B3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1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49F7B-9F69-4F91-8D2C-BDEBE997B6BA}" type="datetime1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1E51-1F5B-4931-8D16-B3AB227CA261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64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2F4F-B0DF-44F8-BB64-C80B92F822A5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933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803C-1E49-40A9-A68C-5AD7AEF4BD41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62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74A8-5926-4429-97E7-18867EA71314}" type="datetime1">
              <a:rPr lang="en-US" smtClean="0"/>
              <a:t>12/21/2024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49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B40B-C4D0-41D6-9DF8-714128B41458}" type="datetime1">
              <a:rPr lang="en-US" smtClean="0"/>
              <a:t>12/21/2024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97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40750-198B-4BC4-9C48-2E737CD51FE2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83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5B28-54B6-4439-B9E6-27D22B6D437F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9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2D607-0343-4139-906A-AF84D2B6B656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1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668A-31CF-43FE-B138-3C89E075C80F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2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F4B8F-EADF-4596-9DEB-578465A13FD8}" type="datetime1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4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9452E-AAFE-4A14-A5E7-CDC1B08198E6}" type="datetime1">
              <a:rPr lang="en-US" smtClean="0"/>
              <a:t>12/21/2024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7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B6E12-3177-4061-92D3-006A1186C49C}" type="datetime1">
              <a:rPr lang="en-US" smtClean="0"/>
              <a:t>12/21/2024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2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4489E-D1B9-4690-99A9-B6B7AED08E64}" type="datetime1">
              <a:rPr lang="en-US" smtClean="0"/>
              <a:t>12/21/2024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2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EE039-2338-415C-8001-4B65B3FBBF78}" type="datetime1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12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EB2E-9507-47A6-BBFF-6F9F4BC647BB}" type="datetime1">
              <a:rPr lang="en-US" smtClean="0"/>
              <a:t>12/21/2024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3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354D16A-3D30-47F3-AD3B-3F4E5DF223AB}" type="datetime1">
              <a:rPr lang="en-US" smtClean="0"/>
              <a:t>12/21/2024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A35CE6A-C7CD-475A-9AF7-FA787A0AC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4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eksforgeeks.org/types-of-regression-techniques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03A4D-D5BB-99E6-1A63-F9A9EEE1B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174409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53EF5-FAD4-ECDE-284C-D77C28FBA7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/>
              <a:t>Rashedi</a:t>
            </a:r>
            <a:endParaRPr lang="en-US" dirty="0"/>
          </a:p>
          <a:p>
            <a:pPr algn="ctr"/>
            <a:r>
              <a:rPr lang="en-US" dirty="0" err="1"/>
              <a:t>kgut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FE96A-C63D-A22D-D316-583C96E2B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82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5F2B4-B264-B04E-EFD3-AC9FAEE11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33805-0CB3-C3D1-D947-6FFC016B9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38B86-C1E7-68B5-60F9-B118452C8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10</a:t>
            </a:fld>
            <a:endParaRPr lang="en-US"/>
          </a:p>
        </p:txBody>
      </p:sp>
      <p:pic>
        <p:nvPicPr>
          <p:cNvPr id="4098" name="Picture 2" descr="Simple Linear Regression - an overview">
            <a:extLst>
              <a:ext uri="{FF2B5EF4-FFF2-40B4-BE49-F238E27FC236}">
                <a16:creationId xmlns:a16="http://schemas.microsoft.com/office/drawing/2014/main" id="{6278AE61-7BA0-53B3-A8E9-2999C6E6A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078" y="2295524"/>
            <a:ext cx="5526884" cy="434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53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1B9D4-6569-2A51-C76C-9258B68A0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linear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52250-EBF4-2A73-00B4-58BF1C53B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D652C-C6CF-56DD-E611-A32CCB54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11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5145B1A-2CD1-98DC-EE08-339D5C45A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110" y="2519062"/>
            <a:ext cx="7754689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04BCA650-4CE5-2C26-B428-83175C033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110" y="3429000"/>
            <a:ext cx="4886320" cy="94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CD8B7731-1320-96BD-9458-FDD4AEC22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380" y="4472288"/>
            <a:ext cx="4991095" cy="94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 descr="tatures">
            <a:extLst>
              <a:ext uri="{FF2B5EF4-FFF2-40B4-BE49-F238E27FC236}">
                <a16:creationId xmlns:a16="http://schemas.microsoft.com/office/drawing/2014/main" id="{967D5045-0808-8BF5-4D17-EF73384F8829}"/>
              </a:ext>
            </a:extLst>
          </p:cNvPr>
          <p:cNvSpPr txBox="1"/>
          <p:nvPr/>
        </p:nvSpPr>
        <p:spPr>
          <a:xfrm>
            <a:off x="1713380" y="5650468"/>
            <a:ext cx="6098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buFont typeface="Arial" panose="020B0604020202020204" pitchFamily="34" charset="0"/>
              <a:buChar char="•"/>
            </a:pPr>
            <a:r>
              <a:rPr lang="en-US" sz="1800" b="0" i="1" dirty="0">
                <a:effectLst/>
                <a:latin typeface="var(--artdeco-reset-typography-font-family-sans)"/>
              </a:rPr>
              <a:t> m</a:t>
            </a:r>
            <a:r>
              <a:rPr lang="en-US" sz="1800" b="0" i="0" dirty="0">
                <a:effectLst/>
                <a:latin typeface="var(--artdeco-reset-typography-font-family-sans)"/>
              </a:rPr>
              <a:t> is the number of data points.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i="1" dirty="0">
                <a:latin typeface="var(--artdeco-reset-typography-font-family-sans)"/>
              </a:rPr>
              <a:t> n</a:t>
            </a:r>
            <a:r>
              <a:rPr lang="en-US" dirty="0">
                <a:latin typeface="var(--artdeco-reset-typography-font-family-sans)"/>
              </a:rPr>
              <a:t> is the number of features.</a:t>
            </a:r>
            <a:endParaRPr lang="en-US" sz="1800" b="0" i="0" dirty="0">
              <a:effectLst/>
              <a:latin typeface="var(--artdeco-reset-typography-font-family-sans)"/>
            </a:endParaRPr>
          </a:p>
        </p:txBody>
      </p:sp>
    </p:spTree>
    <p:extLst>
      <p:ext uri="{BB962C8B-B14F-4D97-AF65-F5344CB8AC3E}">
        <p14:creationId xmlns:p14="http://schemas.microsoft.com/office/powerpoint/2010/main" val="93416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82D68-E75E-F34E-FD13-A7950D35B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7B7C2-2873-0697-34FB-4D49F17D8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68032"/>
            <a:ext cx="8761412" cy="3416300"/>
          </a:xfrm>
        </p:spPr>
        <p:txBody>
          <a:bodyPr>
            <a:normAutofit/>
          </a:bodyPr>
          <a:lstStyle/>
          <a:p>
            <a:r>
              <a:rPr lang="en-US" sz="2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Gradient descent algorithm for multiple linear regression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7F5C5-C305-79AE-2ADA-E11277487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12</a:t>
            </a:fld>
            <a:endParaRPr lang="en-US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46067DF8-A5B8-2A52-8E04-CF518B48A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230" y="3113917"/>
            <a:ext cx="6688249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EEB587-3CF9-2BA4-753C-AA505D292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21" y="3331405"/>
            <a:ext cx="408622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908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E9A30-DBEC-A579-09E9-12F800E3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95F38-0554-5793-E38B-749C4234C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2279036"/>
            <a:ext cx="8761412" cy="341630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sklearn.linear_model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import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LinearRegression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 Create a linear regression model</a:t>
            </a: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=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LinearRegression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 Fit the model to the data</a:t>
            </a:r>
          </a:p>
          <a:p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model.fit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(X, y)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 Predict the response for a new data point</a:t>
            </a:r>
          </a:p>
          <a:p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y_pred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model.predict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X_new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4390D-AC4F-2A2C-D4F4-903254AF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73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8FD6D-3E6D-B2B1-D077-C0E7CC3D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Polynomial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1A585-8181-6CAF-1EC3-77881100C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098" y="2652486"/>
            <a:ext cx="6206734" cy="3416300"/>
          </a:xfrm>
        </p:spPr>
        <p:txBody>
          <a:bodyPr/>
          <a:lstStyle/>
          <a:p>
            <a:pPr algn="r" rtl="1"/>
            <a:r>
              <a:rPr lang="fa-IR" sz="2400" b="0" i="0" dirty="0">
                <a:solidFill>
                  <a:schemeClr val="tx1"/>
                </a:solidFill>
                <a:effectLst/>
                <a:latin typeface="IRANSansWeb"/>
                <a:cs typeface="B Nazanin" panose="00000400000000000000" pitchFamily="2" charset="-78"/>
              </a:rPr>
              <a:t>برای مدل‌سازی یک رابطه غیرخطی بین متغیر وابسته و متغیرهای مستقل</a:t>
            </a:r>
            <a:endParaRPr lang="en-US" sz="2400" b="0" i="0" dirty="0">
              <a:solidFill>
                <a:schemeClr val="tx1"/>
              </a:solidFill>
              <a:effectLst/>
              <a:latin typeface="IRANSansWeb"/>
              <a:cs typeface="B Nazanin" panose="00000400000000000000" pitchFamily="2" charset="-78"/>
            </a:endParaRPr>
          </a:p>
          <a:p>
            <a:pPr algn="l"/>
            <a:r>
              <a:rPr lang="en-US" sz="24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Polynomial regression fits a nonlinear relationship between the value of x and the corresponding conditional mean of y.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2577A-A86A-DB3C-E84E-FB70F5888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14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9CF06934-8BC9-BF4A-E01F-1BB469381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789" y="2454331"/>
            <a:ext cx="3619113" cy="308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01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07B7B-9C23-ADE7-A9BB-93D4D30F7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6215C-0851-9579-72CD-895156403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 err="1"/>
              <a:t>sklearn.linear_model</a:t>
            </a:r>
            <a:r>
              <a:rPr lang="en-US" dirty="0"/>
              <a:t> import </a:t>
            </a:r>
            <a:r>
              <a:rPr lang="en-US" dirty="0" err="1"/>
              <a:t>PolynomialRegression</a:t>
            </a:r>
            <a:endParaRPr lang="fa-IR" dirty="0"/>
          </a:p>
          <a:p>
            <a:r>
              <a:rPr lang="en-US" dirty="0"/>
              <a:t>from </a:t>
            </a:r>
            <a:r>
              <a:rPr lang="en-US" dirty="0" err="1"/>
              <a:t>sklearn.tree</a:t>
            </a:r>
            <a:r>
              <a:rPr lang="en-US" dirty="0"/>
              <a:t> import </a:t>
            </a:r>
            <a:r>
              <a:rPr lang="en-US" dirty="0" err="1"/>
              <a:t>DecisionTreeRegressor</a:t>
            </a:r>
            <a:endParaRPr lang="fa-IR" dirty="0"/>
          </a:p>
          <a:p>
            <a:r>
              <a:rPr lang="en-US" dirty="0"/>
              <a:t>from </a:t>
            </a:r>
            <a:r>
              <a:rPr lang="en-US" dirty="0" err="1"/>
              <a:t>sklearn.ensemble</a:t>
            </a:r>
            <a:r>
              <a:rPr lang="en-US" dirty="0"/>
              <a:t> import </a:t>
            </a:r>
            <a:r>
              <a:rPr lang="en-US" dirty="0" err="1"/>
              <a:t>RandomForestRegressor</a:t>
            </a:r>
            <a:endParaRPr lang="fa-IR" dirty="0"/>
          </a:p>
          <a:p>
            <a:r>
              <a:rPr lang="en-US" dirty="0"/>
              <a:t>from </a:t>
            </a:r>
            <a:r>
              <a:rPr lang="en-US" dirty="0" err="1"/>
              <a:t>sklearn.svm</a:t>
            </a:r>
            <a:r>
              <a:rPr lang="en-US" dirty="0"/>
              <a:t> import SVR</a:t>
            </a:r>
            <a:endParaRPr lang="fa-IR" dirty="0"/>
          </a:p>
          <a:p>
            <a:r>
              <a:rPr lang="en-US" dirty="0"/>
              <a:t>from </a:t>
            </a:r>
            <a:r>
              <a:rPr lang="en-US" dirty="0" err="1"/>
              <a:t>sklearn.linear_model</a:t>
            </a:r>
            <a:r>
              <a:rPr lang="en-US" dirty="0"/>
              <a:t> import </a:t>
            </a:r>
            <a:r>
              <a:rPr lang="en-US" dirty="0" err="1"/>
              <a:t>BayesianLinearRegression</a:t>
            </a:r>
            <a:endParaRPr lang="fa-IR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89A9A1-3ED2-4B4B-CBCA-EC38B51D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55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CDBA8-A1AB-5239-27FD-7D347E410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620186"/>
            <a:ext cx="8761413" cy="70696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5E841-FF13-346A-3533-6406785BB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330A5-49EE-A843-9C40-F27726D7F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16</a:t>
            </a:fld>
            <a:endParaRPr lang="en-US"/>
          </a:p>
        </p:txBody>
      </p:sp>
      <p:pic>
        <p:nvPicPr>
          <p:cNvPr id="1028" name="Picture 4" descr="machine_learning_basics/decision_tree_regression.ipynb at master ·  zotroneneis/machine_learning_basics · GitHub">
            <a:extLst>
              <a:ext uri="{FF2B5EF4-FFF2-40B4-BE49-F238E27FC236}">
                <a16:creationId xmlns:a16="http://schemas.microsoft.com/office/drawing/2014/main" id="{8F182A93-7F76-B6EC-CE98-0B9F20FCD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013" y="2502003"/>
            <a:ext cx="60293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ecision Tree Regression vs Linear Regression: Differences">
            <a:extLst>
              <a:ext uri="{FF2B5EF4-FFF2-40B4-BE49-F238E27FC236}">
                <a16:creationId xmlns:a16="http://schemas.microsoft.com/office/drawing/2014/main" id="{B137B578-EAFD-6A11-61F7-C8D819313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" y="2339766"/>
            <a:ext cx="6371468" cy="243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693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40985-6975-0E9C-2E34-3AEF0F646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38200"/>
            <a:ext cx="8761413" cy="70696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Vector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E4FAF-BFFF-DA65-1923-373DA04D6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529152-3015-B18C-61EF-4BB6AB4E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17</a:t>
            </a:fld>
            <a:endParaRPr lang="en-US"/>
          </a:p>
        </p:txBody>
      </p:sp>
      <p:sp>
        <p:nvSpPr>
          <p:cNvPr id="5" name="AutoShape 2" descr="The illustration of support vector regression (SVR). x i and y i denote the space of the input and target variables, respectively; z i and z Ã i are slack variables indicating the positive and negative errors, respectively.">
            <a:extLst>
              <a:ext uri="{FF2B5EF4-FFF2-40B4-BE49-F238E27FC236}">
                <a16:creationId xmlns:a16="http://schemas.microsoft.com/office/drawing/2014/main" id="{30D19A28-B16C-34AA-4AE5-7A86975CBC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631E2D-F199-74BE-C5EA-32D8251FA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037" y="1935162"/>
            <a:ext cx="6515100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41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60632-9204-1F44-F87A-4ABFDACA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709934"/>
            <a:ext cx="8761413" cy="706964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Evaluation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8D73B-B2A9-F70D-4034-480577E13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21C28-F702-5F56-B0B4-895757BF2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18</a:t>
            </a:fld>
            <a:endParaRPr lang="en-US"/>
          </a:p>
        </p:txBody>
      </p:sp>
      <p:pic>
        <p:nvPicPr>
          <p:cNvPr id="3074" name="Picture 2" descr="Regression Model Performance: Key Metrics and Evaluation ...">
            <a:extLst>
              <a:ext uri="{FF2B5EF4-FFF2-40B4-BE49-F238E27FC236}">
                <a16:creationId xmlns:a16="http://schemas.microsoft.com/office/drawing/2014/main" id="{13DBAEC6-EBC2-7C12-0727-345978087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582" y="1685559"/>
            <a:ext cx="7715558" cy="517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286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DEE55-9BBD-4B0D-1F57-3A83530DF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Evaluation Metrics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5468A-DF13-4C1D-E88B-A7CE80D3D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C246D-D620-1ED7-8F0A-E7E4F74CC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BB5AEF-731B-5505-C4EE-1B9C8BEA9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451" y="4599225"/>
            <a:ext cx="4584188" cy="1285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EF4948-E0DF-74D0-836F-8F9500477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898" y="2324096"/>
            <a:ext cx="3715725" cy="431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0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48A16-0610-0DFE-ED18-86825CF46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sng" dirty="0">
                <a:effectLst/>
                <a:latin typeface="Nunito" pitchFamily="2" charset="0"/>
                <a:hlinkClick r:id="rId2"/>
              </a:rPr>
              <a:t>Regression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E41C7-6D82-6CAB-CEAF-AEE10644E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Regression</a:t>
            </a:r>
            <a:r>
              <a:rPr lang="en-US" sz="2400" b="0" i="0" dirty="0">
                <a:solidFill>
                  <a:srgbClr val="27323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is a statistical approach used to analyze the relationship between a dependent variable (target variable) and one or more independent variables (predictor variables). </a:t>
            </a:r>
          </a:p>
          <a:p>
            <a:r>
              <a:rPr lang="en-US" sz="2400" b="0" i="0" dirty="0">
                <a:solidFill>
                  <a:srgbClr val="27323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 is to determine the most suitable function that characterizes the connection between these variables.</a:t>
            </a:r>
          </a:p>
          <a:p>
            <a:r>
              <a:rPr lang="en-US" sz="2400" b="0" i="0" dirty="0">
                <a:solidFill>
                  <a:srgbClr val="27323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supervised machine learning technique, </a:t>
            </a:r>
          </a:p>
          <a:p>
            <a:r>
              <a:rPr lang="en-US" sz="2400" b="0" i="0" dirty="0">
                <a:solidFill>
                  <a:srgbClr val="27323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models the relationship between the input features and the target variable, for the estimation numerical values.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C9EDF-3F06-B4F4-1BD2-4DB2843F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26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21ABA-D984-130D-9C5C-49A32E85D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D0045-B1A4-8898-76CC-D070EEB58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5F399-ACAB-F805-DA87-D6A247A2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20</a:t>
            </a:fld>
            <a:endParaRPr lang="en-US"/>
          </a:p>
        </p:txBody>
      </p:sp>
      <p:sp>
        <p:nvSpPr>
          <p:cNvPr id="5" name="AutoShape 2" descr="Performance evaluation metrics for regression models">
            <a:extLst>
              <a:ext uri="{FF2B5EF4-FFF2-40B4-BE49-F238E27FC236}">
                <a16:creationId xmlns:a16="http://schemas.microsoft.com/office/drawing/2014/main" id="{985747E8-60EA-EAB8-7841-D5CAF9C904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2C38DB-5B20-4A84-481F-1A581F28B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746" y="2133146"/>
            <a:ext cx="9753255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16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E7EA6-7F16-9FD4-D207-5731BF12C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973667"/>
            <a:ext cx="8761413" cy="76768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Regression 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4291B-5D9B-0AED-750A-0258804F1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3" y="2308531"/>
            <a:ext cx="8761412" cy="4269249"/>
          </a:xfrm>
        </p:spPr>
        <p:txBody>
          <a:bodyPr>
            <a:noAutofit/>
          </a:bodyPr>
          <a:lstStyle/>
          <a:p>
            <a:pPr algn="r" rtl="1" fontAlgn="base">
              <a:buFont typeface="+mj-lt"/>
              <a:buAutoNum type="arabicPeriod"/>
            </a:pPr>
            <a:r>
              <a:rPr lang="fa-IR" sz="280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خطی</a:t>
            </a: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 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Linear Regression)</a:t>
            </a:r>
          </a:p>
          <a:p>
            <a:pPr algn="r" rtl="1" fontAlgn="base">
              <a:buFont typeface="+mj-lt"/>
              <a:buAutoNum type="arabicPeriod"/>
            </a:pPr>
            <a:r>
              <a:rPr lang="fa-IR" sz="280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چندجمله‌ ای</a:t>
            </a: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 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Polynomial Regression)</a:t>
            </a:r>
          </a:p>
          <a:p>
            <a:pPr algn="r" rtl="1" fontAlgn="base">
              <a:buFont typeface="+mj-lt"/>
              <a:buAutoNum type="arabicPeriod"/>
            </a:pP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گام به گام 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Stepwise Regression)</a:t>
            </a:r>
          </a:p>
          <a:p>
            <a:pPr algn="r" rtl="1" fontAlgn="base">
              <a:buFont typeface="+mj-lt"/>
              <a:buAutoNum type="arabicPeriod"/>
            </a:pP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درخت تصمیم 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Decision Tree Regression)</a:t>
            </a:r>
          </a:p>
          <a:p>
            <a:pPr algn="r" rtl="1" fontAlgn="base">
              <a:buFont typeface="+mj-lt"/>
              <a:buAutoNum type="arabicPeriod"/>
            </a:pP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جنگل تصادفی 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Random Forest Regression)</a:t>
            </a:r>
          </a:p>
          <a:p>
            <a:pPr algn="r" rtl="1" fontAlgn="base">
              <a:buFont typeface="+mj-lt"/>
              <a:buAutoNum type="arabicPeriod"/>
            </a:pP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بردار پشتیبان 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Support Vector Regression)</a:t>
            </a:r>
          </a:p>
          <a:p>
            <a:pPr algn="r" rtl="1" fontAlgn="base">
              <a:buFont typeface="+mj-lt"/>
              <a:buAutoNum type="arabicPeriod"/>
            </a:pPr>
            <a:r>
              <a:rPr lang="fa-IR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رگرسیون خطی بیز (</a:t>
            </a:r>
            <a:r>
              <a:rPr lang="en-US" sz="280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B Nazanin" panose="00000400000000000000" pitchFamily="2" charset="-78"/>
              </a:rPr>
              <a:t>Bayesian Linear Regression)</a:t>
            </a:r>
          </a:p>
          <a:p>
            <a:pPr algn="r" rtl="1"/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462E8-0E59-CAB5-59B5-B8ECA9831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56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4CED-2B82-A036-5254-E142923E1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710B7-6C56-2A9F-085B-797DB9A80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D8A83A-6615-022B-45AD-B3DAE9449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 descr="Regression algorithms. Regression algorithms are a type of… | by ...">
            <a:extLst>
              <a:ext uri="{FF2B5EF4-FFF2-40B4-BE49-F238E27FC236}">
                <a16:creationId xmlns:a16="http://schemas.microsoft.com/office/drawing/2014/main" id="{A0DFF1BC-D570-19BE-F9CE-FC0B6F201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691" y="0"/>
            <a:ext cx="8067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655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80408-E06B-9DAA-1200-1EF687A93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63BCF-A1F3-E46D-2EA6-51E2CEC59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4A2AB-6C3C-5164-53DE-F472F5024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 descr="What is Regression in Data Mining? - Naukri Code 360">
            <a:extLst>
              <a:ext uri="{FF2B5EF4-FFF2-40B4-BE49-F238E27FC236}">
                <a16:creationId xmlns:a16="http://schemas.microsoft.com/office/drawing/2014/main" id="{B02F2524-EA5D-102C-0C53-33EDB20CD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172" y="2421501"/>
            <a:ext cx="6572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55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A70D-F13B-9472-452D-C895F4ACE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838200"/>
            <a:ext cx="8761413" cy="706964"/>
          </a:xfrm>
        </p:spPr>
        <p:txBody>
          <a:bodyPr/>
          <a:lstStyle/>
          <a:p>
            <a:pPr algn="ctr"/>
            <a:r>
              <a:rPr lang="fa-IR" dirty="0">
                <a:solidFill>
                  <a:srgbClr val="1C1917"/>
                </a:solidFill>
                <a:latin typeface="Vazirmatn"/>
                <a:cs typeface="B Nazanin" panose="00000400000000000000" pitchFamily="2" charset="-78"/>
              </a:rPr>
              <a:t>رگرسیون خطی</a:t>
            </a:r>
            <a:br>
              <a:rPr lang="fa-IR" dirty="0">
                <a:solidFill>
                  <a:srgbClr val="1C1917"/>
                </a:solidFill>
                <a:latin typeface="Vazirmatn"/>
              </a:rPr>
            </a:br>
            <a:r>
              <a:rPr lang="en-US" dirty="0">
                <a:solidFill>
                  <a:srgbClr val="1C1917"/>
                </a:solidFill>
                <a:latin typeface="Vazirmatn"/>
              </a:rPr>
              <a:t>Linear Regression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9625-CB22-1148-0CDB-74FEE579B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4929" y="2456016"/>
            <a:ext cx="8510434" cy="3416300"/>
          </a:xfrm>
        </p:spPr>
        <p:txBody>
          <a:bodyPr>
            <a:normAutofit/>
          </a:bodyPr>
          <a:lstStyle/>
          <a:p>
            <a:pPr algn="r" rtl="1"/>
            <a:r>
              <a:rPr lang="fa-IR" sz="2400" b="0" i="0" dirty="0">
                <a:solidFill>
                  <a:schemeClr val="tx1"/>
                </a:solidFill>
                <a:effectLst/>
                <a:latin typeface="Vazirmatn"/>
                <a:cs typeface="B Nazanin" panose="00000400000000000000" pitchFamily="2" charset="-78"/>
              </a:rPr>
              <a:t>رگرسیون خطی در یادگیری ماشین، هدفِ مدل پیدا کردن «بهترین خط برازش»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Vazirmatn"/>
                <a:cs typeface="B Nazanin" panose="00000400000000000000" pitchFamily="2" charset="-78"/>
              </a:rPr>
              <a:t>  </a:t>
            </a:r>
            <a:r>
              <a:rPr lang="fa-IR" sz="2400" b="0" i="0" dirty="0">
                <a:solidFill>
                  <a:schemeClr val="tx1"/>
                </a:solidFill>
                <a:effectLst/>
                <a:latin typeface="Vazirmatn"/>
                <a:cs typeface="B Nazanin" panose="00000400000000000000" pitchFamily="2" charset="-78"/>
              </a:rPr>
              <a:t>  ‌</a:t>
            </a:r>
            <a:r>
              <a:rPr lang="en-US" sz="2400" b="0" i="0" dirty="0">
                <a:solidFill>
                  <a:schemeClr val="tx1"/>
                </a:solidFill>
                <a:effectLst/>
                <a:latin typeface="Vazirmatn"/>
                <a:cs typeface="B Nazanin" panose="00000400000000000000" pitchFamily="2" charset="-78"/>
              </a:rPr>
              <a:t>Best Fit Line </a:t>
            </a:r>
            <a:r>
              <a:rPr lang="fa-IR" sz="2400" b="0" i="0" dirty="0">
                <a:solidFill>
                  <a:schemeClr val="tx1"/>
                </a:solidFill>
                <a:effectLst/>
                <a:latin typeface="Vazirmatn"/>
                <a:cs typeface="B Nazanin" panose="00000400000000000000" pitchFamily="2" charset="-78"/>
              </a:rPr>
              <a:t>    بین متغیرهای مستقل و وابسته است. </a:t>
            </a:r>
          </a:p>
          <a:p>
            <a:pPr algn="r" rtl="1"/>
            <a:r>
              <a:rPr lang="fa-IR" sz="2400" b="0" i="0" dirty="0">
                <a:solidFill>
                  <a:schemeClr val="tx1"/>
                </a:solidFill>
                <a:effectLst/>
                <a:latin typeface="Vazirmatn"/>
                <a:cs typeface="B Nazanin" panose="00000400000000000000" pitchFamily="2" charset="-78"/>
              </a:rPr>
              <a:t>این مدل بین متغیرهای مستقل و وابسته رابطه‌ای خطی به وجود می‌آورد. </a:t>
            </a:r>
            <a:endParaRPr lang="en-US" sz="24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F5F6C7-2C52-81D8-D2D7-B40BC3DE5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 descr="منحنی رگرسیون خطی در یادگیری ماشین">
            <a:extLst>
              <a:ext uri="{FF2B5EF4-FFF2-40B4-BE49-F238E27FC236}">
                <a16:creationId xmlns:a16="http://schemas.microsoft.com/office/drawing/2014/main" id="{461231B1-9402-432B-44A4-7DE473680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56" y="2937764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45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CEA60-C1E1-B6EC-D933-9797D4147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DE941-BBC2-6DC7-9CE9-7415FFC3C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838200"/>
            <a:ext cx="8761413" cy="706964"/>
          </a:xfrm>
        </p:spPr>
        <p:txBody>
          <a:bodyPr/>
          <a:lstStyle/>
          <a:p>
            <a:pPr algn="ctr"/>
            <a:r>
              <a:rPr lang="fa-IR" dirty="0">
                <a:solidFill>
                  <a:srgbClr val="1C1917"/>
                </a:solidFill>
                <a:latin typeface="Vazirmatn"/>
                <a:cs typeface="B Nazanin" panose="00000400000000000000" pitchFamily="2" charset="-78"/>
              </a:rPr>
              <a:t>رگرسیون خطی</a:t>
            </a:r>
            <a:br>
              <a:rPr lang="fa-IR" dirty="0">
                <a:solidFill>
                  <a:srgbClr val="1C1917"/>
                </a:solidFill>
                <a:latin typeface="Vazirmatn"/>
              </a:rPr>
            </a:br>
            <a:r>
              <a:rPr lang="en-US" dirty="0">
                <a:solidFill>
                  <a:srgbClr val="1C1917"/>
                </a:solidFill>
                <a:latin typeface="Vazirmatn"/>
              </a:rPr>
              <a:t>Linear Regression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5AEA0-B846-90CC-81EB-B8BF37A98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3951" y="2456016"/>
            <a:ext cx="8761412" cy="3416300"/>
          </a:xfrm>
        </p:spPr>
        <p:txBody>
          <a:bodyPr>
            <a:normAutofit/>
          </a:bodyPr>
          <a:lstStyle/>
          <a:p>
            <a:pPr algn="r" rtl="1"/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FC722-B2BA-4C7A-CE2E-F683E4E6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B51CCF-2285-E458-1798-C87A43871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530" y="2481839"/>
            <a:ext cx="7298084" cy="355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23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5AA52-E5E9-C5F2-6C8B-4A921C51B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linear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BA90C-78F0-6D81-E961-0A3E3B3E7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877" y="2283267"/>
            <a:ext cx="11474245" cy="3719052"/>
          </a:xfrm>
        </p:spPr>
        <p:txBody>
          <a:bodyPr>
            <a:noAutofit/>
          </a:bodyPr>
          <a:lstStyle/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var(--artdeco-reset-typography-font-family-sans)"/>
              </a:rPr>
              <a:t>𝑌 is the dependent variable (the variable we want to predict).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var(--artdeco-reset-typography-font-family-sans)"/>
              </a:rPr>
              <a:t>𝑋 is the independent variable (the variable we use to make predictions).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1" dirty="0">
                <a:effectLst/>
                <a:latin typeface="var(--artdeco-reset-typography-font-family-sans)"/>
              </a:rPr>
              <a:t>β</a:t>
            </a:r>
            <a:r>
              <a:rPr lang="en-US" sz="2400" b="0" i="0" dirty="0">
                <a:effectLst/>
                <a:latin typeface="var(--artdeco-reset-typography-font-family-sans)"/>
              </a:rPr>
              <a:t>0 is the intercept, which represents the value of </a:t>
            </a:r>
            <a:r>
              <a:rPr lang="en-US" sz="2400" b="0" i="1" dirty="0">
                <a:effectLst/>
                <a:latin typeface="var(--artdeco-reset-typography-font-family-sans)"/>
              </a:rPr>
              <a:t>Y</a:t>
            </a:r>
            <a:r>
              <a:rPr lang="en-US" sz="2400" b="0" i="0" dirty="0">
                <a:effectLst/>
                <a:latin typeface="var(--artdeco-reset-typography-font-family-sans)"/>
              </a:rPr>
              <a:t> when </a:t>
            </a:r>
            <a:r>
              <a:rPr lang="en-US" sz="2400" b="0" i="1" dirty="0">
                <a:effectLst/>
                <a:latin typeface="var(--artdeco-reset-typography-font-family-sans)"/>
              </a:rPr>
              <a:t>X</a:t>
            </a:r>
            <a:r>
              <a:rPr lang="en-US" sz="2400" b="0" i="0" dirty="0">
                <a:effectLst/>
                <a:latin typeface="var(--artdeco-reset-typography-font-family-sans)"/>
              </a:rPr>
              <a:t> is zero.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1" dirty="0">
                <a:effectLst/>
                <a:latin typeface="var(--artdeco-reset-typography-font-family-sans)"/>
              </a:rPr>
              <a:t>β</a:t>
            </a:r>
            <a:r>
              <a:rPr lang="en-US" sz="2400" b="0" i="0" dirty="0">
                <a:effectLst/>
                <a:latin typeface="var(--artdeco-reset-typography-font-family-sans)"/>
              </a:rPr>
              <a:t>1 is the slope, which represents the change in </a:t>
            </a:r>
            <a:r>
              <a:rPr lang="en-US" sz="2400" b="0" i="1" dirty="0">
                <a:effectLst/>
                <a:latin typeface="var(--artdeco-reset-typography-font-family-sans)"/>
              </a:rPr>
              <a:t>Y</a:t>
            </a:r>
            <a:r>
              <a:rPr lang="en-US" sz="2400" b="0" i="0" dirty="0">
                <a:effectLst/>
                <a:latin typeface="var(--artdeco-reset-typography-font-family-sans)"/>
              </a:rPr>
              <a:t> for a one-unit change in </a:t>
            </a:r>
            <a:r>
              <a:rPr lang="en-US" sz="2400" b="0" i="1" dirty="0">
                <a:effectLst/>
                <a:latin typeface="var(--artdeco-reset-typography-font-family-sans)"/>
              </a:rPr>
              <a:t>X</a:t>
            </a:r>
            <a:r>
              <a:rPr lang="en-US" sz="2400" b="0" i="0" dirty="0">
                <a:effectLst/>
                <a:latin typeface="var(--artdeco-reset-typography-font-family-sans)"/>
              </a:rPr>
              <a:t>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1" dirty="0">
                <a:effectLst/>
                <a:latin typeface="var(--artdeco-reset-typography-font-family-sans)"/>
              </a:rPr>
              <a:t>ε</a:t>
            </a:r>
            <a:r>
              <a:rPr lang="en-US" sz="2400" b="0" i="0" dirty="0">
                <a:effectLst/>
                <a:latin typeface="var(--artdeco-reset-typography-font-family-sans)"/>
              </a:rPr>
              <a:t> represents the error term, which captures the difference between the observed values of </a:t>
            </a:r>
            <a:r>
              <a:rPr lang="en-US" sz="2400" b="0" i="1" dirty="0">
                <a:effectLst/>
                <a:latin typeface="var(--artdeco-reset-typography-font-family-sans)"/>
              </a:rPr>
              <a:t>Y</a:t>
            </a:r>
            <a:r>
              <a:rPr lang="en-US" sz="2400" b="0" i="0" dirty="0">
                <a:effectLst/>
                <a:latin typeface="var(--artdeco-reset-typography-font-family-sans)"/>
              </a:rPr>
              <a:t> and the values predicted by the model.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FEBB5-8A0B-2E57-2C24-358B197E1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8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19CB30E-F6EF-B978-C115-7812855A6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765" y="5122332"/>
            <a:ext cx="3914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26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EB110-0891-0742-A664-EBB73F090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D4101-1434-BA88-EC27-E8B17ADE6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300748"/>
            <a:ext cx="8761412" cy="3719052"/>
          </a:xfrm>
        </p:spPr>
        <p:txBody>
          <a:bodyPr>
            <a:normAutofit/>
          </a:bodyPr>
          <a:lstStyle/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-apple-system"/>
              </a:rPr>
              <a:t>The goal of simple linear regression is to estimate the values of </a:t>
            </a:r>
            <a:r>
              <a:rPr lang="en-US" sz="2400" b="0" i="1" dirty="0">
                <a:effectLst/>
                <a:latin typeface="-apple-system"/>
              </a:rPr>
              <a:t>β</a:t>
            </a:r>
            <a:r>
              <a:rPr lang="en-US" sz="2400" b="0" i="0" dirty="0">
                <a:effectLst/>
                <a:latin typeface="-apple-system"/>
              </a:rPr>
              <a:t>0 and </a:t>
            </a:r>
            <a:r>
              <a:rPr lang="en-US" sz="2400" b="0" i="1" dirty="0">
                <a:effectLst/>
                <a:latin typeface="-apple-system"/>
              </a:rPr>
              <a:t>β</a:t>
            </a:r>
            <a:r>
              <a:rPr lang="en-US" sz="2400" b="0" i="0" dirty="0">
                <a:effectLst/>
                <a:latin typeface="-apple-system"/>
              </a:rPr>
              <a:t>1 that minimize the sum of squared differences between the observed values of </a:t>
            </a:r>
            <a:r>
              <a:rPr lang="en-US" sz="2400" b="0" i="1" dirty="0">
                <a:effectLst/>
                <a:latin typeface="-apple-system"/>
              </a:rPr>
              <a:t>Y</a:t>
            </a:r>
            <a:r>
              <a:rPr lang="en-US" sz="2400" b="0" i="0" dirty="0">
                <a:effectLst/>
                <a:latin typeface="-apple-system"/>
              </a:rPr>
              <a:t> and the values predicted by the model.</a:t>
            </a:r>
            <a:endParaRPr lang="fa-IR" sz="2400" b="0" i="0" dirty="0">
              <a:effectLst/>
              <a:latin typeface="var(--artdeco-reset-typography-font-family-sans)"/>
            </a:endParaRPr>
          </a:p>
          <a:p>
            <a:pPr algn="l" fontAlgn="auto">
              <a:buFont typeface="Arial" panose="020B0604020202020204" pitchFamily="34" charset="0"/>
              <a:buChar char="•"/>
            </a:pPr>
            <a:endParaRPr lang="fa-IR" sz="2400" dirty="0">
              <a:latin typeface="var(--artdeco-reset-typography-font-family-sans)"/>
            </a:endParaRPr>
          </a:p>
          <a:p>
            <a:pPr algn="l" fontAlgn="auto">
              <a:buFont typeface="Arial" panose="020B0604020202020204" pitchFamily="34" charset="0"/>
              <a:buChar char="•"/>
            </a:pPr>
            <a:endParaRPr lang="fa-IR" sz="2400" b="0" i="0" dirty="0">
              <a:effectLst/>
              <a:latin typeface="var(--artdeco-reset-typography-font-family-sans)"/>
            </a:endParaRP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0" dirty="0">
                <a:effectLst/>
                <a:latin typeface="var(--artdeco-reset-typography-font-family-sans)"/>
              </a:rPr>
              <a:t>𝑛 is the number of data points.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en-US" sz="2400" b="0" i="1" dirty="0">
                <a:effectLst/>
                <a:latin typeface="var(--artdeco-reset-typography-font-family-sans)"/>
              </a:rPr>
              <a:t>Yi</a:t>
            </a:r>
            <a:r>
              <a:rPr lang="en-US" sz="2400" b="0" i="0" dirty="0">
                <a:effectLst/>
                <a:latin typeface="var(--artdeco-reset-typography-font-family-sans)"/>
              </a:rPr>
              <a:t> and </a:t>
            </a:r>
            <a:r>
              <a:rPr lang="en-US" sz="2400" b="0" i="1" dirty="0">
                <a:effectLst/>
                <a:latin typeface="var(--artdeco-reset-typography-font-family-sans)"/>
              </a:rPr>
              <a:t>Xi</a:t>
            </a:r>
            <a:r>
              <a:rPr lang="en-US" sz="2400" b="0" i="0" dirty="0">
                <a:effectLst/>
                <a:latin typeface="var(--artdeco-reset-typography-font-family-sans)"/>
              </a:rPr>
              <a:t> are the observed values of the dependent and independent variables, respectively.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0707B-7B3E-2F8E-884F-0F75CF88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CE6A-C7CD-475A-9AF7-FA787A0AC481}" type="slidenum">
              <a:rPr lang="en-US" smtClean="0"/>
              <a:t>9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C2D4A37-D231-8F9D-ADA6-23C1E65ED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639" y="3561736"/>
            <a:ext cx="5334000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322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1045</TotalTime>
  <Words>505</Words>
  <Application>Microsoft Office PowerPoint</Application>
  <PresentationFormat>Widescreen</PresentationFormat>
  <Paragraphs>78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-apple-system</vt:lpstr>
      <vt:lpstr>Arial</vt:lpstr>
      <vt:lpstr>B Nazanin</vt:lpstr>
      <vt:lpstr>Calibri</vt:lpstr>
      <vt:lpstr>Century Gothic</vt:lpstr>
      <vt:lpstr>IRANSansWeb</vt:lpstr>
      <vt:lpstr>Nunito</vt:lpstr>
      <vt:lpstr>Times New Roman</vt:lpstr>
      <vt:lpstr>var(--artdeco-reset-typography-font-family-sans)</vt:lpstr>
      <vt:lpstr>Vazirmatn</vt:lpstr>
      <vt:lpstr>Wingdings 3</vt:lpstr>
      <vt:lpstr>Ion Boardroom</vt:lpstr>
      <vt:lpstr>Regression</vt:lpstr>
      <vt:lpstr>Regression</vt:lpstr>
      <vt:lpstr>Regression methods </vt:lpstr>
      <vt:lpstr>PowerPoint Presentation</vt:lpstr>
      <vt:lpstr>Applications</vt:lpstr>
      <vt:lpstr>رگرسیون خطی Linear Regression</vt:lpstr>
      <vt:lpstr>رگرسیون خطی Linear Regression</vt:lpstr>
      <vt:lpstr>Simple linear regression</vt:lpstr>
      <vt:lpstr>PowerPoint Presentation</vt:lpstr>
      <vt:lpstr>PowerPoint Presentation</vt:lpstr>
      <vt:lpstr>Multiple linear regression</vt:lpstr>
      <vt:lpstr>PowerPoint Presentation</vt:lpstr>
      <vt:lpstr>PowerPoint Presentation</vt:lpstr>
      <vt:lpstr>Polynomial regression</vt:lpstr>
      <vt:lpstr>PowerPoint Presentation</vt:lpstr>
      <vt:lpstr>Decision Tree Regression</vt:lpstr>
      <vt:lpstr>Support Vector Regression</vt:lpstr>
      <vt:lpstr>Regression Evaluation Metrics</vt:lpstr>
      <vt:lpstr>Regression Evaluation Metrics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Esmat</dc:creator>
  <cp:lastModifiedBy>Esmat</cp:lastModifiedBy>
  <cp:revision>39</cp:revision>
  <dcterms:created xsi:type="dcterms:W3CDTF">2024-12-15T07:50:32Z</dcterms:created>
  <dcterms:modified xsi:type="dcterms:W3CDTF">2024-12-21T20:18:48Z</dcterms:modified>
</cp:coreProperties>
</file>